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609600"/>
            <a:ext cx="8229600" cy="152400"/>
          </a:xfrm>
          <a:custGeom>
            <a:avLst/>
            <a:gdLst/>
            <a:ahLst/>
            <a:cxnLst/>
            <a:rect l="l" t="t" r="r" b="b"/>
            <a:pathLst>
              <a:path w="8229600" h="152400">
                <a:moveTo>
                  <a:pt x="0" y="1524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2192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5518" y="459485"/>
            <a:ext cx="8112963" cy="77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993" y="2296286"/>
            <a:ext cx="7824012" cy="3887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1004" y="6367618"/>
            <a:ext cx="1600835" cy="120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29753" y="6329518"/>
            <a:ext cx="712470" cy="27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d.org.hk/misc/training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d.org.hk/misc/training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d.org.hk/misc/training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d.org.hk/misc/training/index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d.org.hk/english/education_training/individuals/public_seminars/files/PDPO_Eng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d.org.hk/english/publications/files/opt_out_e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d.org.hk/english/enforcement/case_notes/casenotes_2.php?id=1998E32&amp;amp;content_type=3&amp;amp;content_nature=33&amp;amp;msg_id2=23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uis.hku.hk/web/gsabc/pdpo_cop.pdf" TargetMode="External"/><Relationship Id="rId2" Type="http://schemas.openxmlformats.org/officeDocument/2006/relationships/hyperlink" Target="http://www.hku.hk/privacy_polic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hku.hk/services/training/infosec/personal-data-protectio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17" Type="http://schemas.openxmlformats.org/officeDocument/2006/relationships/image" Target="../media/image17.jp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privacycartoonportfolio.blogspot.hk/" TargetMode="External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pro.co.uk/data-protection/26058/university-of-greenwich-students-data-leaked-online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pantimes.co.jp/news/2016/01/14/national/personal-data-of-110000-may-have-leaked-from-hokkaido-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cpd.org.hk/english/news_events/media_statements/press_20160126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mp.com/tech/science-research/article/1833887/top-hong-kong-universities-caught-major-hack-attack-more-100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7932" rIns="0" bIns="0" rtlCol="0">
            <a:spAutoFit/>
          </a:bodyPr>
          <a:lstStyle/>
          <a:p>
            <a:pPr marL="1629410">
              <a:lnSpc>
                <a:spcPct val="100000"/>
              </a:lnSpc>
            </a:pPr>
            <a:r>
              <a:rPr sz="3200" b="0" i="0" spc="-10" dirty="0">
                <a:latin typeface="Georgia"/>
                <a:cs typeface="Georgia"/>
              </a:rPr>
              <a:t>The University </a:t>
            </a:r>
            <a:r>
              <a:rPr sz="3200" b="0" i="0" spc="-5" dirty="0">
                <a:latin typeface="Georgia"/>
                <a:cs typeface="Georgia"/>
              </a:rPr>
              <a:t>of </a:t>
            </a:r>
            <a:r>
              <a:rPr sz="3200" b="0" i="0" spc="-10" dirty="0">
                <a:latin typeface="Georgia"/>
                <a:cs typeface="Georgia"/>
              </a:rPr>
              <a:t>Hong</a:t>
            </a:r>
            <a:r>
              <a:rPr sz="3200" b="0" i="0" spc="50" dirty="0">
                <a:latin typeface="Georgia"/>
                <a:cs typeface="Georgia"/>
              </a:rPr>
              <a:t> </a:t>
            </a:r>
            <a:r>
              <a:rPr sz="3200" b="0" i="0" spc="-5" dirty="0">
                <a:latin typeface="Georgia"/>
                <a:cs typeface="Georgia"/>
              </a:rPr>
              <a:t>Kong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2838" y="1901316"/>
            <a:ext cx="392874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Georgia"/>
                <a:cs typeface="Georgia"/>
              </a:rPr>
              <a:t>University Privacy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Campaign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2016/17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2838" y="3369055"/>
            <a:ext cx="16256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Georgia"/>
                <a:cs typeface="Georgia"/>
              </a:rPr>
              <a:t>8 </a:t>
            </a:r>
            <a:r>
              <a:rPr sz="1600" spc="-5" dirty="0">
                <a:latin typeface="Georgia"/>
                <a:cs typeface="Georgia"/>
              </a:rPr>
              <a:t>November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2016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1200" y="621791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144018"/>
                </a:moveTo>
                <a:lnTo>
                  <a:pt x="0" y="0"/>
                </a:lnTo>
              </a:path>
            </a:pathLst>
          </a:custGeom>
          <a:ln w="12192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621791"/>
            <a:ext cx="6913245" cy="0"/>
          </a:xfrm>
          <a:custGeom>
            <a:avLst/>
            <a:gdLst/>
            <a:ahLst/>
            <a:cxnLst/>
            <a:rect l="l" t="t" r="r" b="b"/>
            <a:pathLst>
              <a:path w="6913245">
                <a:moveTo>
                  <a:pt x="0" y="0"/>
                </a:moveTo>
                <a:lnTo>
                  <a:pt x="6912736" y="0"/>
                </a:lnTo>
              </a:path>
            </a:pathLst>
          </a:custGeom>
          <a:ln w="12192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890" y="1266436"/>
            <a:ext cx="8855810" cy="541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3966" y="2998723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358" y="35178"/>
                </a:moveTo>
                <a:lnTo>
                  <a:pt x="67593" y="48799"/>
                </a:lnTo>
                <a:lnTo>
                  <a:pt x="60055" y="59943"/>
                </a:lnTo>
                <a:lnTo>
                  <a:pt x="48873" y="67468"/>
                </a:lnTo>
                <a:lnTo>
                  <a:pt x="35179" y="70230"/>
                </a:lnTo>
                <a:lnTo>
                  <a:pt x="21484" y="67468"/>
                </a:lnTo>
                <a:lnTo>
                  <a:pt x="10302" y="59944"/>
                </a:lnTo>
                <a:lnTo>
                  <a:pt x="2764" y="48799"/>
                </a:lnTo>
                <a:lnTo>
                  <a:pt x="0" y="35178"/>
                </a:lnTo>
                <a:lnTo>
                  <a:pt x="2764" y="21484"/>
                </a:lnTo>
                <a:lnTo>
                  <a:pt x="10302" y="10302"/>
                </a:lnTo>
                <a:lnTo>
                  <a:pt x="21484" y="2764"/>
                </a:lnTo>
                <a:lnTo>
                  <a:pt x="35179" y="0"/>
                </a:lnTo>
                <a:lnTo>
                  <a:pt x="48873" y="2764"/>
                </a:lnTo>
                <a:lnTo>
                  <a:pt x="60055" y="10302"/>
                </a:lnTo>
                <a:lnTo>
                  <a:pt x="67593" y="21484"/>
                </a:lnTo>
                <a:lnTo>
                  <a:pt x="70358" y="35178"/>
                </a:lnTo>
                <a:close/>
              </a:path>
            </a:pathLst>
          </a:custGeom>
          <a:ln w="2438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1232" y="2801366"/>
            <a:ext cx="140970" cy="140970"/>
          </a:xfrm>
          <a:custGeom>
            <a:avLst/>
            <a:gdLst/>
            <a:ahLst/>
            <a:cxnLst/>
            <a:rect l="l" t="t" r="r" b="b"/>
            <a:pathLst>
              <a:path w="140970" h="140969">
                <a:moveTo>
                  <a:pt x="140588" y="70358"/>
                </a:moveTo>
                <a:lnTo>
                  <a:pt x="135060" y="97672"/>
                </a:lnTo>
                <a:lnTo>
                  <a:pt x="119983" y="119999"/>
                </a:lnTo>
                <a:lnTo>
                  <a:pt x="97619" y="135062"/>
                </a:lnTo>
                <a:lnTo>
                  <a:pt x="70230" y="140588"/>
                </a:lnTo>
                <a:lnTo>
                  <a:pt x="42916" y="135062"/>
                </a:lnTo>
                <a:lnTo>
                  <a:pt x="20589" y="119999"/>
                </a:lnTo>
                <a:lnTo>
                  <a:pt x="5526" y="97672"/>
                </a:lnTo>
                <a:lnTo>
                  <a:pt x="0" y="70358"/>
                </a:lnTo>
                <a:lnTo>
                  <a:pt x="5526" y="42969"/>
                </a:lnTo>
                <a:lnTo>
                  <a:pt x="20589" y="20605"/>
                </a:lnTo>
                <a:lnTo>
                  <a:pt x="42916" y="5528"/>
                </a:lnTo>
                <a:lnTo>
                  <a:pt x="70230" y="0"/>
                </a:lnTo>
                <a:lnTo>
                  <a:pt x="97619" y="5528"/>
                </a:lnTo>
                <a:lnTo>
                  <a:pt x="119983" y="20605"/>
                </a:lnTo>
                <a:lnTo>
                  <a:pt x="135060" y="42969"/>
                </a:lnTo>
                <a:lnTo>
                  <a:pt x="140588" y="70358"/>
                </a:lnTo>
                <a:close/>
              </a:path>
            </a:pathLst>
          </a:custGeom>
          <a:ln w="2438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5566" y="1551051"/>
            <a:ext cx="1509395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Is </a:t>
            </a:r>
            <a:r>
              <a:rPr sz="1400" spc="-10" dirty="0">
                <a:latin typeface="Georgia"/>
                <a:cs typeface="Georgia"/>
              </a:rPr>
              <a:t>the existing  governance  structure sufficient  and up </a:t>
            </a:r>
            <a:r>
              <a:rPr sz="1400" spc="-5" dirty="0">
                <a:latin typeface="Georgia"/>
                <a:cs typeface="Georgia"/>
              </a:rPr>
              <a:t>to</a:t>
            </a:r>
            <a:r>
              <a:rPr sz="1400" spc="-6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date?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03317" y="3282696"/>
            <a:ext cx="77470" cy="77470"/>
          </a:xfrm>
          <a:custGeom>
            <a:avLst/>
            <a:gdLst/>
            <a:ahLst/>
            <a:cxnLst/>
            <a:rect l="l" t="t" r="r" b="b"/>
            <a:pathLst>
              <a:path w="77470" h="77470">
                <a:moveTo>
                  <a:pt x="77216" y="38607"/>
                </a:moveTo>
                <a:lnTo>
                  <a:pt x="74183" y="53641"/>
                </a:lnTo>
                <a:lnTo>
                  <a:pt x="65913" y="65912"/>
                </a:lnTo>
                <a:lnTo>
                  <a:pt x="53641" y="74183"/>
                </a:lnTo>
                <a:lnTo>
                  <a:pt x="38608" y="77215"/>
                </a:lnTo>
                <a:lnTo>
                  <a:pt x="23574" y="74183"/>
                </a:lnTo>
                <a:lnTo>
                  <a:pt x="11302" y="65912"/>
                </a:lnTo>
                <a:lnTo>
                  <a:pt x="3032" y="53641"/>
                </a:lnTo>
                <a:lnTo>
                  <a:pt x="0" y="38607"/>
                </a:lnTo>
                <a:lnTo>
                  <a:pt x="3032" y="23574"/>
                </a:lnTo>
                <a:lnTo>
                  <a:pt x="11302" y="11302"/>
                </a:lnTo>
                <a:lnTo>
                  <a:pt x="23574" y="3032"/>
                </a:lnTo>
                <a:lnTo>
                  <a:pt x="38608" y="0"/>
                </a:lnTo>
                <a:lnTo>
                  <a:pt x="53641" y="3032"/>
                </a:lnTo>
                <a:lnTo>
                  <a:pt x="65913" y="11302"/>
                </a:lnTo>
                <a:lnTo>
                  <a:pt x="74183" y="23574"/>
                </a:lnTo>
                <a:lnTo>
                  <a:pt x="77216" y="38607"/>
                </a:lnTo>
                <a:close/>
              </a:path>
            </a:pathLst>
          </a:custGeom>
          <a:ln w="2438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6508" y="3035680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39" h="154939">
                <a:moveTo>
                  <a:pt x="154431" y="77216"/>
                </a:moveTo>
                <a:lnTo>
                  <a:pt x="148367" y="107229"/>
                </a:lnTo>
                <a:lnTo>
                  <a:pt x="131825" y="131778"/>
                </a:lnTo>
                <a:lnTo>
                  <a:pt x="107283" y="148349"/>
                </a:lnTo>
                <a:lnTo>
                  <a:pt x="77215" y="154432"/>
                </a:lnTo>
                <a:lnTo>
                  <a:pt x="47148" y="148349"/>
                </a:lnTo>
                <a:lnTo>
                  <a:pt x="22605" y="131778"/>
                </a:lnTo>
                <a:lnTo>
                  <a:pt x="6064" y="107229"/>
                </a:lnTo>
                <a:lnTo>
                  <a:pt x="0" y="77216"/>
                </a:lnTo>
                <a:lnTo>
                  <a:pt x="6064" y="47148"/>
                </a:lnTo>
                <a:lnTo>
                  <a:pt x="22606" y="22606"/>
                </a:lnTo>
                <a:lnTo>
                  <a:pt x="47148" y="6064"/>
                </a:lnTo>
                <a:lnTo>
                  <a:pt x="77215" y="0"/>
                </a:lnTo>
                <a:lnTo>
                  <a:pt x="107283" y="6064"/>
                </a:lnTo>
                <a:lnTo>
                  <a:pt x="131825" y="22606"/>
                </a:lnTo>
                <a:lnTo>
                  <a:pt x="148367" y="47148"/>
                </a:lnTo>
                <a:lnTo>
                  <a:pt x="154431" y="77216"/>
                </a:lnTo>
                <a:close/>
              </a:path>
            </a:pathLst>
          </a:custGeom>
          <a:ln w="2438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10227" y="1506473"/>
            <a:ext cx="2111375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400" spc="-5" dirty="0">
                <a:latin typeface="Georgia"/>
                <a:cs typeface="Georgia"/>
              </a:rPr>
              <a:t>Are </a:t>
            </a:r>
            <a:r>
              <a:rPr sz="1400" spc="-15" dirty="0">
                <a:latin typeface="Georgia"/>
                <a:cs typeface="Georgia"/>
              </a:rPr>
              <a:t>our </a:t>
            </a:r>
            <a:r>
              <a:rPr sz="1400" spc="-10" dirty="0">
                <a:latin typeface="Georgia"/>
                <a:cs typeface="Georgia"/>
              </a:rPr>
              <a:t>policies </a:t>
            </a:r>
            <a:r>
              <a:rPr sz="1400" spc="-15" dirty="0">
                <a:latin typeface="Georgia"/>
                <a:cs typeface="Georgia"/>
              </a:rPr>
              <a:t>and  </a:t>
            </a:r>
            <a:r>
              <a:rPr sz="1400" spc="-10" dirty="0">
                <a:latin typeface="Georgia"/>
                <a:cs typeface="Georgia"/>
              </a:rPr>
              <a:t>procedures up-to-date </a:t>
            </a:r>
            <a:r>
              <a:rPr sz="1400" spc="-15" dirty="0">
                <a:latin typeface="Georgia"/>
                <a:cs typeface="Georgia"/>
              </a:rPr>
              <a:t>and  </a:t>
            </a:r>
            <a:r>
              <a:rPr sz="1400" spc="-10" dirty="0">
                <a:latin typeface="Georgia"/>
                <a:cs typeface="Georgia"/>
              </a:rPr>
              <a:t>do </a:t>
            </a:r>
            <a:r>
              <a:rPr sz="1400" spc="-15" dirty="0">
                <a:latin typeface="Georgia"/>
                <a:cs typeface="Georgia"/>
              </a:rPr>
              <a:t>our </a:t>
            </a:r>
            <a:r>
              <a:rPr sz="1400" spc="-10" dirty="0">
                <a:latin typeface="Georgia"/>
                <a:cs typeface="Georgia"/>
              </a:rPr>
              <a:t>people </a:t>
            </a:r>
            <a:r>
              <a:rPr sz="1400" spc="-15" dirty="0">
                <a:latin typeface="Georgia"/>
                <a:cs typeface="Georgia"/>
              </a:rPr>
              <a:t>understand  and </a:t>
            </a:r>
            <a:r>
              <a:rPr sz="1400" spc="-10" dirty="0">
                <a:latin typeface="Georgia"/>
                <a:cs typeface="Georgia"/>
              </a:rPr>
              <a:t>follow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them?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3480" y="4199128"/>
            <a:ext cx="2307590" cy="129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400" spc="-15" dirty="0">
                <a:latin typeface="Georgia"/>
                <a:cs typeface="Georgia"/>
              </a:rPr>
              <a:t>How </a:t>
            </a:r>
            <a:r>
              <a:rPr sz="1400" spc="-10" dirty="0">
                <a:latin typeface="Georgia"/>
                <a:cs typeface="Georgia"/>
              </a:rPr>
              <a:t>do </a:t>
            </a:r>
            <a:r>
              <a:rPr sz="1400" spc="-5" dirty="0">
                <a:latin typeface="Georgia"/>
                <a:cs typeface="Georgia"/>
              </a:rPr>
              <a:t>we </a:t>
            </a:r>
            <a:r>
              <a:rPr sz="1400" spc="-10" dirty="0">
                <a:latin typeface="Georgia"/>
                <a:cs typeface="Georgia"/>
              </a:rPr>
              <a:t>increase </a:t>
            </a:r>
            <a:r>
              <a:rPr sz="1400" spc="-15" dirty="0">
                <a:latin typeface="Georgia"/>
                <a:cs typeface="Georgia"/>
              </a:rPr>
              <a:t>our  </a:t>
            </a:r>
            <a:r>
              <a:rPr sz="1400" spc="-10" dirty="0">
                <a:latin typeface="Georgia"/>
                <a:cs typeface="Georgia"/>
              </a:rPr>
              <a:t>students, staff, alumni and  guest’s confidence </a:t>
            </a:r>
            <a:r>
              <a:rPr sz="1400" spc="-5" dirty="0">
                <a:latin typeface="Georgia"/>
                <a:cs typeface="Georgia"/>
              </a:rPr>
              <a:t>in </a:t>
            </a:r>
            <a:r>
              <a:rPr sz="1400" spc="-10" dirty="0">
                <a:latin typeface="Georgia"/>
                <a:cs typeface="Georgia"/>
              </a:rPr>
              <a:t>the  University when attention to  personal data privacy issue </a:t>
            </a:r>
            <a:r>
              <a:rPr sz="1400" spc="-5" dirty="0">
                <a:latin typeface="Georgia"/>
                <a:cs typeface="Georgia"/>
              </a:rPr>
              <a:t>is  high?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44594" y="3419094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897" y="36575"/>
                </a:moveTo>
                <a:lnTo>
                  <a:pt x="70042" y="50736"/>
                </a:lnTo>
                <a:lnTo>
                  <a:pt x="62245" y="62325"/>
                </a:lnTo>
                <a:lnTo>
                  <a:pt x="50663" y="70151"/>
                </a:lnTo>
                <a:lnTo>
                  <a:pt x="36448" y="73025"/>
                </a:lnTo>
                <a:lnTo>
                  <a:pt x="22234" y="70151"/>
                </a:lnTo>
                <a:lnTo>
                  <a:pt x="10652" y="62325"/>
                </a:lnTo>
                <a:lnTo>
                  <a:pt x="2855" y="50736"/>
                </a:lnTo>
                <a:lnTo>
                  <a:pt x="0" y="36575"/>
                </a:lnTo>
                <a:lnTo>
                  <a:pt x="2855" y="22342"/>
                </a:lnTo>
                <a:lnTo>
                  <a:pt x="10652" y="10715"/>
                </a:lnTo>
                <a:lnTo>
                  <a:pt x="22234" y="2875"/>
                </a:lnTo>
                <a:lnTo>
                  <a:pt x="36448" y="0"/>
                </a:lnTo>
                <a:lnTo>
                  <a:pt x="50663" y="2875"/>
                </a:lnTo>
                <a:lnTo>
                  <a:pt x="62245" y="10715"/>
                </a:lnTo>
                <a:lnTo>
                  <a:pt x="70042" y="22342"/>
                </a:lnTo>
                <a:lnTo>
                  <a:pt x="72897" y="36575"/>
                </a:lnTo>
                <a:close/>
              </a:path>
            </a:pathLst>
          </a:custGeom>
          <a:ln w="2438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9876" y="2885694"/>
            <a:ext cx="150368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Is </a:t>
            </a:r>
            <a:r>
              <a:rPr sz="1400" spc="-10" dirty="0">
                <a:latin typeface="Georgia"/>
                <a:cs typeface="Georgia"/>
              </a:rPr>
              <a:t>our technology  effective enough to  safeguard our  sensitive data?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79315" y="3756152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4" h="94614">
                <a:moveTo>
                  <a:pt x="94487" y="47243"/>
                </a:moveTo>
                <a:lnTo>
                  <a:pt x="90767" y="65662"/>
                </a:lnTo>
                <a:lnTo>
                  <a:pt x="80629" y="80676"/>
                </a:lnTo>
                <a:lnTo>
                  <a:pt x="65609" y="90785"/>
                </a:lnTo>
                <a:lnTo>
                  <a:pt x="47244" y="94487"/>
                </a:lnTo>
                <a:lnTo>
                  <a:pt x="28825" y="90785"/>
                </a:lnTo>
                <a:lnTo>
                  <a:pt x="13811" y="80676"/>
                </a:lnTo>
                <a:lnTo>
                  <a:pt x="3702" y="65662"/>
                </a:lnTo>
                <a:lnTo>
                  <a:pt x="0" y="47243"/>
                </a:lnTo>
                <a:lnTo>
                  <a:pt x="3702" y="28878"/>
                </a:lnTo>
                <a:lnTo>
                  <a:pt x="13811" y="13858"/>
                </a:lnTo>
                <a:lnTo>
                  <a:pt x="28825" y="3720"/>
                </a:lnTo>
                <a:lnTo>
                  <a:pt x="47244" y="0"/>
                </a:lnTo>
                <a:lnTo>
                  <a:pt x="65609" y="3720"/>
                </a:lnTo>
                <a:lnTo>
                  <a:pt x="80629" y="13858"/>
                </a:lnTo>
                <a:lnTo>
                  <a:pt x="90767" y="28878"/>
                </a:lnTo>
                <a:lnTo>
                  <a:pt x="94487" y="47243"/>
                </a:lnTo>
                <a:close/>
              </a:path>
            </a:pathLst>
          </a:custGeom>
          <a:ln w="2438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7963" y="4246371"/>
            <a:ext cx="2110740" cy="129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</a:pPr>
            <a:r>
              <a:rPr sz="1400" spc="-15" dirty="0">
                <a:latin typeface="Georgia"/>
                <a:cs typeface="Georgia"/>
              </a:rPr>
              <a:t>Do </a:t>
            </a:r>
            <a:r>
              <a:rPr sz="1400" spc="-5" dirty="0">
                <a:latin typeface="Georgia"/>
                <a:cs typeface="Georgia"/>
              </a:rPr>
              <a:t>we </a:t>
            </a:r>
            <a:r>
              <a:rPr sz="1400" spc="-15" dirty="0">
                <a:latin typeface="Georgia"/>
                <a:cs typeface="Georgia"/>
              </a:rPr>
              <a:t>act </a:t>
            </a:r>
            <a:r>
              <a:rPr sz="1400" spc="-10" dirty="0">
                <a:latin typeface="Georgia"/>
                <a:cs typeface="Georgia"/>
              </a:rPr>
              <a:t>responsibly </a:t>
            </a:r>
            <a:r>
              <a:rPr sz="1400" spc="-15" dirty="0">
                <a:latin typeface="Georgia"/>
                <a:cs typeface="Georgia"/>
              </a:rPr>
              <a:t>and  </a:t>
            </a:r>
            <a:r>
              <a:rPr sz="1400" spc="-10" dirty="0">
                <a:latin typeface="Georgia"/>
                <a:cs typeface="Georgia"/>
              </a:rPr>
              <a:t>ethically provide our  </a:t>
            </a:r>
            <a:r>
              <a:rPr sz="1400" spc="-15" dirty="0">
                <a:latin typeface="Georgia"/>
                <a:cs typeface="Georgia"/>
              </a:rPr>
              <a:t>students, </a:t>
            </a:r>
            <a:r>
              <a:rPr sz="1400" spc="-10" dirty="0">
                <a:latin typeface="Georgia"/>
                <a:cs typeface="Georgia"/>
              </a:rPr>
              <a:t>staff, alumni </a:t>
            </a:r>
            <a:r>
              <a:rPr sz="1400" spc="-15" dirty="0">
                <a:latin typeface="Georgia"/>
                <a:cs typeface="Georgia"/>
              </a:rPr>
              <a:t>and  </a:t>
            </a:r>
            <a:r>
              <a:rPr sz="1400" spc="-10" dirty="0">
                <a:latin typeface="Georgia"/>
                <a:cs typeface="Georgia"/>
              </a:rPr>
              <a:t>guest </a:t>
            </a:r>
            <a:r>
              <a:rPr sz="1400" spc="-5" dirty="0">
                <a:latin typeface="Georgia"/>
                <a:cs typeface="Georgia"/>
              </a:rPr>
              <a:t>with </a:t>
            </a:r>
            <a:r>
              <a:rPr sz="1400" spc="-10" dirty="0">
                <a:latin typeface="Georgia"/>
                <a:cs typeface="Georgia"/>
              </a:rPr>
              <a:t>comfort that  their personal data </a:t>
            </a:r>
            <a:r>
              <a:rPr sz="1400" spc="-5" dirty="0">
                <a:latin typeface="Georgia"/>
                <a:cs typeface="Georgia"/>
              </a:rPr>
              <a:t>is </a:t>
            </a:r>
            <a:r>
              <a:rPr sz="1400" spc="-10" dirty="0">
                <a:latin typeface="Georgia"/>
                <a:cs typeface="Georgia"/>
              </a:rPr>
              <a:t>not  </a:t>
            </a:r>
            <a:r>
              <a:rPr sz="1400" spc="-15" dirty="0">
                <a:latin typeface="Georgia"/>
                <a:cs typeface="Georgia"/>
              </a:rPr>
              <a:t>abused?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94202" y="6211594"/>
            <a:ext cx="190881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spc="-10" dirty="0">
                <a:latin typeface="Georgia"/>
                <a:cs typeface="Georgia"/>
              </a:rPr>
              <a:t>minimise cyber</a:t>
            </a:r>
            <a:r>
              <a:rPr sz="1400" spc="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attacks?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16802" y="2651633"/>
            <a:ext cx="181292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400" spc="-15" dirty="0">
                <a:latin typeface="Georgia"/>
                <a:cs typeface="Georgia"/>
              </a:rPr>
              <a:t>Do </a:t>
            </a:r>
            <a:r>
              <a:rPr sz="1400" spc="-5" dirty="0">
                <a:latin typeface="Georgia"/>
                <a:cs typeface="Georgia"/>
              </a:rPr>
              <a:t>we </a:t>
            </a:r>
            <a:r>
              <a:rPr sz="1400" spc="-10" dirty="0">
                <a:latin typeface="Georgia"/>
                <a:cs typeface="Georgia"/>
              </a:rPr>
              <a:t>comply </a:t>
            </a:r>
            <a:r>
              <a:rPr sz="1400" spc="-5" dirty="0">
                <a:latin typeface="Georgia"/>
                <a:cs typeface="Georgia"/>
              </a:rPr>
              <a:t>with </a:t>
            </a:r>
            <a:r>
              <a:rPr sz="1400" spc="-10" dirty="0">
                <a:latin typeface="Georgia"/>
                <a:cs typeface="Georgia"/>
              </a:rPr>
              <a:t>the  latest privacy  </a:t>
            </a:r>
            <a:r>
              <a:rPr sz="1400" spc="-5" dirty="0">
                <a:latin typeface="Georgia"/>
                <a:cs typeface="Georgia"/>
              </a:rPr>
              <a:t>legislation? Are we  </a:t>
            </a:r>
            <a:r>
              <a:rPr sz="1400" spc="-10" dirty="0">
                <a:latin typeface="Georgia"/>
                <a:cs typeface="Georgia"/>
              </a:rPr>
              <a:t>equipped to manage  </a:t>
            </a:r>
            <a:r>
              <a:rPr sz="1400" spc="-15" dirty="0">
                <a:latin typeface="Georgia"/>
                <a:cs typeface="Georgia"/>
              </a:rPr>
              <a:t>any</a:t>
            </a:r>
            <a:r>
              <a:rPr sz="1400" spc="-7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changes?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173" rIns="0" bIns="0" rtlCol="0">
            <a:spAutoFit/>
          </a:bodyPr>
          <a:lstStyle/>
          <a:p>
            <a:pPr marL="24130">
              <a:lnSpc>
                <a:spcPct val="100000"/>
              </a:lnSpc>
            </a:pPr>
            <a:r>
              <a:rPr spc="-5" dirty="0"/>
              <a:t>At this </a:t>
            </a:r>
            <a:r>
              <a:rPr spc="-10" dirty="0"/>
              <a:t>time </a:t>
            </a:r>
            <a:r>
              <a:rPr dirty="0"/>
              <a:t>of </a:t>
            </a:r>
            <a:r>
              <a:rPr spc="-5" dirty="0"/>
              <a:t>heightened public </a:t>
            </a:r>
            <a:r>
              <a:rPr dirty="0"/>
              <a:t>awareness of personal</a:t>
            </a:r>
            <a:r>
              <a:rPr spc="-65" dirty="0"/>
              <a:t> </a:t>
            </a:r>
            <a:r>
              <a:rPr dirty="0"/>
              <a:t>data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7100" y="983234"/>
            <a:ext cx="455676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Georgia"/>
                <a:cs typeface="Georgia"/>
              </a:rPr>
              <a:t>privacy, </a:t>
            </a:r>
            <a:r>
              <a:rPr sz="1800" b="1" i="1" dirty="0">
                <a:latin typeface="Georgia"/>
                <a:cs typeface="Georgia"/>
              </a:rPr>
              <a:t>examples of </a:t>
            </a:r>
            <a:r>
              <a:rPr sz="1800" b="1" i="1" spc="-5" dirty="0">
                <a:latin typeface="Georgia"/>
                <a:cs typeface="Georgia"/>
              </a:rPr>
              <a:t>questions to</a:t>
            </a:r>
            <a:r>
              <a:rPr sz="1800" b="1" i="1" spc="-4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ask: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8963" y="2678557"/>
            <a:ext cx="2298065" cy="3522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155">
              <a:lnSpc>
                <a:spcPct val="100000"/>
              </a:lnSpc>
            </a:pPr>
            <a:r>
              <a:rPr sz="15000" b="1" dirty="0">
                <a:solidFill>
                  <a:srgbClr val="BA2740"/>
                </a:solidFill>
                <a:latin typeface="Georgia"/>
                <a:cs typeface="Georgia"/>
              </a:rPr>
              <a:t>?</a:t>
            </a:r>
            <a:endParaRPr sz="15000">
              <a:latin typeface="Georgia"/>
              <a:cs typeface="Georgia"/>
            </a:endParaRPr>
          </a:p>
          <a:p>
            <a:pPr marL="12700" marR="366395" indent="-1905" algn="ctr">
              <a:lnSpc>
                <a:spcPct val="100000"/>
              </a:lnSpc>
              <a:spcBef>
                <a:spcPts val="4600"/>
              </a:spcBef>
            </a:pPr>
            <a:r>
              <a:rPr sz="1400" spc="-15" dirty="0">
                <a:latin typeface="Georgia"/>
                <a:cs typeface="Georgia"/>
              </a:rPr>
              <a:t>Do </a:t>
            </a:r>
            <a:r>
              <a:rPr sz="1400" spc="-10" dirty="0">
                <a:latin typeface="Georgia"/>
                <a:cs typeface="Georgia"/>
              </a:rPr>
              <a:t>you have effective  solutions or measures </a:t>
            </a:r>
            <a:r>
              <a:rPr sz="1400" spc="-5" dirty="0">
                <a:latin typeface="Georgia"/>
                <a:cs typeface="Georgia"/>
              </a:rPr>
              <a:t>in  </a:t>
            </a:r>
            <a:r>
              <a:rPr sz="1400" spc="-10" dirty="0">
                <a:latin typeface="Georgia"/>
                <a:cs typeface="Georgia"/>
              </a:rPr>
              <a:t>place to prevent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or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10" dirty="0"/>
              <a:t>V</a:t>
            </a:r>
            <a:r>
              <a:rPr spc="-15" dirty="0"/>
              <a:t>i</a:t>
            </a:r>
            <a:r>
              <a:rPr dirty="0"/>
              <a:t>d</a:t>
            </a:r>
            <a:r>
              <a:rPr spc="5" dirty="0"/>
              <a:t>e</a:t>
            </a:r>
            <a:r>
              <a:rPr dirty="0"/>
              <a:t>o</a:t>
            </a:r>
          </a:p>
        </p:txBody>
      </p:sp>
      <p:sp>
        <p:nvSpPr>
          <p:cNvPr id="3" name="object 3"/>
          <p:cNvSpPr/>
          <p:nvPr/>
        </p:nvSpPr>
        <p:spPr>
          <a:xfrm>
            <a:off x="1685544" y="1813560"/>
            <a:ext cx="5772911" cy="3230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004" y="679958"/>
            <a:ext cx="744855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Do </a:t>
            </a:r>
            <a:r>
              <a:rPr sz="1800" b="1" i="1" spc="-5" dirty="0">
                <a:latin typeface="Georgia"/>
                <a:cs typeface="Georgia"/>
              </a:rPr>
              <a:t>you </a:t>
            </a:r>
            <a:r>
              <a:rPr sz="1800" b="1" i="1" dirty="0">
                <a:latin typeface="Georgia"/>
                <a:cs typeface="Georgia"/>
              </a:rPr>
              <a:t>really </a:t>
            </a:r>
            <a:r>
              <a:rPr sz="1800" b="1" i="1" spc="-10" dirty="0">
                <a:latin typeface="Georgia"/>
                <a:cs typeface="Georgia"/>
              </a:rPr>
              <a:t>KNOW </a:t>
            </a:r>
            <a:r>
              <a:rPr sz="1800" b="1" i="1" dirty="0">
                <a:latin typeface="Georgia"/>
                <a:cs typeface="Georgia"/>
              </a:rPr>
              <a:t>how </a:t>
            </a:r>
            <a:r>
              <a:rPr sz="1800" b="1" i="1" spc="-10" dirty="0">
                <a:latin typeface="Georgia"/>
                <a:cs typeface="Georgia"/>
              </a:rPr>
              <a:t>much </a:t>
            </a:r>
            <a:r>
              <a:rPr sz="1800" b="1" i="1" dirty="0">
                <a:latin typeface="Georgia"/>
                <a:cs typeface="Georgia"/>
              </a:rPr>
              <a:t>of </a:t>
            </a:r>
            <a:r>
              <a:rPr sz="1800" b="1" i="1" spc="-5" dirty="0">
                <a:latin typeface="Georgia"/>
                <a:cs typeface="Georgia"/>
              </a:rPr>
              <a:t>your </a:t>
            </a:r>
            <a:r>
              <a:rPr sz="1800" b="1" i="1" dirty="0">
                <a:latin typeface="Georgia"/>
                <a:cs typeface="Georgia"/>
              </a:rPr>
              <a:t>personal data </a:t>
            </a:r>
            <a:r>
              <a:rPr sz="1800" b="1" i="1" spc="-10" dirty="0">
                <a:latin typeface="Georgia"/>
                <a:cs typeface="Georgia"/>
              </a:rPr>
              <a:t>is</a:t>
            </a:r>
            <a:r>
              <a:rPr sz="1800" b="1" i="1" spc="-20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being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shared?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844039"/>
            <a:ext cx="8077200" cy="3377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231647"/>
            <a:ext cx="8717280" cy="6474460"/>
          </a:xfrm>
          <a:custGeom>
            <a:avLst/>
            <a:gdLst/>
            <a:ahLst/>
            <a:cxnLst/>
            <a:rect l="l" t="t" r="r" b="b"/>
            <a:pathLst>
              <a:path w="8717280" h="6474459">
                <a:moveTo>
                  <a:pt x="0" y="6473952"/>
                </a:moveTo>
                <a:lnTo>
                  <a:pt x="8717280" y="6473952"/>
                </a:lnTo>
                <a:lnTo>
                  <a:pt x="8717280" y="0"/>
                </a:lnTo>
                <a:lnTo>
                  <a:pt x="0" y="0"/>
                </a:lnTo>
                <a:lnTo>
                  <a:pt x="0" y="6473952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Section</a:t>
            </a:r>
            <a:r>
              <a:rPr sz="2000" b="0" i="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2000">
              <a:latin typeface="Georgia"/>
              <a:cs typeface="Georgia"/>
            </a:endParaRPr>
          </a:p>
          <a:p>
            <a:pPr marL="83820">
              <a:lnSpc>
                <a:spcPct val="100000"/>
              </a:lnSpc>
              <a:spcBef>
                <a:spcPts val="254"/>
              </a:spcBef>
            </a:pPr>
            <a:r>
              <a:rPr sz="2800" dirty="0">
                <a:solidFill>
                  <a:srgbClr val="FFFFFF"/>
                </a:solidFill>
              </a:rPr>
              <a:t>The </a:t>
            </a:r>
            <a:r>
              <a:rPr sz="2800" spc="-5" dirty="0">
                <a:solidFill>
                  <a:srgbClr val="FFFFFF"/>
                </a:solidFill>
              </a:rPr>
              <a:t>Personal </a:t>
            </a:r>
            <a:r>
              <a:rPr sz="2800" spc="5" dirty="0">
                <a:solidFill>
                  <a:srgbClr val="FFFFFF"/>
                </a:solidFill>
              </a:rPr>
              <a:t>Data </a:t>
            </a:r>
            <a:r>
              <a:rPr sz="2800" dirty="0">
                <a:solidFill>
                  <a:srgbClr val="FFFFFF"/>
                </a:solidFill>
              </a:rPr>
              <a:t>(Privacy)</a:t>
            </a:r>
            <a:r>
              <a:rPr sz="2800" spc="-13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Ordinance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What </a:t>
            </a:r>
            <a:r>
              <a:rPr spc="-10" dirty="0"/>
              <a:t>is </a:t>
            </a:r>
            <a:r>
              <a:rPr dirty="0"/>
              <a:t>Data</a:t>
            </a:r>
            <a:r>
              <a:rPr spc="-65" dirty="0"/>
              <a:t> </a:t>
            </a:r>
            <a:r>
              <a:rPr spc="-5" dirty="0"/>
              <a:t>Privacy?</a:t>
            </a:r>
          </a:p>
        </p:txBody>
      </p:sp>
      <p:sp>
        <p:nvSpPr>
          <p:cNvPr id="3" name="object 3"/>
          <p:cNvSpPr/>
          <p:nvPr/>
        </p:nvSpPr>
        <p:spPr>
          <a:xfrm>
            <a:off x="1260347" y="1415796"/>
            <a:ext cx="4532630" cy="1996439"/>
          </a:xfrm>
          <a:custGeom>
            <a:avLst/>
            <a:gdLst/>
            <a:ahLst/>
            <a:cxnLst/>
            <a:rect l="l" t="t" r="r" b="b"/>
            <a:pathLst>
              <a:path w="4532630" h="1996439">
                <a:moveTo>
                  <a:pt x="0" y="1996439"/>
                </a:moveTo>
                <a:lnTo>
                  <a:pt x="4532376" y="1996439"/>
                </a:lnTo>
                <a:lnTo>
                  <a:pt x="4532376" y="0"/>
                </a:lnTo>
                <a:lnTo>
                  <a:pt x="0" y="0"/>
                </a:lnTo>
                <a:lnTo>
                  <a:pt x="0" y="1996439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276" y="1199388"/>
            <a:ext cx="2451100" cy="502920"/>
          </a:xfrm>
          <a:custGeom>
            <a:avLst/>
            <a:gdLst/>
            <a:ahLst/>
            <a:cxnLst/>
            <a:rect l="l" t="t" r="r" b="b"/>
            <a:pathLst>
              <a:path w="2451100" h="502919">
                <a:moveTo>
                  <a:pt x="0" y="502920"/>
                </a:moveTo>
                <a:lnTo>
                  <a:pt x="2450592" y="502920"/>
                </a:lnTo>
                <a:lnTo>
                  <a:pt x="2450592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276" y="1199388"/>
            <a:ext cx="2451100" cy="502920"/>
          </a:xfrm>
          <a:prstGeom prst="rect">
            <a:avLst/>
          </a:prstGeom>
          <a:solidFill>
            <a:srgbClr val="DF2F1E"/>
          </a:solidFill>
        </p:spPr>
        <p:txBody>
          <a:bodyPr vert="horz" wrap="square" lIns="0" tIns="139065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1095"/>
              </a:spcBef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400" b="1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Privacy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7294" y="1783841"/>
            <a:ext cx="235648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Georgia"/>
                <a:cs typeface="Georgia"/>
              </a:rPr>
              <a:t>It is </a:t>
            </a:r>
            <a:r>
              <a:rPr sz="1400" spc="-10" dirty="0">
                <a:latin typeface="Georgia"/>
                <a:cs typeface="Georgia"/>
              </a:rPr>
              <a:t>the relationship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between: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7294" y="1997202"/>
            <a:ext cx="3761740" cy="129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Georgia"/>
                <a:cs typeface="Georgia"/>
              </a:rPr>
              <a:t>collection and dissemination of</a:t>
            </a:r>
            <a:r>
              <a:rPr sz="1400" spc="125" dirty="0"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DC6900"/>
                </a:solidFill>
                <a:latin typeface="Georgia"/>
                <a:cs typeface="Georgia"/>
              </a:rPr>
              <a:t>personally</a:t>
            </a:r>
            <a:endParaRPr sz="14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identifiable</a:t>
            </a:r>
            <a:r>
              <a:rPr sz="1400" b="1" spc="-45" dirty="0">
                <a:solidFill>
                  <a:srgbClr val="DC6900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information;</a:t>
            </a:r>
            <a:endParaRPr sz="14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Georgia"/>
                <a:cs typeface="Georgia"/>
              </a:rPr>
              <a:t>the </a:t>
            </a:r>
            <a:r>
              <a:rPr sz="1400" spc="-5" dirty="0">
                <a:latin typeface="Georgia"/>
                <a:cs typeface="Georgia"/>
              </a:rPr>
              <a:t>individual’s expectation of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protection</a:t>
            </a:r>
            <a:endParaRPr sz="14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against unauthorized access;</a:t>
            </a:r>
            <a:r>
              <a:rPr sz="1400" spc="7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and</a:t>
            </a:r>
            <a:endParaRPr sz="1400">
              <a:latin typeface="Georgia"/>
              <a:cs typeface="Georgia"/>
            </a:endParaRPr>
          </a:p>
          <a:p>
            <a:pPr marL="299085" marR="6527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Georgia"/>
                <a:cs typeface="Georgia"/>
              </a:rPr>
              <a:t>the associated technical, </a:t>
            </a:r>
            <a:r>
              <a:rPr sz="1400" spc="-5" dirty="0">
                <a:latin typeface="Georgia"/>
                <a:cs typeface="Georgia"/>
              </a:rPr>
              <a:t>legal </a:t>
            </a:r>
            <a:r>
              <a:rPr sz="1400" spc="-15" dirty="0">
                <a:latin typeface="Georgia"/>
                <a:cs typeface="Georgia"/>
              </a:rPr>
              <a:t>and  </a:t>
            </a:r>
            <a:r>
              <a:rPr sz="1400" spc="-10" dirty="0">
                <a:latin typeface="Georgia"/>
                <a:cs typeface="Georgia"/>
              </a:rPr>
              <a:t>regulatory requirements </a:t>
            </a:r>
            <a:r>
              <a:rPr sz="1400" spc="-15" dirty="0">
                <a:latin typeface="Georgia"/>
                <a:cs typeface="Georgia"/>
              </a:rPr>
              <a:t>and</a:t>
            </a:r>
            <a:r>
              <a:rPr sz="1400" spc="7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issues.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77128" y="2133600"/>
            <a:ext cx="396240" cy="1295400"/>
          </a:xfrm>
          <a:custGeom>
            <a:avLst/>
            <a:gdLst/>
            <a:ahLst/>
            <a:cxnLst/>
            <a:rect l="l" t="t" r="r" b="b"/>
            <a:pathLst>
              <a:path w="396239" h="1295400">
                <a:moveTo>
                  <a:pt x="84327" y="469900"/>
                </a:moveTo>
                <a:lnTo>
                  <a:pt x="39370" y="469900"/>
                </a:lnTo>
                <a:lnTo>
                  <a:pt x="30861" y="508000"/>
                </a:lnTo>
                <a:lnTo>
                  <a:pt x="23875" y="533400"/>
                </a:lnTo>
                <a:lnTo>
                  <a:pt x="16891" y="584200"/>
                </a:lnTo>
                <a:lnTo>
                  <a:pt x="12700" y="622300"/>
                </a:lnTo>
                <a:lnTo>
                  <a:pt x="12700" y="685800"/>
                </a:lnTo>
                <a:lnTo>
                  <a:pt x="39370" y="685800"/>
                </a:lnTo>
                <a:lnTo>
                  <a:pt x="44958" y="787400"/>
                </a:lnTo>
                <a:lnTo>
                  <a:pt x="49149" y="889000"/>
                </a:lnTo>
                <a:lnTo>
                  <a:pt x="49149" y="939800"/>
                </a:lnTo>
                <a:lnTo>
                  <a:pt x="47751" y="990600"/>
                </a:lnTo>
                <a:lnTo>
                  <a:pt x="47751" y="1130300"/>
                </a:lnTo>
                <a:lnTo>
                  <a:pt x="43561" y="1143000"/>
                </a:lnTo>
                <a:lnTo>
                  <a:pt x="40767" y="1155700"/>
                </a:lnTo>
                <a:lnTo>
                  <a:pt x="39370" y="1181100"/>
                </a:lnTo>
                <a:lnTo>
                  <a:pt x="40767" y="1206500"/>
                </a:lnTo>
                <a:lnTo>
                  <a:pt x="44958" y="1244600"/>
                </a:lnTo>
                <a:lnTo>
                  <a:pt x="39370" y="1244600"/>
                </a:lnTo>
                <a:lnTo>
                  <a:pt x="28067" y="1257300"/>
                </a:lnTo>
                <a:lnTo>
                  <a:pt x="23875" y="1270000"/>
                </a:lnTo>
                <a:lnTo>
                  <a:pt x="21082" y="1282700"/>
                </a:lnTo>
                <a:lnTo>
                  <a:pt x="25273" y="1295400"/>
                </a:lnTo>
                <a:lnTo>
                  <a:pt x="84327" y="1295400"/>
                </a:lnTo>
                <a:lnTo>
                  <a:pt x="91312" y="1282700"/>
                </a:lnTo>
                <a:lnTo>
                  <a:pt x="96900" y="1282700"/>
                </a:lnTo>
                <a:lnTo>
                  <a:pt x="104012" y="1270000"/>
                </a:lnTo>
                <a:lnTo>
                  <a:pt x="110998" y="1270000"/>
                </a:lnTo>
                <a:lnTo>
                  <a:pt x="125095" y="1257300"/>
                </a:lnTo>
                <a:lnTo>
                  <a:pt x="132080" y="1257300"/>
                </a:lnTo>
                <a:lnTo>
                  <a:pt x="136271" y="1244600"/>
                </a:lnTo>
                <a:lnTo>
                  <a:pt x="134874" y="1231900"/>
                </a:lnTo>
                <a:lnTo>
                  <a:pt x="143383" y="1219200"/>
                </a:lnTo>
                <a:lnTo>
                  <a:pt x="136271" y="1193800"/>
                </a:lnTo>
                <a:lnTo>
                  <a:pt x="132080" y="1168400"/>
                </a:lnTo>
                <a:lnTo>
                  <a:pt x="129286" y="1143000"/>
                </a:lnTo>
                <a:lnTo>
                  <a:pt x="134874" y="1117600"/>
                </a:lnTo>
                <a:lnTo>
                  <a:pt x="140462" y="1079500"/>
                </a:lnTo>
                <a:lnTo>
                  <a:pt x="147574" y="1054100"/>
                </a:lnTo>
                <a:lnTo>
                  <a:pt x="148971" y="1028700"/>
                </a:lnTo>
                <a:lnTo>
                  <a:pt x="148971" y="977900"/>
                </a:lnTo>
                <a:lnTo>
                  <a:pt x="153162" y="952500"/>
                </a:lnTo>
                <a:lnTo>
                  <a:pt x="157352" y="939800"/>
                </a:lnTo>
                <a:lnTo>
                  <a:pt x="162941" y="914400"/>
                </a:lnTo>
                <a:lnTo>
                  <a:pt x="172847" y="850900"/>
                </a:lnTo>
                <a:lnTo>
                  <a:pt x="177037" y="812800"/>
                </a:lnTo>
                <a:lnTo>
                  <a:pt x="177037" y="800100"/>
                </a:lnTo>
                <a:lnTo>
                  <a:pt x="175641" y="787400"/>
                </a:lnTo>
                <a:lnTo>
                  <a:pt x="313309" y="787400"/>
                </a:lnTo>
                <a:lnTo>
                  <a:pt x="313309" y="762000"/>
                </a:lnTo>
                <a:lnTo>
                  <a:pt x="303530" y="673100"/>
                </a:lnTo>
                <a:lnTo>
                  <a:pt x="328802" y="673100"/>
                </a:lnTo>
                <a:lnTo>
                  <a:pt x="320421" y="622300"/>
                </a:lnTo>
                <a:lnTo>
                  <a:pt x="311912" y="596900"/>
                </a:lnTo>
                <a:lnTo>
                  <a:pt x="304926" y="571500"/>
                </a:lnTo>
                <a:lnTo>
                  <a:pt x="296418" y="546100"/>
                </a:lnTo>
                <a:lnTo>
                  <a:pt x="292692" y="520700"/>
                </a:lnTo>
                <a:lnTo>
                  <a:pt x="92710" y="520700"/>
                </a:lnTo>
                <a:lnTo>
                  <a:pt x="88519" y="508000"/>
                </a:lnTo>
                <a:lnTo>
                  <a:pt x="84327" y="508000"/>
                </a:lnTo>
                <a:lnTo>
                  <a:pt x="84327" y="469900"/>
                </a:lnTo>
                <a:close/>
              </a:path>
              <a:path w="396239" h="1295400">
                <a:moveTo>
                  <a:pt x="394843" y="1257300"/>
                </a:moveTo>
                <a:lnTo>
                  <a:pt x="331597" y="1257300"/>
                </a:lnTo>
                <a:lnTo>
                  <a:pt x="342900" y="1270000"/>
                </a:lnTo>
                <a:lnTo>
                  <a:pt x="355473" y="1282700"/>
                </a:lnTo>
                <a:lnTo>
                  <a:pt x="379349" y="1282700"/>
                </a:lnTo>
                <a:lnTo>
                  <a:pt x="384937" y="1270000"/>
                </a:lnTo>
                <a:lnTo>
                  <a:pt x="389255" y="1270000"/>
                </a:lnTo>
                <a:lnTo>
                  <a:pt x="394843" y="1257300"/>
                </a:lnTo>
                <a:close/>
              </a:path>
              <a:path w="396239" h="1295400">
                <a:moveTo>
                  <a:pt x="392049" y="1231900"/>
                </a:moveTo>
                <a:lnTo>
                  <a:pt x="281050" y="1231900"/>
                </a:lnTo>
                <a:lnTo>
                  <a:pt x="304926" y="1244600"/>
                </a:lnTo>
                <a:lnTo>
                  <a:pt x="318897" y="1257300"/>
                </a:lnTo>
                <a:lnTo>
                  <a:pt x="396239" y="1257300"/>
                </a:lnTo>
                <a:lnTo>
                  <a:pt x="396239" y="1244600"/>
                </a:lnTo>
                <a:lnTo>
                  <a:pt x="394843" y="1244600"/>
                </a:lnTo>
                <a:lnTo>
                  <a:pt x="392049" y="1231900"/>
                </a:lnTo>
                <a:close/>
              </a:path>
              <a:path w="396239" h="1295400">
                <a:moveTo>
                  <a:pt x="313309" y="787400"/>
                </a:moveTo>
                <a:lnTo>
                  <a:pt x="181229" y="787400"/>
                </a:lnTo>
                <a:lnTo>
                  <a:pt x="188341" y="800100"/>
                </a:lnTo>
                <a:lnTo>
                  <a:pt x="192532" y="812800"/>
                </a:lnTo>
                <a:lnTo>
                  <a:pt x="195325" y="825500"/>
                </a:lnTo>
                <a:lnTo>
                  <a:pt x="195325" y="838200"/>
                </a:lnTo>
                <a:lnTo>
                  <a:pt x="199517" y="863600"/>
                </a:lnTo>
                <a:lnTo>
                  <a:pt x="209423" y="889000"/>
                </a:lnTo>
                <a:lnTo>
                  <a:pt x="212217" y="889000"/>
                </a:lnTo>
                <a:lnTo>
                  <a:pt x="212217" y="901700"/>
                </a:lnTo>
                <a:lnTo>
                  <a:pt x="215011" y="927100"/>
                </a:lnTo>
                <a:lnTo>
                  <a:pt x="220599" y="952500"/>
                </a:lnTo>
                <a:lnTo>
                  <a:pt x="223393" y="952500"/>
                </a:lnTo>
                <a:lnTo>
                  <a:pt x="223393" y="965200"/>
                </a:lnTo>
                <a:lnTo>
                  <a:pt x="224789" y="990600"/>
                </a:lnTo>
                <a:lnTo>
                  <a:pt x="247269" y="1117600"/>
                </a:lnTo>
                <a:lnTo>
                  <a:pt x="248666" y="1143000"/>
                </a:lnTo>
                <a:lnTo>
                  <a:pt x="255777" y="1155700"/>
                </a:lnTo>
                <a:lnTo>
                  <a:pt x="264160" y="1193800"/>
                </a:lnTo>
                <a:lnTo>
                  <a:pt x="261366" y="1193800"/>
                </a:lnTo>
                <a:lnTo>
                  <a:pt x="259969" y="1206500"/>
                </a:lnTo>
                <a:lnTo>
                  <a:pt x="257175" y="1206500"/>
                </a:lnTo>
                <a:lnTo>
                  <a:pt x="259969" y="1219200"/>
                </a:lnTo>
                <a:lnTo>
                  <a:pt x="261366" y="1219200"/>
                </a:lnTo>
                <a:lnTo>
                  <a:pt x="271145" y="1231900"/>
                </a:lnTo>
                <a:lnTo>
                  <a:pt x="384937" y="1231900"/>
                </a:lnTo>
                <a:lnTo>
                  <a:pt x="370967" y="1219200"/>
                </a:lnTo>
                <a:lnTo>
                  <a:pt x="339979" y="1193800"/>
                </a:lnTo>
                <a:lnTo>
                  <a:pt x="352679" y="1181100"/>
                </a:lnTo>
                <a:lnTo>
                  <a:pt x="355473" y="1155700"/>
                </a:lnTo>
                <a:lnTo>
                  <a:pt x="352679" y="1143000"/>
                </a:lnTo>
                <a:lnTo>
                  <a:pt x="351282" y="1130300"/>
                </a:lnTo>
                <a:lnTo>
                  <a:pt x="337185" y="1092200"/>
                </a:lnTo>
                <a:lnTo>
                  <a:pt x="331597" y="1066800"/>
                </a:lnTo>
                <a:lnTo>
                  <a:pt x="328802" y="1041400"/>
                </a:lnTo>
                <a:lnTo>
                  <a:pt x="331597" y="1003300"/>
                </a:lnTo>
                <a:lnTo>
                  <a:pt x="328802" y="990600"/>
                </a:lnTo>
                <a:lnTo>
                  <a:pt x="320421" y="965200"/>
                </a:lnTo>
                <a:lnTo>
                  <a:pt x="316102" y="965200"/>
                </a:lnTo>
                <a:lnTo>
                  <a:pt x="313309" y="952500"/>
                </a:lnTo>
                <a:lnTo>
                  <a:pt x="309118" y="876300"/>
                </a:lnTo>
                <a:lnTo>
                  <a:pt x="311912" y="863600"/>
                </a:lnTo>
                <a:lnTo>
                  <a:pt x="311912" y="838200"/>
                </a:lnTo>
                <a:lnTo>
                  <a:pt x="313309" y="800100"/>
                </a:lnTo>
                <a:lnTo>
                  <a:pt x="313309" y="787400"/>
                </a:lnTo>
                <a:close/>
              </a:path>
              <a:path w="396239" h="1295400">
                <a:moveTo>
                  <a:pt x="283845" y="469900"/>
                </a:moveTo>
                <a:lnTo>
                  <a:pt x="276860" y="469900"/>
                </a:lnTo>
                <a:lnTo>
                  <a:pt x="276860" y="508000"/>
                </a:lnTo>
                <a:lnTo>
                  <a:pt x="272542" y="508000"/>
                </a:lnTo>
                <a:lnTo>
                  <a:pt x="268350" y="520700"/>
                </a:lnTo>
                <a:lnTo>
                  <a:pt x="292692" y="520700"/>
                </a:lnTo>
                <a:lnTo>
                  <a:pt x="290830" y="508000"/>
                </a:lnTo>
                <a:lnTo>
                  <a:pt x="283845" y="482600"/>
                </a:lnTo>
                <a:lnTo>
                  <a:pt x="283845" y="469900"/>
                </a:lnTo>
                <a:close/>
              </a:path>
              <a:path w="396239" h="1295400">
                <a:moveTo>
                  <a:pt x="292226" y="215900"/>
                </a:moveTo>
                <a:lnTo>
                  <a:pt x="21082" y="215900"/>
                </a:lnTo>
                <a:lnTo>
                  <a:pt x="12700" y="228600"/>
                </a:lnTo>
                <a:lnTo>
                  <a:pt x="8382" y="241300"/>
                </a:lnTo>
                <a:lnTo>
                  <a:pt x="2794" y="292100"/>
                </a:lnTo>
                <a:lnTo>
                  <a:pt x="0" y="304800"/>
                </a:lnTo>
                <a:lnTo>
                  <a:pt x="0" y="419100"/>
                </a:lnTo>
                <a:lnTo>
                  <a:pt x="2794" y="431800"/>
                </a:lnTo>
                <a:lnTo>
                  <a:pt x="4191" y="444500"/>
                </a:lnTo>
                <a:lnTo>
                  <a:pt x="11302" y="444500"/>
                </a:lnTo>
                <a:lnTo>
                  <a:pt x="16891" y="457200"/>
                </a:lnTo>
                <a:lnTo>
                  <a:pt x="25273" y="469900"/>
                </a:lnTo>
                <a:lnTo>
                  <a:pt x="84327" y="469900"/>
                </a:lnTo>
                <a:lnTo>
                  <a:pt x="168656" y="482600"/>
                </a:lnTo>
                <a:lnTo>
                  <a:pt x="172847" y="469900"/>
                </a:lnTo>
                <a:lnTo>
                  <a:pt x="181229" y="419100"/>
                </a:lnTo>
                <a:lnTo>
                  <a:pt x="184023" y="419100"/>
                </a:lnTo>
                <a:lnTo>
                  <a:pt x="184023" y="406400"/>
                </a:lnTo>
                <a:lnTo>
                  <a:pt x="119380" y="406400"/>
                </a:lnTo>
                <a:lnTo>
                  <a:pt x="105410" y="393700"/>
                </a:lnTo>
                <a:lnTo>
                  <a:pt x="175641" y="393700"/>
                </a:lnTo>
                <a:lnTo>
                  <a:pt x="175641" y="355600"/>
                </a:lnTo>
                <a:lnTo>
                  <a:pt x="162941" y="355600"/>
                </a:lnTo>
                <a:lnTo>
                  <a:pt x="151764" y="342900"/>
                </a:lnTo>
                <a:lnTo>
                  <a:pt x="132080" y="342900"/>
                </a:lnTo>
                <a:lnTo>
                  <a:pt x="120776" y="330200"/>
                </a:lnTo>
                <a:lnTo>
                  <a:pt x="119380" y="330200"/>
                </a:lnTo>
                <a:lnTo>
                  <a:pt x="110998" y="317500"/>
                </a:lnTo>
                <a:lnTo>
                  <a:pt x="87122" y="317500"/>
                </a:lnTo>
                <a:lnTo>
                  <a:pt x="87122" y="279400"/>
                </a:lnTo>
                <a:lnTo>
                  <a:pt x="88519" y="266700"/>
                </a:lnTo>
                <a:lnTo>
                  <a:pt x="309118" y="266700"/>
                </a:lnTo>
                <a:lnTo>
                  <a:pt x="300736" y="241300"/>
                </a:lnTo>
                <a:lnTo>
                  <a:pt x="300736" y="228600"/>
                </a:lnTo>
                <a:lnTo>
                  <a:pt x="299338" y="228600"/>
                </a:lnTo>
                <a:lnTo>
                  <a:pt x="292226" y="215900"/>
                </a:lnTo>
                <a:close/>
              </a:path>
              <a:path w="396239" h="1295400">
                <a:moveTo>
                  <a:pt x="311912" y="431800"/>
                </a:moveTo>
                <a:lnTo>
                  <a:pt x="203708" y="431800"/>
                </a:lnTo>
                <a:lnTo>
                  <a:pt x="205105" y="444500"/>
                </a:lnTo>
                <a:lnTo>
                  <a:pt x="205105" y="457200"/>
                </a:lnTo>
                <a:lnTo>
                  <a:pt x="233299" y="457200"/>
                </a:lnTo>
                <a:lnTo>
                  <a:pt x="238887" y="469900"/>
                </a:lnTo>
                <a:lnTo>
                  <a:pt x="292226" y="469900"/>
                </a:lnTo>
                <a:lnTo>
                  <a:pt x="290830" y="457200"/>
                </a:lnTo>
                <a:lnTo>
                  <a:pt x="292226" y="444500"/>
                </a:lnTo>
                <a:lnTo>
                  <a:pt x="311912" y="431800"/>
                </a:lnTo>
                <a:close/>
              </a:path>
              <a:path w="396239" h="1295400">
                <a:moveTo>
                  <a:pt x="355473" y="419100"/>
                </a:moveTo>
                <a:lnTo>
                  <a:pt x="199517" y="419100"/>
                </a:lnTo>
                <a:lnTo>
                  <a:pt x="200913" y="431800"/>
                </a:lnTo>
                <a:lnTo>
                  <a:pt x="348488" y="431800"/>
                </a:lnTo>
                <a:lnTo>
                  <a:pt x="355473" y="419100"/>
                </a:lnTo>
                <a:close/>
              </a:path>
              <a:path w="396239" h="1295400">
                <a:moveTo>
                  <a:pt x="309118" y="266700"/>
                </a:moveTo>
                <a:lnTo>
                  <a:pt x="279654" y="266700"/>
                </a:lnTo>
                <a:lnTo>
                  <a:pt x="279654" y="355600"/>
                </a:lnTo>
                <a:lnTo>
                  <a:pt x="188341" y="355600"/>
                </a:lnTo>
                <a:lnTo>
                  <a:pt x="195325" y="368300"/>
                </a:lnTo>
                <a:lnTo>
                  <a:pt x="200913" y="406400"/>
                </a:lnTo>
                <a:lnTo>
                  <a:pt x="196723" y="406400"/>
                </a:lnTo>
                <a:lnTo>
                  <a:pt x="196723" y="419100"/>
                </a:lnTo>
                <a:lnTo>
                  <a:pt x="356870" y="419100"/>
                </a:lnTo>
                <a:lnTo>
                  <a:pt x="359663" y="406400"/>
                </a:lnTo>
                <a:lnTo>
                  <a:pt x="359663" y="381000"/>
                </a:lnTo>
                <a:lnTo>
                  <a:pt x="356870" y="368300"/>
                </a:lnTo>
                <a:lnTo>
                  <a:pt x="352679" y="342900"/>
                </a:lnTo>
                <a:lnTo>
                  <a:pt x="348488" y="342900"/>
                </a:lnTo>
                <a:lnTo>
                  <a:pt x="344297" y="330200"/>
                </a:lnTo>
                <a:lnTo>
                  <a:pt x="332994" y="317500"/>
                </a:lnTo>
                <a:lnTo>
                  <a:pt x="328802" y="317500"/>
                </a:lnTo>
                <a:lnTo>
                  <a:pt x="313309" y="279400"/>
                </a:lnTo>
                <a:lnTo>
                  <a:pt x="309118" y="266700"/>
                </a:lnTo>
                <a:close/>
              </a:path>
              <a:path w="396239" h="1295400">
                <a:moveTo>
                  <a:pt x="140462" y="393700"/>
                </a:moveTo>
                <a:lnTo>
                  <a:pt x="105410" y="393700"/>
                </a:lnTo>
                <a:lnTo>
                  <a:pt x="119380" y="406400"/>
                </a:lnTo>
                <a:lnTo>
                  <a:pt x="120776" y="406400"/>
                </a:lnTo>
                <a:lnTo>
                  <a:pt x="140462" y="393700"/>
                </a:lnTo>
                <a:close/>
              </a:path>
              <a:path w="396239" h="1295400">
                <a:moveTo>
                  <a:pt x="212217" y="190500"/>
                </a:moveTo>
                <a:lnTo>
                  <a:pt x="96900" y="190500"/>
                </a:lnTo>
                <a:lnTo>
                  <a:pt x="32258" y="215900"/>
                </a:lnTo>
                <a:lnTo>
                  <a:pt x="281050" y="215900"/>
                </a:lnTo>
                <a:lnTo>
                  <a:pt x="240284" y="203200"/>
                </a:lnTo>
                <a:lnTo>
                  <a:pt x="223393" y="203200"/>
                </a:lnTo>
                <a:lnTo>
                  <a:pt x="212217" y="190500"/>
                </a:lnTo>
                <a:close/>
              </a:path>
              <a:path w="396239" h="1295400">
                <a:moveTo>
                  <a:pt x="207899" y="177800"/>
                </a:moveTo>
                <a:lnTo>
                  <a:pt x="110998" y="177800"/>
                </a:lnTo>
                <a:lnTo>
                  <a:pt x="105410" y="190500"/>
                </a:lnTo>
                <a:lnTo>
                  <a:pt x="209423" y="190500"/>
                </a:lnTo>
                <a:lnTo>
                  <a:pt x="207899" y="177800"/>
                </a:lnTo>
                <a:close/>
              </a:path>
              <a:path w="396239" h="1295400">
                <a:moveTo>
                  <a:pt x="203708" y="139700"/>
                </a:moveTo>
                <a:lnTo>
                  <a:pt x="110998" y="139700"/>
                </a:lnTo>
                <a:lnTo>
                  <a:pt x="116586" y="177800"/>
                </a:lnTo>
                <a:lnTo>
                  <a:pt x="196723" y="177800"/>
                </a:lnTo>
                <a:lnTo>
                  <a:pt x="199517" y="165100"/>
                </a:lnTo>
                <a:lnTo>
                  <a:pt x="203708" y="152400"/>
                </a:lnTo>
                <a:lnTo>
                  <a:pt x="203708" y="139700"/>
                </a:lnTo>
                <a:close/>
              </a:path>
              <a:path w="396239" h="1295400">
                <a:moveTo>
                  <a:pt x="223393" y="101600"/>
                </a:moveTo>
                <a:lnTo>
                  <a:pt x="91312" y="101600"/>
                </a:lnTo>
                <a:lnTo>
                  <a:pt x="92710" y="114300"/>
                </a:lnTo>
                <a:lnTo>
                  <a:pt x="95504" y="127000"/>
                </a:lnTo>
                <a:lnTo>
                  <a:pt x="99822" y="127000"/>
                </a:lnTo>
                <a:lnTo>
                  <a:pt x="104012" y="139700"/>
                </a:lnTo>
                <a:lnTo>
                  <a:pt x="215011" y="139700"/>
                </a:lnTo>
                <a:lnTo>
                  <a:pt x="216408" y="127000"/>
                </a:lnTo>
                <a:lnTo>
                  <a:pt x="223393" y="101600"/>
                </a:lnTo>
                <a:close/>
              </a:path>
              <a:path w="396239" h="1295400">
                <a:moveTo>
                  <a:pt x="181229" y="0"/>
                </a:moveTo>
                <a:lnTo>
                  <a:pt x="134874" y="0"/>
                </a:lnTo>
                <a:lnTo>
                  <a:pt x="120776" y="12700"/>
                </a:lnTo>
                <a:lnTo>
                  <a:pt x="112395" y="12700"/>
                </a:lnTo>
                <a:lnTo>
                  <a:pt x="104012" y="25400"/>
                </a:lnTo>
                <a:lnTo>
                  <a:pt x="99822" y="38100"/>
                </a:lnTo>
                <a:lnTo>
                  <a:pt x="96900" y="50800"/>
                </a:lnTo>
                <a:lnTo>
                  <a:pt x="96900" y="63500"/>
                </a:lnTo>
                <a:lnTo>
                  <a:pt x="101219" y="101600"/>
                </a:lnTo>
                <a:lnTo>
                  <a:pt x="215011" y="101600"/>
                </a:lnTo>
                <a:lnTo>
                  <a:pt x="216408" y="50800"/>
                </a:lnTo>
                <a:lnTo>
                  <a:pt x="215011" y="50800"/>
                </a:lnTo>
                <a:lnTo>
                  <a:pt x="212217" y="38100"/>
                </a:lnTo>
                <a:lnTo>
                  <a:pt x="207899" y="25400"/>
                </a:lnTo>
                <a:lnTo>
                  <a:pt x="200913" y="25400"/>
                </a:lnTo>
                <a:lnTo>
                  <a:pt x="192532" y="12700"/>
                </a:lnTo>
                <a:lnTo>
                  <a:pt x="181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2952" y="2307335"/>
            <a:ext cx="88900" cy="116205"/>
          </a:xfrm>
          <a:custGeom>
            <a:avLst/>
            <a:gdLst/>
            <a:ahLst/>
            <a:cxnLst/>
            <a:rect l="l" t="t" r="r" b="b"/>
            <a:pathLst>
              <a:path w="88900" h="116205">
                <a:moveTo>
                  <a:pt x="4190" y="0"/>
                </a:moveTo>
                <a:lnTo>
                  <a:pt x="0" y="1397"/>
                </a:lnTo>
                <a:lnTo>
                  <a:pt x="0" y="5587"/>
                </a:lnTo>
                <a:lnTo>
                  <a:pt x="1397" y="13969"/>
                </a:lnTo>
                <a:lnTo>
                  <a:pt x="9778" y="27939"/>
                </a:lnTo>
                <a:lnTo>
                  <a:pt x="13970" y="33527"/>
                </a:lnTo>
                <a:lnTo>
                  <a:pt x="19685" y="44703"/>
                </a:lnTo>
                <a:lnTo>
                  <a:pt x="37846" y="115824"/>
                </a:lnTo>
                <a:lnTo>
                  <a:pt x="51943" y="89280"/>
                </a:lnTo>
                <a:lnTo>
                  <a:pt x="68707" y="57276"/>
                </a:lnTo>
                <a:lnTo>
                  <a:pt x="80701" y="33527"/>
                </a:lnTo>
                <a:lnTo>
                  <a:pt x="57531" y="33527"/>
                </a:lnTo>
                <a:lnTo>
                  <a:pt x="49149" y="32130"/>
                </a:lnTo>
                <a:lnTo>
                  <a:pt x="40639" y="29337"/>
                </a:lnTo>
                <a:lnTo>
                  <a:pt x="23875" y="20954"/>
                </a:lnTo>
                <a:lnTo>
                  <a:pt x="8382" y="9778"/>
                </a:lnTo>
                <a:lnTo>
                  <a:pt x="5587" y="4190"/>
                </a:lnTo>
                <a:lnTo>
                  <a:pt x="4190" y="0"/>
                </a:lnTo>
                <a:close/>
              </a:path>
              <a:path w="88900" h="116205">
                <a:moveTo>
                  <a:pt x="85598" y="9778"/>
                </a:moveTo>
                <a:lnTo>
                  <a:pt x="57531" y="33527"/>
                </a:lnTo>
                <a:lnTo>
                  <a:pt x="80701" y="33527"/>
                </a:lnTo>
                <a:lnTo>
                  <a:pt x="81407" y="32130"/>
                </a:lnTo>
                <a:lnTo>
                  <a:pt x="85598" y="18161"/>
                </a:lnTo>
                <a:lnTo>
                  <a:pt x="88392" y="13969"/>
                </a:lnTo>
                <a:lnTo>
                  <a:pt x="85598" y="9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9528" y="2343911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69">
                <a:moveTo>
                  <a:pt x="10668" y="0"/>
                </a:moveTo>
                <a:lnTo>
                  <a:pt x="7620" y="0"/>
                </a:lnTo>
                <a:lnTo>
                  <a:pt x="3048" y="4063"/>
                </a:lnTo>
                <a:lnTo>
                  <a:pt x="0" y="10922"/>
                </a:lnTo>
                <a:lnTo>
                  <a:pt x="3048" y="14986"/>
                </a:lnTo>
                <a:lnTo>
                  <a:pt x="7620" y="19050"/>
                </a:lnTo>
                <a:lnTo>
                  <a:pt x="4572" y="28575"/>
                </a:lnTo>
                <a:lnTo>
                  <a:pt x="4572" y="51815"/>
                </a:lnTo>
                <a:lnTo>
                  <a:pt x="19812" y="51815"/>
                </a:lnTo>
                <a:lnTo>
                  <a:pt x="21336" y="28575"/>
                </a:lnTo>
                <a:lnTo>
                  <a:pt x="19812" y="16383"/>
                </a:lnTo>
                <a:lnTo>
                  <a:pt x="21336" y="14986"/>
                </a:lnTo>
                <a:lnTo>
                  <a:pt x="24384" y="8127"/>
                </a:lnTo>
                <a:lnTo>
                  <a:pt x="21336" y="5461"/>
                </a:lnTo>
                <a:lnTo>
                  <a:pt x="15239" y="1397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62471" y="2389632"/>
            <a:ext cx="195580" cy="256540"/>
          </a:xfrm>
          <a:custGeom>
            <a:avLst/>
            <a:gdLst/>
            <a:ahLst/>
            <a:cxnLst/>
            <a:rect l="l" t="t" r="r" b="b"/>
            <a:pathLst>
              <a:path w="195579" h="256539">
                <a:moveTo>
                  <a:pt x="71627" y="129412"/>
                </a:moveTo>
                <a:lnTo>
                  <a:pt x="63118" y="129412"/>
                </a:lnTo>
                <a:lnTo>
                  <a:pt x="56133" y="132206"/>
                </a:lnTo>
                <a:lnTo>
                  <a:pt x="36449" y="137921"/>
                </a:lnTo>
                <a:lnTo>
                  <a:pt x="40639" y="137921"/>
                </a:lnTo>
                <a:lnTo>
                  <a:pt x="44957" y="140715"/>
                </a:lnTo>
                <a:lnTo>
                  <a:pt x="51942" y="140715"/>
                </a:lnTo>
                <a:lnTo>
                  <a:pt x="60325" y="142112"/>
                </a:lnTo>
                <a:lnTo>
                  <a:pt x="68706" y="144906"/>
                </a:lnTo>
                <a:lnTo>
                  <a:pt x="84200" y="147700"/>
                </a:lnTo>
                <a:lnTo>
                  <a:pt x="91186" y="147700"/>
                </a:lnTo>
                <a:lnTo>
                  <a:pt x="99694" y="149097"/>
                </a:lnTo>
                <a:lnTo>
                  <a:pt x="112267" y="149097"/>
                </a:lnTo>
                <a:lnTo>
                  <a:pt x="116458" y="147700"/>
                </a:lnTo>
                <a:lnTo>
                  <a:pt x="108076" y="144906"/>
                </a:lnTo>
                <a:lnTo>
                  <a:pt x="91186" y="137921"/>
                </a:lnTo>
                <a:lnTo>
                  <a:pt x="91186" y="133603"/>
                </a:lnTo>
                <a:lnTo>
                  <a:pt x="88391" y="133603"/>
                </a:lnTo>
                <a:lnTo>
                  <a:pt x="80010" y="132206"/>
                </a:lnTo>
                <a:lnTo>
                  <a:pt x="71627" y="129412"/>
                </a:lnTo>
                <a:close/>
              </a:path>
              <a:path w="195579" h="256539">
                <a:moveTo>
                  <a:pt x="0" y="201167"/>
                </a:moveTo>
                <a:lnTo>
                  <a:pt x="0" y="240537"/>
                </a:lnTo>
                <a:lnTo>
                  <a:pt x="2793" y="244728"/>
                </a:lnTo>
                <a:lnTo>
                  <a:pt x="4190" y="249046"/>
                </a:lnTo>
                <a:lnTo>
                  <a:pt x="8381" y="253237"/>
                </a:lnTo>
                <a:lnTo>
                  <a:pt x="15493" y="253237"/>
                </a:lnTo>
                <a:lnTo>
                  <a:pt x="176783" y="256031"/>
                </a:lnTo>
                <a:lnTo>
                  <a:pt x="183895" y="253237"/>
                </a:lnTo>
                <a:lnTo>
                  <a:pt x="188087" y="251840"/>
                </a:lnTo>
                <a:lnTo>
                  <a:pt x="192277" y="246125"/>
                </a:lnTo>
                <a:lnTo>
                  <a:pt x="192277" y="218058"/>
                </a:lnTo>
                <a:lnTo>
                  <a:pt x="84200" y="218058"/>
                </a:lnTo>
                <a:lnTo>
                  <a:pt x="0" y="201167"/>
                </a:lnTo>
                <a:close/>
              </a:path>
              <a:path w="195579" h="256539">
                <a:moveTo>
                  <a:pt x="140335" y="194182"/>
                </a:moveTo>
                <a:lnTo>
                  <a:pt x="116458" y="194182"/>
                </a:lnTo>
                <a:lnTo>
                  <a:pt x="115062" y="199770"/>
                </a:lnTo>
                <a:lnTo>
                  <a:pt x="106679" y="201167"/>
                </a:lnTo>
                <a:lnTo>
                  <a:pt x="88391" y="203962"/>
                </a:lnTo>
                <a:lnTo>
                  <a:pt x="84200" y="218058"/>
                </a:lnTo>
                <a:lnTo>
                  <a:pt x="192277" y="218058"/>
                </a:lnTo>
                <a:lnTo>
                  <a:pt x="192277" y="205358"/>
                </a:lnTo>
                <a:lnTo>
                  <a:pt x="172592" y="203962"/>
                </a:lnTo>
                <a:lnTo>
                  <a:pt x="158623" y="203962"/>
                </a:lnTo>
                <a:lnTo>
                  <a:pt x="154431" y="201167"/>
                </a:lnTo>
                <a:lnTo>
                  <a:pt x="148716" y="199770"/>
                </a:lnTo>
                <a:lnTo>
                  <a:pt x="140335" y="194182"/>
                </a:lnTo>
                <a:close/>
              </a:path>
              <a:path w="195579" h="256539">
                <a:moveTo>
                  <a:pt x="179577" y="0"/>
                </a:moveTo>
                <a:lnTo>
                  <a:pt x="11175" y="0"/>
                </a:lnTo>
                <a:lnTo>
                  <a:pt x="6985" y="4190"/>
                </a:lnTo>
                <a:lnTo>
                  <a:pt x="4190" y="8381"/>
                </a:lnTo>
                <a:lnTo>
                  <a:pt x="2793" y="12700"/>
                </a:lnTo>
                <a:lnTo>
                  <a:pt x="2793" y="53466"/>
                </a:lnTo>
                <a:lnTo>
                  <a:pt x="4190" y="53466"/>
                </a:lnTo>
                <a:lnTo>
                  <a:pt x="11175" y="56260"/>
                </a:lnTo>
                <a:lnTo>
                  <a:pt x="26669" y="60451"/>
                </a:lnTo>
                <a:lnTo>
                  <a:pt x="35051" y="61848"/>
                </a:lnTo>
                <a:lnTo>
                  <a:pt x="36449" y="67563"/>
                </a:lnTo>
                <a:lnTo>
                  <a:pt x="47751" y="75945"/>
                </a:lnTo>
                <a:lnTo>
                  <a:pt x="58927" y="84454"/>
                </a:lnTo>
                <a:lnTo>
                  <a:pt x="63118" y="85851"/>
                </a:lnTo>
                <a:lnTo>
                  <a:pt x="67310" y="85851"/>
                </a:lnTo>
                <a:lnTo>
                  <a:pt x="78612" y="88645"/>
                </a:lnTo>
                <a:lnTo>
                  <a:pt x="103886" y="88645"/>
                </a:lnTo>
                <a:lnTo>
                  <a:pt x="127762" y="90042"/>
                </a:lnTo>
                <a:lnTo>
                  <a:pt x="151511" y="90042"/>
                </a:lnTo>
                <a:lnTo>
                  <a:pt x="164211" y="92837"/>
                </a:lnTo>
                <a:lnTo>
                  <a:pt x="179577" y="92837"/>
                </a:lnTo>
                <a:lnTo>
                  <a:pt x="195072" y="90042"/>
                </a:lnTo>
                <a:lnTo>
                  <a:pt x="195072" y="8381"/>
                </a:lnTo>
                <a:lnTo>
                  <a:pt x="190880" y="4190"/>
                </a:lnTo>
                <a:lnTo>
                  <a:pt x="186689" y="1396"/>
                </a:lnTo>
                <a:lnTo>
                  <a:pt x="179577" y="0"/>
                </a:lnTo>
                <a:close/>
              </a:path>
              <a:path w="195579" h="256539">
                <a:moveTo>
                  <a:pt x="92582" y="88645"/>
                </a:moveTo>
                <a:lnTo>
                  <a:pt x="86994" y="88645"/>
                </a:lnTo>
                <a:lnTo>
                  <a:pt x="91186" y="90042"/>
                </a:lnTo>
                <a:lnTo>
                  <a:pt x="92582" y="88645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0864" y="2538983"/>
            <a:ext cx="33655" cy="55244"/>
          </a:xfrm>
          <a:custGeom>
            <a:avLst/>
            <a:gdLst/>
            <a:ahLst/>
            <a:cxnLst/>
            <a:rect l="l" t="t" r="r" b="b"/>
            <a:pathLst>
              <a:path w="33654" h="55244">
                <a:moveTo>
                  <a:pt x="24764" y="0"/>
                </a:moveTo>
                <a:lnTo>
                  <a:pt x="11684" y="0"/>
                </a:lnTo>
                <a:lnTo>
                  <a:pt x="11684" y="4190"/>
                </a:lnTo>
                <a:lnTo>
                  <a:pt x="8762" y="12700"/>
                </a:lnTo>
                <a:lnTo>
                  <a:pt x="4318" y="36575"/>
                </a:lnTo>
                <a:lnTo>
                  <a:pt x="0" y="52069"/>
                </a:lnTo>
                <a:lnTo>
                  <a:pt x="0" y="54863"/>
                </a:lnTo>
                <a:lnTo>
                  <a:pt x="18923" y="52069"/>
                </a:lnTo>
                <a:lnTo>
                  <a:pt x="27686" y="50673"/>
                </a:lnTo>
                <a:lnTo>
                  <a:pt x="29210" y="44957"/>
                </a:lnTo>
                <a:lnTo>
                  <a:pt x="32131" y="44957"/>
                </a:lnTo>
                <a:lnTo>
                  <a:pt x="33527" y="39369"/>
                </a:lnTo>
                <a:lnTo>
                  <a:pt x="33527" y="16890"/>
                </a:lnTo>
                <a:lnTo>
                  <a:pt x="29210" y="16890"/>
                </a:lnTo>
                <a:lnTo>
                  <a:pt x="27686" y="11302"/>
                </a:lnTo>
                <a:lnTo>
                  <a:pt x="24764" y="4190"/>
                </a:lnTo>
                <a:lnTo>
                  <a:pt x="24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0864" y="2478023"/>
            <a:ext cx="27940" cy="60960"/>
          </a:xfrm>
          <a:custGeom>
            <a:avLst/>
            <a:gdLst/>
            <a:ahLst/>
            <a:cxnLst/>
            <a:rect l="l" t="t" r="r" b="b"/>
            <a:pathLst>
              <a:path w="27939" h="60960">
                <a:moveTo>
                  <a:pt x="15112" y="0"/>
                </a:moveTo>
                <a:lnTo>
                  <a:pt x="4063" y="0"/>
                </a:lnTo>
                <a:lnTo>
                  <a:pt x="2794" y="1397"/>
                </a:lnTo>
                <a:lnTo>
                  <a:pt x="2794" y="44958"/>
                </a:lnTo>
                <a:lnTo>
                  <a:pt x="0" y="46481"/>
                </a:lnTo>
                <a:lnTo>
                  <a:pt x="2794" y="46481"/>
                </a:lnTo>
                <a:lnTo>
                  <a:pt x="2794" y="50800"/>
                </a:lnTo>
                <a:lnTo>
                  <a:pt x="19176" y="58038"/>
                </a:lnTo>
                <a:lnTo>
                  <a:pt x="27432" y="60960"/>
                </a:lnTo>
                <a:lnTo>
                  <a:pt x="27432" y="50800"/>
                </a:lnTo>
                <a:lnTo>
                  <a:pt x="21971" y="20320"/>
                </a:lnTo>
                <a:lnTo>
                  <a:pt x="15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7616" y="3422903"/>
            <a:ext cx="558165" cy="1447800"/>
          </a:xfrm>
          <a:custGeom>
            <a:avLst/>
            <a:gdLst/>
            <a:ahLst/>
            <a:cxnLst/>
            <a:rect l="l" t="t" r="r" b="b"/>
            <a:pathLst>
              <a:path w="558165" h="1447800">
                <a:moveTo>
                  <a:pt x="185635" y="203200"/>
                </a:moveTo>
                <a:lnTo>
                  <a:pt x="171488" y="215900"/>
                </a:lnTo>
                <a:lnTo>
                  <a:pt x="155575" y="228600"/>
                </a:lnTo>
                <a:lnTo>
                  <a:pt x="140550" y="241300"/>
                </a:lnTo>
                <a:lnTo>
                  <a:pt x="123761" y="254000"/>
                </a:lnTo>
                <a:lnTo>
                  <a:pt x="106959" y="254000"/>
                </a:lnTo>
                <a:lnTo>
                  <a:pt x="88392" y="266700"/>
                </a:lnTo>
                <a:lnTo>
                  <a:pt x="69837" y="266700"/>
                </a:lnTo>
                <a:lnTo>
                  <a:pt x="50380" y="279400"/>
                </a:lnTo>
                <a:lnTo>
                  <a:pt x="43319" y="304800"/>
                </a:lnTo>
                <a:lnTo>
                  <a:pt x="43319" y="368300"/>
                </a:lnTo>
                <a:lnTo>
                  <a:pt x="29171" y="419100"/>
                </a:lnTo>
                <a:lnTo>
                  <a:pt x="24752" y="444500"/>
                </a:lnTo>
                <a:lnTo>
                  <a:pt x="26517" y="457200"/>
                </a:lnTo>
                <a:lnTo>
                  <a:pt x="7073" y="508000"/>
                </a:lnTo>
                <a:lnTo>
                  <a:pt x="0" y="520700"/>
                </a:lnTo>
                <a:lnTo>
                  <a:pt x="889" y="546100"/>
                </a:lnTo>
                <a:lnTo>
                  <a:pt x="12369" y="571500"/>
                </a:lnTo>
                <a:lnTo>
                  <a:pt x="21209" y="596900"/>
                </a:lnTo>
                <a:lnTo>
                  <a:pt x="28282" y="609600"/>
                </a:lnTo>
                <a:lnTo>
                  <a:pt x="38900" y="647700"/>
                </a:lnTo>
                <a:lnTo>
                  <a:pt x="47739" y="673100"/>
                </a:lnTo>
                <a:lnTo>
                  <a:pt x="53035" y="685800"/>
                </a:lnTo>
                <a:lnTo>
                  <a:pt x="59220" y="698500"/>
                </a:lnTo>
                <a:lnTo>
                  <a:pt x="67182" y="711200"/>
                </a:lnTo>
                <a:lnTo>
                  <a:pt x="76911" y="711200"/>
                </a:lnTo>
                <a:lnTo>
                  <a:pt x="90170" y="723900"/>
                </a:lnTo>
                <a:lnTo>
                  <a:pt x="92811" y="736600"/>
                </a:lnTo>
                <a:lnTo>
                  <a:pt x="90170" y="749300"/>
                </a:lnTo>
                <a:lnTo>
                  <a:pt x="86626" y="762000"/>
                </a:lnTo>
                <a:lnTo>
                  <a:pt x="85750" y="762000"/>
                </a:lnTo>
                <a:lnTo>
                  <a:pt x="93700" y="825500"/>
                </a:lnTo>
                <a:lnTo>
                  <a:pt x="99885" y="889000"/>
                </a:lnTo>
                <a:lnTo>
                  <a:pt x="105194" y="952500"/>
                </a:lnTo>
                <a:lnTo>
                  <a:pt x="119341" y="1016000"/>
                </a:lnTo>
                <a:lnTo>
                  <a:pt x="127292" y="1054100"/>
                </a:lnTo>
                <a:lnTo>
                  <a:pt x="123761" y="1092200"/>
                </a:lnTo>
                <a:lnTo>
                  <a:pt x="114909" y="1143000"/>
                </a:lnTo>
                <a:lnTo>
                  <a:pt x="110490" y="1181100"/>
                </a:lnTo>
                <a:lnTo>
                  <a:pt x="123761" y="1206500"/>
                </a:lnTo>
                <a:lnTo>
                  <a:pt x="133477" y="1231900"/>
                </a:lnTo>
                <a:lnTo>
                  <a:pt x="141439" y="1257300"/>
                </a:lnTo>
                <a:lnTo>
                  <a:pt x="150279" y="1282700"/>
                </a:lnTo>
                <a:lnTo>
                  <a:pt x="152920" y="1308100"/>
                </a:lnTo>
                <a:lnTo>
                  <a:pt x="151155" y="1333500"/>
                </a:lnTo>
                <a:lnTo>
                  <a:pt x="154698" y="1346200"/>
                </a:lnTo>
                <a:lnTo>
                  <a:pt x="172377" y="1371600"/>
                </a:lnTo>
                <a:lnTo>
                  <a:pt x="175031" y="1371600"/>
                </a:lnTo>
                <a:lnTo>
                  <a:pt x="174142" y="1384300"/>
                </a:lnTo>
                <a:lnTo>
                  <a:pt x="169722" y="1384300"/>
                </a:lnTo>
                <a:lnTo>
                  <a:pt x="183870" y="1397000"/>
                </a:lnTo>
                <a:lnTo>
                  <a:pt x="195351" y="1409700"/>
                </a:lnTo>
                <a:lnTo>
                  <a:pt x="202425" y="1422400"/>
                </a:lnTo>
                <a:lnTo>
                  <a:pt x="210388" y="1447800"/>
                </a:lnTo>
                <a:lnTo>
                  <a:pt x="283756" y="1447800"/>
                </a:lnTo>
                <a:lnTo>
                  <a:pt x="269608" y="1397000"/>
                </a:lnTo>
                <a:lnTo>
                  <a:pt x="262534" y="1384300"/>
                </a:lnTo>
                <a:lnTo>
                  <a:pt x="252818" y="1371600"/>
                </a:lnTo>
                <a:lnTo>
                  <a:pt x="245745" y="1358900"/>
                </a:lnTo>
                <a:lnTo>
                  <a:pt x="246621" y="1346200"/>
                </a:lnTo>
                <a:lnTo>
                  <a:pt x="236905" y="1295400"/>
                </a:lnTo>
                <a:lnTo>
                  <a:pt x="238671" y="1244600"/>
                </a:lnTo>
                <a:lnTo>
                  <a:pt x="238671" y="1193800"/>
                </a:lnTo>
                <a:lnTo>
                  <a:pt x="226301" y="1143000"/>
                </a:lnTo>
                <a:lnTo>
                  <a:pt x="236905" y="1054100"/>
                </a:lnTo>
                <a:lnTo>
                  <a:pt x="236905" y="1028700"/>
                </a:lnTo>
                <a:lnTo>
                  <a:pt x="236016" y="990600"/>
                </a:lnTo>
                <a:lnTo>
                  <a:pt x="236905" y="965200"/>
                </a:lnTo>
                <a:lnTo>
                  <a:pt x="250164" y="927100"/>
                </a:lnTo>
                <a:lnTo>
                  <a:pt x="252818" y="927100"/>
                </a:lnTo>
                <a:lnTo>
                  <a:pt x="253695" y="914400"/>
                </a:lnTo>
                <a:lnTo>
                  <a:pt x="257238" y="901700"/>
                </a:lnTo>
                <a:lnTo>
                  <a:pt x="258114" y="889000"/>
                </a:lnTo>
                <a:lnTo>
                  <a:pt x="413921" y="889000"/>
                </a:lnTo>
                <a:lnTo>
                  <a:pt x="411048" y="876300"/>
                </a:lnTo>
                <a:lnTo>
                  <a:pt x="401320" y="838200"/>
                </a:lnTo>
                <a:lnTo>
                  <a:pt x="396024" y="800100"/>
                </a:lnTo>
                <a:lnTo>
                  <a:pt x="391591" y="749300"/>
                </a:lnTo>
                <a:lnTo>
                  <a:pt x="422541" y="749300"/>
                </a:lnTo>
                <a:lnTo>
                  <a:pt x="429602" y="736600"/>
                </a:lnTo>
                <a:lnTo>
                  <a:pt x="441985" y="736600"/>
                </a:lnTo>
                <a:lnTo>
                  <a:pt x="439331" y="723900"/>
                </a:lnTo>
                <a:lnTo>
                  <a:pt x="434022" y="685800"/>
                </a:lnTo>
                <a:lnTo>
                  <a:pt x="426961" y="647700"/>
                </a:lnTo>
                <a:lnTo>
                  <a:pt x="420763" y="622300"/>
                </a:lnTo>
                <a:lnTo>
                  <a:pt x="420568" y="596900"/>
                </a:lnTo>
                <a:lnTo>
                  <a:pt x="245745" y="596900"/>
                </a:lnTo>
                <a:lnTo>
                  <a:pt x="238671" y="584200"/>
                </a:lnTo>
                <a:lnTo>
                  <a:pt x="164414" y="584200"/>
                </a:lnTo>
                <a:lnTo>
                  <a:pt x="158229" y="571500"/>
                </a:lnTo>
                <a:lnTo>
                  <a:pt x="152920" y="571500"/>
                </a:lnTo>
                <a:lnTo>
                  <a:pt x="162648" y="495300"/>
                </a:lnTo>
                <a:lnTo>
                  <a:pt x="181216" y="254000"/>
                </a:lnTo>
                <a:lnTo>
                  <a:pt x="185635" y="203200"/>
                </a:lnTo>
                <a:close/>
              </a:path>
              <a:path w="558165" h="1447800">
                <a:moveTo>
                  <a:pt x="414578" y="1384300"/>
                </a:moveTo>
                <a:lnTo>
                  <a:pt x="363308" y="1384300"/>
                </a:lnTo>
                <a:lnTo>
                  <a:pt x="372148" y="1397000"/>
                </a:lnTo>
                <a:lnTo>
                  <a:pt x="407504" y="1397000"/>
                </a:lnTo>
                <a:lnTo>
                  <a:pt x="414578" y="1384300"/>
                </a:lnTo>
                <a:close/>
              </a:path>
              <a:path w="558165" h="1447800">
                <a:moveTo>
                  <a:pt x="413921" y="889000"/>
                </a:moveTo>
                <a:lnTo>
                  <a:pt x="258114" y="889000"/>
                </a:lnTo>
                <a:lnTo>
                  <a:pt x="265188" y="901700"/>
                </a:lnTo>
                <a:lnTo>
                  <a:pt x="272262" y="927100"/>
                </a:lnTo>
                <a:lnTo>
                  <a:pt x="277571" y="939800"/>
                </a:lnTo>
                <a:lnTo>
                  <a:pt x="281101" y="952500"/>
                </a:lnTo>
                <a:lnTo>
                  <a:pt x="293471" y="990600"/>
                </a:lnTo>
                <a:lnTo>
                  <a:pt x="301434" y="1028700"/>
                </a:lnTo>
                <a:lnTo>
                  <a:pt x="305854" y="1066800"/>
                </a:lnTo>
                <a:lnTo>
                  <a:pt x="304965" y="1104900"/>
                </a:lnTo>
                <a:lnTo>
                  <a:pt x="331482" y="1231900"/>
                </a:lnTo>
                <a:lnTo>
                  <a:pt x="332371" y="1257300"/>
                </a:lnTo>
                <a:lnTo>
                  <a:pt x="336791" y="1282700"/>
                </a:lnTo>
                <a:lnTo>
                  <a:pt x="343865" y="1308100"/>
                </a:lnTo>
                <a:lnTo>
                  <a:pt x="352704" y="1320800"/>
                </a:lnTo>
                <a:lnTo>
                  <a:pt x="355358" y="1384300"/>
                </a:lnTo>
                <a:lnTo>
                  <a:pt x="457898" y="1384300"/>
                </a:lnTo>
                <a:lnTo>
                  <a:pt x="469392" y="1397000"/>
                </a:lnTo>
                <a:lnTo>
                  <a:pt x="544576" y="1397000"/>
                </a:lnTo>
                <a:lnTo>
                  <a:pt x="556006" y="1384300"/>
                </a:lnTo>
                <a:lnTo>
                  <a:pt x="557784" y="1371600"/>
                </a:lnTo>
                <a:lnTo>
                  <a:pt x="554228" y="1358900"/>
                </a:lnTo>
                <a:lnTo>
                  <a:pt x="527723" y="1358900"/>
                </a:lnTo>
                <a:lnTo>
                  <a:pt x="518007" y="1346200"/>
                </a:lnTo>
                <a:lnTo>
                  <a:pt x="508279" y="1346200"/>
                </a:lnTo>
                <a:lnTo>
                  <a:pt x="501205" y="1333500"/>
                </a:lnTo>
                <a:lnTo>
                  <a:pt x="474687" y="1333500"/>
                </a:lnTo>
                <a:lnTo>
                  <a:pt x="467614" y="1320800"/>
                </a:lnTo>
                <a:lnTo>
                  <a:pt x="431380" y="1155700"/>
                </a:lnTo>
                <a:lnTo>
                  <a:pt x="429602" y="1117600"/>
                </a:lnTo>
                <a:lnTo>
                  <a:pt x="432257" y="1092200"/>
                </a:lnTo>
                <a:lnTo>
                  <a:pt x="432257" y="1066800"/>
                </a:lnTo>
                <a:lnTo>
                  <a:pt x="420763" y="1041400"/>
                </a:lnTo>
                <a:lnTo>
                  <a:pt x="422541" y="927100"/>
                </a:lnTo>
                <a:lnTo>
                  <a:pt x="413921" y="889000"/>
                </a:lnTo>
                <a:close/>
              </a:path>
              <a:path w="558165" h="1447800">
                <a:moveTo>
                  <a:pt x="301434" y="203200"/>
                </a:moveTo>
                <a:lnTo>
                  <a:pt x="286410" y="203200"/>
                </a:lnTo>
                <a:lnTo>
                  <a:pt x="293471" y="254000"/>
                </a:lnTo>
                <a:lnTo>
                  <a:pt x="304965" y="355600"/>
                </a:lnTo>
                <a:lnTo>
                  <a:pt x="312928" y="469900"/>
                </a:lnTo>
                <a:lnTo>
                  <a:pt x="312039" y="584200"/>
                </a:lnTo>
                <a:lnTo>
                  <a:pt x="252818" y="584200"/>
                </a:lnTo>
                <a:lnTo>
                  <a:pt x="245745" y="596900"/>
                </a:lnTo>
                <a:lnTo>
                  <a:pt x="420568" y="596900"/>
                </a:lnTo>
                <a:lnTo>
                  <a:pt x="419887" y="508000"/>
                </a:lnTo>
                <a:lnTo>
                  <a:pt x="505625" y="508000"/>
                </a:lnTo>
                <a:lnTo>
                  <a:pt x="508279" y="495300"/>
                </a:lnTo>
                <a:lnTo>
                  <a:pt x="508279" y="469900"/>
                </a:lnTo>
                <a:lnTo>
                  <a:pt x="490381" y="431800"/>
                </a:lnTo>
                <a:lnTo>
                  <a:pt x="438442" y="431800"/>
                </a:lnTo>
                <a:lnTo>
                  <a:pt x="434911" y="406400"/>
                </a:lnTo>
                <a:lnTo>
                  <a:pt x="434911" y="393700"/>
                </a:lnTo>
                <a:lnTo>
                  <a:pt x="422541" y="355600"/>
                </a:lnTo>
                <a:lnTo>
                  <a:pt x="420763" y="317500"/>
                </a:lnTo>
                <a:lnTo>
                  <a:pt x="417233" y="279400"/>
                </a:lnTo>
                <a:lnTo>
                  <a:pt x="401320" y="241300"/>
                </a:lnTo>
                <a:lnTo>
                  <a:pt x="348284" y="241300"/>
                </a:lnTo>
                <a:lnTo>
                  <a:pt x="338556" y="228600"/>
                </a:lnTo>
                <a:lnTo>
                  <a:pt x="319112" y="228600"/>
                </a:lnTo>
                <a:lnTo>
                  <a:pt x="301434" y="203200"/>
                </a:lnTo>
                <a:close/>
              </a:path>
              <a:path w="558165" h="1447800">
                <a:moveTo>
                  <a:pt x="251040" y="241300"/>
                </a:moveTo>
                <a:lnTo>
                  <a:pt x="248399" y="254000"/>
                </a:lnTo>
                <a:lnTo>
                  <a:pt x="231597" y="254000"/>
                </a:lnTo>
                <a:lnTo>
                  <a:pt x="222758" y="266700"/>
                </a:lnTo>
                <a:lnTo>
                  <a:pt x="224523" y="279400"/>
                </a:lnTo>
                <a:lnTo>
                  <a:pt x="231597" y="279400"/>
                </a:lnTo>
                <a:lnTo>
                  <a:pt x="236905" y="292100"/>
                </a:lnTo>
                <a:lnTo>
                  <a:pt x="236016" y="342900"/>
                </a:lnTo>
                <a:lnTo>
                  <a:pt x="236905" y="393700"/>
                </a:lnTo>
                <a:lnTo>
                  <a:pt x="236016" y="444500"/>
                </a:lnTo>
                <a:lnTo>
                  <a:pt x="231597" y="495300"/>
                </a:lnTo>
                <a:lnTo>
                  <a:pt x="243979" y="546100"/>
                </a:lnTo>
                <a:lnTo>
                  <a:pt x="260769" y="584200"/>
                </a:lnTo>
                <a:lnTo>
                  <a:pt x="281101" y="584200"/>
                </a:lnTo>
                <a:lnTo>
                  <a:pt x="283756" y="508000"/>
                </a:lnTo>
                <a:lnTo>
                  <a:pt x="276682" y="444500"/>
                </a:lnTo>
                <a:lnTo>
                  <a:pt x="264312" y="368300"/>
                </a:lnTo>
                <a:lnTo>
                  <a:pt x="253695" y="304800"/>
                </a:lnTo>
                <a:lnTo>
                  <a:pt x="253695" y="292100"/>
                </a:lnTo>
                <a:lnTo>
                  <a:pt x="257238" y="266700"/>
                </a:lnTo>
                <a:lnTo>
                  <a:pt x="258114" y="254000"/>
                </a:lnTo>
                <a:lnTo>
                  <a:pt x="251040" y="241300"/>
                </a:lnTo>
                <a:close/>
              </a:path>
              <a:path w="558165" h="1447800">
                <a:moveTo>
                  <a:pt x="505625" y="508000"/>
                </a:moveTo>
                <a:lnTo>
                  <a:pt x="427837" y="508000"/>
                </a:lnTo>
                <a:lnTo>
                  <a:pt x="441096" y="520700"/>
                </a:lnTo>
                <a:lnTo>
                  <a:pt x="448170" y="533400"/>
                </a:lnTo>
                <a:lnTo>
                  <a:pt x="484416" y="533400"/>
                </a:lnTo>
                <a:lnTo>
                  <a:pt x="489724" y="520700"/>
                </a:lnTo>
                <a:lnTo>
                  <a:pt x="505625" y="508000"/>
                </a:lnTo>
                <a:close/>
              </a:path>
              <a:path w="558165" h="1447800">
                <a:moveTo>
                  <a:pt x="484416" y="419100"/>
                </a:moveTo>
                <a:lnTo>
                  <a:pt x="453478" y="431800"/>
                </a:lnTo>
                <a:lnTo>
                  <a:pt x="490381" y="431800"/>
                </a:lnTo>
                <a:lnTo>
                  <a:pt x="484416" y="419100"/>
                </a:lnTo>
                <a:close/>
              </a:path>
              <a:path w="558165" h="1447800">
                <a:moveTo>
                  <a:pt x="269608" y="228600"/>
                </a:moveTo>
                <a:lnTo>
                  <a:pt x="234251" y="228600"/>
                </a:lnTo>
                <a:lnTo>
                  <a:pt x="243979" y="241300"/>
                </a:lnTo>
                <a:lnTo>
                  <a:pt x="265188" y="241300"/>
                </a:lnTo>
                <a:lnTo>
                  <a:pt x="269608" y="228600"/>
                </a:lnTo>
                <a:close/>
              </a:path>
              <a:path w="558165" h="1447800">
                <a:moveTo>
                  <a:pt x="272262" y="215900"/>
                </a:moveTo>
                <a:lnTo>
                  <a:pt x="207733" y="215900"/>
                </a:lnTo>
                <a:lnTo>
                  <a:pt x="216573" y="228600"/>
                </a:lnTo>
                <a:lnTo>
                  <a:pt x="274027" y="228600"/>
                </a:lnTo>
                <a:lnTo>
                  <a:pt x="272262" y="215900"/>
                </a:lnTo>
                <a:close/>
              </a:path>
              <a:path w="558165" h="1447800">
                <a:moveTo>
                  <a:pt x="314693" y="165100"/>
                </a:moveTo>
                <a:lnTo>
                  <a:pt x="198005" y="165100"/>
                </a:lnTo>
                <a:lnTo>
                  <a:pt x="198005" y="177800"/>
                </a:lnTo>
                <a:lnTo>
                  <a:pt x="196240" y="190500"/>
                </a:lnTo>
                <a:lnTo>
                  <a:pt x="195351" y="203200"/>
                </a:lnTo>
                <a:lnTo>
                  <a:pt x="200659" y="215900"/>
                </a:lnTo>
                <a:lnTo>
                  <a:pt x="274916" y="215900"/>
                </a:lnTo>
                <a:lnTo>
                  <a:pt x="281990" y="203200"/>
                </a:lnTo>
                <a:lnTo>
                  <a:pt x="281101" y="203200"/>
                </a:lnTo>
                <a:lnTo>
                  <a:pt x="281990" y="177800"/>
                </a:lnTo>
                <a:lnTo>
                  <a:pt x="310273" y="177800"/>
                </a:lnTo>
                <a:lnTo>
                  <a:pt x="314693" y="165100"/>
                </a:lnTo>
                <a:close/>
              </a:path>
              <a:path w="558165" h="1447800">
                <a:moveTo>
                  <a:pt x="303199" y="177800"/>
                </a:moveTo>
                <a:lnTo>
                  <a:pt x="281990" y="177800"/>
                </a:lnTo>
                <a:lnTo>
                  <a:pt x="293471" y="190500"/>
                </a:lnTo>
                <a:lnTo>
                  <a:pt x="303199" y="177800"/>
                </a:lnTo>
                <a:close/>
              </a:path>
              <a:path w="558165" h="1447800">
                <a:moveTo>
                  <a:pt x="289052" y="12700"/>
                </a:moveTo>
                <a:lnTo>
                  <a:pt x="193586" y="12700"/>
                </a:lnTo>
                <a:lnTo>
                  <a:pt x="188290" y="25400"/>
                </a:lnTo>
                <a:lnTo>
                  <a:pt x="169722" y="38100"/>
                </a:lnTo>
                <a:lnTo>
                  <a:pt x="162648" y="63500"/>
                </a:lnTo>
                <a:lnTo>
                  <a:pt x="162648" y="88900"/>
                </a:lnTo>
                <a:lnTo>
                  <a:pt x="167068" y="101600"/>
                </a:lnTo>
                <a:lnTo>
                  <a:pt x="175031" y="127000"/>
                </a:lnTo>
                <a:lnTo>
                  <a:pt x="185635" y="139700"/>
                </a:lnTo>
                <a:lnTo>
                  <a:pt x="192709" y="165100"/>
                </a:lnTo>
                <a:lnTo>
                  <a:pt x="317347" y="165100"/>
                </a:lnTo>
                <a:lnTo>
                  <a:pt x="320001" y="139700"/>
                </a:lnTo>
                <a:lnTo>
                  <a:pt x="322643" y="127000"/>
                </a:lnTo>
                <a:lnTo>
                  <a:pt x="325297" y="127000"/>
                </a:lnTo>
                <a:lnTo>
                  <a:pt x="325297" y="114300"/>
                </a:lnTo>
                <a:lnTo>
                  <a:pt x="324421" y="114300"/>
                </a:lnTo>
                <a:lnTo>
                  <a:pt x="321767" y="101600"/>
                </a:lnTo>
                <a:lnTo>
                  <a:pt x="320001" y="101600"/>
                </a:lnTo>
                <a:lnTo>
                  <a:pt x="322643" y="88900"/>
                </a:lnTo>
                <a:lnTo>
                  <a:pt x="324421" y="88900"/>
                </a:lnTo>
                <a:lnTo>
                  <a:pt x="327063" y="76200"/>
                </a:lnTo>
                <a:lnTo>
                  <a:pt x="328841" y="76200"/>
                </a:lnTo>
                <a:lnTo>
                  <a:pt x="328841" y="63500"/>
                </a:lnTo>
                <a:lnTo>
                  <a:pt x="325297" y="63500"/>
                </a:lnTo>
                <a:lnTo>
                  <a:pt x="322643" y="50800"/>
                </a:lnTo>
                <a:lnTo>
                  <a:pt x="321767" y="50800"/>
                </a:lnTo>
                <a:lnTo>
                  <a:pt x="335902" y="38100"/>
                </a:lnTo>
                <a:lnTo>
                  <a:pt x="314693" y="38100"/>
                </a:lnTo>
                <a:lnTo>
                  <a:pt x="305854" y="25400"/>
                </a:lnTo>
                <a:lnTo>
                  <a:pt x="297891" y="25400"/>
                </a:lnTo>
                <a:lnTo>
                  <a:pt x="289052" y="12700"/>
                </a:lnTo>
                <a:close/>
              </a:path>
              <a:path w="558165" h="1447800">
                <a:moveTo>
                  <a:pt x="258114" y="0"/>
                </a:moveTo>
                <a:lnTo>
                  <a:pt x="221881" y="0"/>
                </a:lnTo>
                <a:lnTo>
                  <a:pt x="205079" y="12700"/>
                </a:lnTo>
                <a:lnTo>
                  <a:pt x="274916" y="12700"/>
                </a:lnTo>
                <a:lnTo>
                  <a:pt x="258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69235" y="3753611"/>
            <a:ext cx="6190615" cy="1012190"/>
          </a:xfrm>
          <a:custGeom>
            <a:avLst/>
            <a:gdLst/>
            <a:ahLst/>
            <a:cxnLst/>
            <a:rect l="l" t="t" r="r" b="b"/>
            <a:pathLst>
              <a:path w="6190615" h="1012189">
                <a:moveTo>
                  <a:pt x="0" y="1011936"/>
                </a:moveTo>
                <a:lnTo>
                  <a:pt x="6190488" y="1011936"/>
                </a:lnTo>
                <a:lnTo>
                  <a:pt x="6190488" y="0"/>
                </a:lnTo>
                <a:lnTo>
                  <a:pt x="0" y="0"/>
                </a:lnTo>
                <a:lnTo>
                  <a:pt x="0" y="1011936"/>
                </a:lnTo>
                <a:close/>
              </a:path>
            </a:pathLst>
          </a:custGeom>
          <a:ln w="3962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3164" y="3537203"/>
            <a:ext cx="2447925" cy="502920"/>
          </a:xfrm>
          <a:custGeom>
            <a:avLst/>
            <a:gdLst/>
            <a:ahLst/>
            <a:cxnLst/>
            <a:rect l="l" t="t" r="r" b="b"/>
            <a:pathLst>
              <a:path w="2447925" h="502920">
                <a:moveTo>
                  <a:pt x="0" y="502920"/>
                </a:moveTo>
                <a:lnTo>
                  <a:pt x="2447543" y="502920"/>
                </a:lnTo>
                <a:lnTo>
                  <a:pt x="2447543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93164" y="3537203"/>
            <a:ext cx="2447925" cy="502920"/>
          </a:xfrm>
          <a:prstGeom prst="rect">
            <a:avLst/>
          </a:prstGeom>
          <a:solidFill>
            <a:srgbClr val="DC6900"/>
          </a:solidFill>
        </p:spPr>
        <p:txBody>
          <a:bodyPr vert="horz" wrap="square" lIns="0" tIns="14097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110"/>
              </a:spcBef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Personal</a:t>
            </a:r>
            <a:r>
              <a:rPr sz="1400" b="1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Identifiers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31391" y="4922520"/>
            <a:ext cx="6992111" cy="1423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3208" y="4974335"/>
            <a:ext cx="6699884" cy="1240790"/>
          </a:xfrm>
          <a:custGeom>
            <a:avLst/>
            <a:gdLst/>
            <a:ahLst/>
            <a:cxnLst/>
            <a:rect l="l" t="t" r="r" b="b"/>
            <a:pathLst>
              <a:path w="6699884" h="1240789">
                <a:moveTo>
                  <a:pt x="2586514" y="1171943"/>
                </a:moveTo>
                <a:lnTo>
                  <a:pt x="2219197" y="1171943"/>
                </a:lnTo>
                <a:lnTo>
                  <a:pt x="2534666" y="1240536"/>
                </a:lnTo>
                <a:lnTo>
                  <a:pt x="2586514" y="1171943"/>
                </a:lnTo>
                <a:close/>
              </a:path>
              <a:path w="6699884" h="1240789">
                <a:moveTo>
                  <a:pt x="4448809" y="1136167"/>
                </a:moveTo>
                <a:lnTo>
                  <a:pt x="746760" y="1136167"/>
                </a:lnTo>
                <a:lnTo>
                  <a:pt x="1177924" y="1231595"/>
                </a:lnTo>
                <a:lnTo>
                  <a:pt x="1272540" y="1216672"/>
                </a:lnTo>
                <a:lnTo>
                  <a:pt x="1388236" y="1177912"/>
                </a:lnTo>
                <a:lnTo>
                  <a:pt x="1693290" y="1154061"/>
                </a:lnTo>
                <a:lnTo>
                  <a:pt x="2976303" y="1154061"/>
                </a:lnTo>
                <a:lnTo>
                  <a:pt x="3070987" y="1145108"/>
                </a:lnTo>
                <a:lnTo>
                  <a:pt x="4404121" y="1145108"/>
                </a:lnTo>
                <a:lnTo>
                  <a:pt x="4448809" y="1136167"/>
                </a:lnTo>
                <a:close/>
              </a:path>
              <a:path w="6699884" h="1240789">
                <a:moveTo>
                  <a:pt x="4344516" y="1157033"/>
                </a:moveTo>
                <a:lnTo>
                  <a:pt x="3859783" y="1157033"/>
                </a:lnTo>
                <a:lnTo>
                  <a:pt x="4028058" y="1189837"/>
                </a:lnTo>
                <a:lnTo>
                  <a:pt x="4185919" y="1213700"/>
                </a:lnTo>
                <a:lnTo>
                  <a:pt x="4269994" y="1171943"/>
                </a:lnTo>
                <a:lnTo>
                  <a:pt x="4344516" y="1157033"/>
                </a:lnTo>
                <a:close/>
              </a:path>
              <a:path w="6699884" h="1240789">
                <a:moveTo>
                  <a:pt x="6699504" y="0"/>
                </a:moveTo>
                <a:lnTo>
                  <a:pt x="31495" y="0"/>
                </a:lnTo>
                <a:lnTo>
                  <a:pt x="0" y="1168971"/>
                </a:lnTo>
                <a:lnTo>
                  <a:pt x="94614" y="1171943"/>
                </a:lnTo>
                <a:lnTo>
                  <a:pt x="368046" y="1204747"/>
                </a:lnTo>
                <a:lnTo>
                  <a:pt x="452247" y="1165987"/>
                </a:lnTo>
                <a:lnTo>
                  <a:pt x="557403" y="1133182"/>
                </a:lnTo>
                <a:lnTo>
                  <a:pt x="4744208" y="1133182"/>
                </a:lnTo>
                <a:lnTo>
                  <a:pt x="4764278" y="1124229"/>
                </a:lnTo>
                <a:lnTo>
                  <a:pt x="6000136" y="1124229"/>
                </a:lnTo>
                <a:lnTo>
                  <a:pt x="6173596" y="1058633"/>
                </a:lnTo>
                <a:lnTo>
                  <a:pt x="6699504" y="1058633"/>
                </a:lnTo>
                <a:lnTo>
                  <a:pt x="6699504" y="0"/>
                </a:lnTo>
                <a:close/>
              </a:path>
              <a:path w="6699884" h="1240789">
                <a:moveTo>
                  <a:pt x="4404121" y="1145108"/>
                </a:moveTo>
                <a:lnTo>
                  <a:pt x="3070987" y="1145108"/>
                </a:lnTo>
                <a:lnTo>
                  <a:pt x="3249803" y="1192822"/>
                </a:lnTo>
                <a:lnTo>
                  <a:pt x="3239262" y="1163002"/>
                </a:lnTo>
                <a:lnTo>
                  <a:pt x="4344516" y="1157033"/>
                </a:lnTo>
                <a:lnTo>
                  <a:pt x="4404121" y="1145108"/>
                </a:lnTo>
                <a:close/>
              </a:path>
              <a:path w="6699884" h="1240789">
                <a:moveTo>
                  <a:pt x="6000136" y="1124229"/>
                </a:moveTo>
                <a:lnTo>
                  <a:pt x="4764278" y="1124229"/>
                </a:lnTo>
                <a:lnTo>
                  <a:pt x="4785359" y="1192822"/>
                </a:lnTo>
                <a:lnTo>
                  <a:pt x="5237607" y="1148092"/>
                </a:lnTo>
                <a:lnTo>
                  <a:pt x="5342763" y="1130198"/>
                </a:lnTo>
                <a:lnTo>
                  <a:pt x="5984352" y="1130198"/>
                </a:lnTo>
                <a:lnTo>
                  <a:pt x="6000136" y="1124229"/>
                </a:lnTo>
                <a:close/>
              </a:path>
              <a:path w="6699884" h="1240789">
                <a:moveTo>
                  <a:pt x="2976303" y="1154061"/>
                </a:moveTo>
                <a:lnTo>
                  <a:pt x="1693290" y="1154061"/>
                </a:lnTo>
                <a:lnTo>
                  <a:pt x="1861565" y="1174927"/>
                </a:lnTo>
                <a:lnTo>
                  <a:pt x="2050922" y="1177912"/>
                </a:lnTo>
                <a:lnTo>
                  <a:pt x="2219197" y="1171943"/>
                </a:lnTo>
                <a:lnTo>
                  <a:pt x="2586514" y="1171943"/>
                </a:lnTo>
                <a:lnTo>
                  <a:pt x="2597784" y="1157033"/>
                </a:lnTo>
                <a:lnTo>
                  <a:pt x="2944876" y="1157033"/>
                </a:lnTo>
                <a:lnTo>
                  <a:pt x="2976303" y="1154061"/>
                </a:lnTo>
                <a:close/>
              </a:path>
              <a:path w="6699884" h="1240789">
                <a:moveTo>
                  <a:pt x="4744208" y="1133182"/>
                </a:moveTo>
                <a:lnTo>
                  <a:pt x="557403" y="1133182"/>
                </a:lnTo>
                <a:lnTo>
                  <a:pt x="631062" y="1157033"/>
                </a:lnTo>
                <a:lnTo>
                  <a:pt x="746760" y="1136167"/>
                </a:lnTo>
                <a:lnTo>
                  <a:pt x="4737518" y="1136167"/>
                </a:lnTo>
                <a:lnTo>
                  <a:pt x="4744208" y="1133182"/>
                </a:lnTo>
                <a:close/>
              </a:path>
              <a:path w="6699884" h="1240789">
                <a:moveTo>
                  <a:pt x="4737518" y="1136167"/>
                </a:moveTo>
                <a:lnTo>
                  <a:pt x="4448809" y="1136167"/>
                </a:lnTo>
                <a:lnTo>
                  <a:pt x="4690745" y="1157033"/>
                </a:lnTo>
                <a:lnTo>
                  <a:pt x="4737518" y="1136167"/>
                </a:lnTo>
                <a:close/>
              </a:path>
              <a:path w="6699884" h="1240789">
                <a:moveTo>
                  <a:pt x="5984352" y="1130198"/>
                </a:moveTo>
                <a:lnTo>
                  <a:pt x="5616194" y="1130198"/>
                </a:lnTo>
                <a:lnTo>
                  <a:pt x="5921247" y="1154061"/>
                </a:lnTo>
                <a:lnTo>
                  <a:pt x="5984352" y="1130198"/>
                </a:lnTo>
                <a:close/>
              </a:path>
              <a:path w="6699884" h="1240789">
                <a:moveTo>
                  <a:pt x="6699504" y="1058633"/>
                </a:moveTo>
                <a:lnTo>
                  <a:pt x="6173596" y="1058633"/>
                </a:lnTo>
                <a:lnTo>
                  <a:pt x="6352413" y="1136167"/>
                </a:lnTo>
                <a:lnTo>
                  <a:pt x="6699504" y="1088453"/>
                </a:lnTo>
                <a:lnTo>
                  <a:pt x="6699504" y="105863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54198" y="5607723"/>
            <a:ext cx="5099685" cy="0"/>
          </a:xfrm>
          <a:custGeom>
            <a:avLst/>
            <a:gdLst/>
            <a:ahLst/>
            <a:cxnLst/>
            <a:rect l="l" t="t" r="r" b="b"/>
            <a:pathLst>
              <a:path w="5099684">
                <a:moveTo>
                  <a:pt x="0" y="0"/>
                </a:moveTo>
                <a:lnTo>
                  <a:pt x="509930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10360" y="4123563"/>
            <a:ext cx="6313170" cy="184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776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Any piece of information that may </a:t>
            </a:r>
            <a:r>
              <a:rPr sz="1400" spc="-15" dirty="0">
                <a:latin typeface="Georgia"/>
                <a:cs typeface="Georgia"/>
              </a:rPr>
              <a:t>be </a:t>
            </a:r>
            <a:r>
              <a:rPr sz="1400" spc="-10" dirty="0">
                <a:latin typeface="Georgia"/>
                <a:cs typeface="Georgia"/>
              </a:rPr>
              <a:t>used </a:t>
            </a:r>
            <a:r>
              <a:rPr sz="1400" spc="-5" dirty="0">
                <a:latin typeface="Georgia"/>
                <a:cs typeface="Georgia"/>
              </a:rPr>
              <a:t>to </a:t>
            </a:r>
            <a:r>
              <a:rPr sz="1400" b="1" spc="-10" dirty="0">
                <a:solidFill>
                  <a:srgbClr val="DC6900"/>
                </a:solidFill>
                <a:latin typeface="Georgia"/>
                <a:cs typeface="Georgia"/>
              </a:rPr>
              <a:t>uniquely</a:t>
            </a:r>
            <a:r>
              <a:rPr sz="1400" b="1" spc="315" dirty="0">
                <a:solidFill>
                  <a:srgbClr val="DC6900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identify,</a:t>
            </a:r>
            <a:endParaRPr sz="1400">
              <a:latin typeface="Georgia"/>
              <a:cs typeface="Georgia"/>
            </a:endParaRPr>
          </a:p>
          <a:p>
            <a:pPr marL="1127760">
              <a:lnSpc>
                <a:spcPct val="100000"/>
              </a:lnSpc>
            </a:pP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contact or locate </a:t>
            </a:r>
            <a:r>
              <a:rPr sz="1400" spc="-10" dirty="0">
                <a:latin typeface="Georgia"/>
                <a:cs typeface="Georgia"/>
              </a:rPr>
              <a:t>an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individual.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434340">
              <a:lnSpc>
                <a:spcPct val="153700"/>
              </a:lnSpc>
              <a:spcBef>
                <a:spcPts val="5"/>
              </a:spcBef>
              <a:tabLst>
                <a:tab pos="969644" algn="l"/>
                <a:tab pos="2039620" algn="l"/>
                <a:tab pos="2756535" algn="l"/>
                <a:tab pos="4320540" algn="l"/>
                <a:tab pos="4671060" algn="l"/>
                <a:tab pos="5728335" algn="l"/>
              </a:tabLst>
            </a:pPr>
            <a:r>
              <a:rPr sz="1400" spc="-15" dirty="0">
                <a:latin typeface="Georgia"/>
                <a:cs typeface="Georgia"/>
              </a:rPr>
              <a:t>Name:_</a:t>
            </a:r>
            <a:r>
              <a:rPr sz="1400" u="sng" spc="-15" dirty="0">
                <a:latin typeface="Georgia"/>
                <a:cs typeface="Georgia"/>
              </a:rPr>
              <a:t>Chan</a:t>
            </a:r>
            <a:r>
              <a:rPr sz="1400" u="sng" spc="75" dirty="0">
                <a:latin typeface="Georgia"/>
                <a:cs typeface="Georgia"/>
              </a:rPr>
              <a:t> </a:t>
            </a:r>
            <a:r>
              <a:rPr sz="1400" u="sng" spc="-5" dirty="0">
                <a:latin typeface="Georgia"/>
                <a:cs typeface="Georgia"/>
              </a:rPr>
              <a:t>Siu</a:t>
            </a:r>
            <a:r>
              <a:rPr sz="1400" u="sng" spc="25" dirty="0">
                <a:latin typeface="Georgia"/>
                <a:cs typeface="Georgia"/>
              </a:rPr>
              <a:t> </a:t>
            </a:r>
            <a:r>
              <a:rPr sz="1400" u="sng" spc="-10" dirty="0">
                <a:latin typeface="Georgia"/>
                <a:cs typeface="Georgia"/>
              </a:rPr>
              <a:t>Ming	</a:t>
            </a:r>
            <a:r>
              <a:rPr sz="1400" spc="-10" dirty="0">
                <a:latin typeface="Georgia"/>
                <a:cs typeface="Georgia"/>
              </a:rPr>
              <a:t>	HKID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Card</a:t>
            </a:r>
            <a:r>
              <a:rPr sz="1400" spc="1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Number:</a:t>
            </a:r>
            <a:r>
              <a:rPr sz="1400" u="sng" spc="-15" dirty="0">
                <a:latin typeface="Georgia"/>
                <a:cs typeface="Georgia"/>
              </a:rPr>
              <a:t> 	</a:t>
            </a:r>
            <a:r>
              <a:rPr sz="1400" u="sng" spc="-10" dirty="0">
                <a:latin typeface="Georgia"/>
                <a:cs typeface="Georgia"/>
              </a:rPr>
              <a:t>Y0012xx(x)</a:t>
            </a:r>
            <a:r>
              <a:rPr sz="1400" spc="-10" dirty="0">
                <a:latin typeface="Georgia"/>
                <a:cs typeface="Georgia"/>
              </a:rPr>
              <a:t>_  Address:	</a:t>
            </a:r>
            <a:r>
              <a:rPr sz="1400" spc="-5" dirty="0">
                <a:latin typeface="Georgia"/>
                <a:cs typeface="Georgia"/>
              </a:rPr>
              <a:t>Flat A, </a:t>
            </a:r>
            <a:r>
              <a:rPr sz="1400" spc="5" dirty="0">
                <a:latin typeface="Georgia"/>
                <a:cs typeface="Georgia"/>
              </a:rPr>
              <a:t>5</a:t>
            </a:r>
            <a:r>
              <a:rPr sz="1350" spc="7" baseline="27777" dirty="0">
                <a:latin typeface="Georgia"/>
                <a:cs typeface="Georgia"/>
              </a:rPr>
              <a:t>th  </a:t>
            </a:r>
            <a:r>
              <a:rPr sz="1400" spc="-10" dirty="0">
                <a:latin typeface="Georgia"/>
                <a:cs typeface="Georgia"/>
              </a:rPr>
              <a:t>Floor, XXX Court,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Hong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Kong			</a:t>
            </a:r>
            <a:r>
              <a:rPr sz="1400" spc="-10" dirty="0">
                <a:latin typeface="Georgia"/>
                <a:cs typeface="Georgia"/>
              </a:rPr>
              <a:t>_  Telephone number: </a:t>
            </a:r>
            <a:r>
              <a:rPr sz="1400" u="sng" spc="-10" dirty="0">
                <a:latin typeface="Georgia"/>
                <a:cs typeface="Georgia"/>
              </a:rPr>
              <a:t>_9222 XXXX  </a:t>
            </a:r>
            <a:r>
              <a:rPr sz="1400" spc="-15" dirty="0">
                <a:latin typeface="Georgia"/>
                <a:cs typeface="Georgia"/>
              </a:rPr>
              <a:t>Date 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of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Birth:</a:t>
            </a:r>
            <a:r>
              <a:rPr sz="1400" u="sng" spc="-5" dirty="0">
                <a:latin typeface="Georgia"/>
                <a:cs typeface="Georgia"/>
              </a:rPr>
              <a:t> 	8</a:t>
            </a:r>
            <a:r>
              <a:rPr sz="1400" u="sng" spc="-40" dirty="0">
                <a:latin typeface="Georgia"/>
                <a:cs typeface="Georgia"/>
              </a:rPr>
              <a:t> </a:t>
            </a:r>
            <a:r>
              <a:rPr sz="1400" u="sng" spc="-10" dirty="0">
                <a:latin typeface="Georgia"/>
                <a:cs typeface="Georgia"/>
              </a:rPr>
              <a:t>November</a:t>
            </a:r>
            <a:r>
              <a:rPr sz="1400" spc="-10" dirty="0">
                <a:latin typeface="Georgia"/>
                <a:cs typeface="Georgia"/>
              </a:rPr>
              <a:t>_</a:t>
            </a:r>
            <a:r>
              <a:rPr sz="1400" u="sng" spc="-10" dirty="0">
                <a:latin typeface="Georgia"/>
                <a:cs typeface="Georgia"/>
              </a:rPr>
              <a:t>19xx</a:t>
            </a:r>
            <a:r>
              <a:rPr sz="1400" spc="-10" dirty="0">
                <a:latin typeface="Georgia"/>
                <a:cs typeface="Georgia"/>
              </a:rPr>
              <a:t>_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33495" y="5245861"/>
            <a:ext cx="1127378" cy="532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7664" y="1240536"/>
            <a:ext cx="990600" cy="737870"/>
          </a:xfrm>
          <a:custGeom>
            <a:avLst/>
            <a:gdLst/>
            <a:ahLst/>
            <a:cxnLst/>
            <a:rect l="l" t="t" r="r" b="b"/>
            <a:pathLst>
              <a:path w="990600" h="737869">
                <a:moveTo>
                  <a:pt x="743584" y="0"/>
                </a:moveTo>
                <a:lnTo>
                  <a:pt x="247014" y="0"/>
                </a:lnTo>
                <a:lnTo>
                  <a:pt x="0" y="368808"/>
                </a:lnTo>
                <a:lnTo>
                  <a:pt x="247014" y="737615"/>
                </a:lnTo>
                <a:lnTo>
                  <a:pt x="743584" y="737615"/>
                </a:lnTo>
                <a:lnTo>
                  <a:pt x="990600" y="368808"/>
                </a:lnTo>
                <a:lnTo>
                  <a:pt x="743584" y="0"/>
                </a:lnTo>
                <a:close/>
              </a:path>
            </a:pathLst>
          </a:custGeom>
          <a:solidFill>
            <a:srgbClr val="DB5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1000" y="1652016"/>
            <a:ext cx="990600" cy="737870"/>
          </a:xfrm>
          <a:custGeom>
            <a:avLst/>
            <a:gdLst/>
            <a:ahLst/>
            <a:cxnLst/>
            <a:rect l="l" t="t" r="r" b="b"/>
            <a:pathLst>
              <a:path w="990600" h="737869">
                <a:moveTo>
                  <a:pt x="743584" y="0"/>
                </a:moveTo>
                <a:lnTo>
                  <a:pt x="247015" y="0"/>
                </a:lnTo>
                <a:lnTo>
                  <a:pt x="0" y="368808"/>
                </a:lnTo>
                <a:lnTo>
                  <a:pt x="247015" y="737616"/>
                </a:lnTo>
                <a:lnTo>
                  <a:pt x="743584" y="737616"/>
                </a:lnTo>
                <a:lnTo>
                  <a:pt x="990600" y="368808"/>
                </a:lnTo>
                <a:lnTo>
                  <a:pt x="743584" y="0"/>
                </a:lnTo>
                <a:close/>
              </a:path>
            </a:pathLst>
          </a:custGeom>
          <a:solidFill>
            <a:srgbClr val="DF2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25383" y="2435351"/>
            <a:ext cx="990600" cy="737870"/>
          </a:xfrm>
          <a:custGeom>
            <a:avLst/>
            <a:gdLst/>
            <a:ahLst/>
            <a:cxnLst/>
            <a:rect l="l" t="t" r="r" b="b"/>
            <a:pathLst>
              <a:path w="990600" h="737869">
                <a:moveTo>
                  <a:pt x="743585" y="0"/>
                </a:moveTo>
                <a:lnTo>
                  <a:pt x="247015" y="0"/>
                </a:lnTo>
                <a:lnTo>
                  <a:pt x="0" y="368808"/>
                </a:lnTo>
                <a:lnTo>
                  <a:pt x="247015" y="737615"/>
                </a:lnTo>
                <a:lnTo>
                  <a:pt x="743585" y="737615"/>
                </a:lnTo>
                <a:lnTo>
                  <a:pt x="990600" y="368808"/>
                </a:lnTo>
                <a:lnTo>
                  <a:pt x="743585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17664" y="2788920"/>
            <a:ext cx="990600" cy="741045"/>
          </a:xfrm>
          <a:custGeom>
            <a:avLst/>
            <a:gdLst/>
            <a:ahLst/>
            <a:cxnLst/>
            <a:rect l="l" t="t" r="r" b="b"/>
            <a:pathLst>
              <a:path w="990600" h="741045">
                <a:moveTo>
                  <a:pt x="743584" y="0"/>
                </a:moveTo>
                <a:lnTo>
                  <a:pt x="247014" y="0"/>
                </a:lnTo>
                <a:lnTo>
                  <a:pt x="0" y="370331"/>
                </a:lnTo>
                <a:lnTo>
                  <a:pt x="247014" y="740663"/>
                </a:lnTo>
                <a:lnTo>
                  <a:pt x="743584" y="740663"/>
                </a:lnTo>
                <a:lnTo>
                  <a:pt x="990600" y="370331"/>
                </a:lnTo>
                <a:lnTo>
                  <a:pt x="743584" y="0"/>
                </a:lnTo>
                <a:close/>
              </a:path>
            </a:pathLst>
          </a:custGeom>
          <a:solidFill>
            <a:srgbClr val="A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31279" y="2392679"/>
            <a:ext cx="990600" cy="737870"/>
          </a:xfrm>
          <a:custGeom>
            <a:avLst/>
            <a:gdLst/>
            <a:ahLst/>
            <a:cxnLst/>
            <a:rect l="l" t="t" r="r" b="b"/>
            <a:pathLst>
              <a:path w="990600" h="737869">
                <a:moveTo>
                  <a:pt x="743585" y="0"/>
                </a:moveTo>
                <a:lnTo>
                  <a:pt x="247015" y="0"/>
                </a:lnTo>
                <a:lnTo>
                  <a:pt x="0" y="368808"/>
                </a:lnTo>
                <a:lnTo>
                  <a:pt x="247015" y="737616"/>
                </a:lnTo>
                <a:lnTo>
                  <a:pt x="743585" y="737616"/>
                </a:lnTo>
                <a:lnTo>
                  <a:pt x="990600" y="368808"/>
                </a:lnTo>
                <a:lnTo>
                  <a:pt x="743585" y="0"/>
                </a:lnTo>
                <a:close/>
              </a:path>
            </a:pathLst>
          </a:custGeom>
          <a:solidFill>
            <a:srgbClr val="5F2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9944" y="1612391"/>
            <a:ext cx="990600" cy="737870"/>
          </a:xfrm>
          <a:custGeom>
            <a:avLst/>
            <a:gdLst/>
            <a:ahLst/>
            <a:cxnLst/>
            <a:rect l="l" t="t" r="r" b="b"/>
            <a:pathLst>
              <a:path w="990600" h="737869">
                <a:moveTo>
                  <a:pt x="743584" y="0"/>
                </a:moveTo>
                <a:lnTo>
                  <a:pt x="247014" y="0"/>
                </a:lnTo>
                <a:lnTo>
                  <a:pt x="0" y="368808"/>
                </a:lnTo>
                <a:lnTo>
                  <a:pt x="247014" y="737616"/>
                </a:lnTo>
                <a:lnTo>
                  <a:pt x="743584" y="737616"/>
                </a:lnTo>
                <a:lnTo>
                  <a:pt x="990600" y="368808"/>
                </a:lnTo>
                <a:lnTo>
                  <a:pt x="74358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69809" y="1407286"/>
            <a:ext cx="70358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Georgia"/>
                <a:cs typeface="Georgia"/>
              </a:rPr>
              <a:t>1.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Co</a:t>
            </a: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ll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200" spc="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73593" y="1747392"/>
            <a:ext cx="78232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2.</a:t>
            </a:r>
            <a:endParaRPr sz="12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Accuracy</a:t>
            </a:r>
            <a:r>
              <a:rPr sz="1200" spc="-11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&amp; 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Retention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05545" y="2637790"/>
            <a:ext cx="28194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FFFFFF"/>
                </a:solidFill>
                <a:latin typeface="Georgia"/>
                <a:cs typeface="Georgia"/>
              </a:rPr>
              <a:t>3.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200" spc="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90892" y="2872740"/>
            <a:ext cx="67373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4.</a:t>
            </a:r>
            <a:endParaRPr sz="12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Security  </a:t>
            </a: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ea</a:t>
            </a:r>
            <a:r>
              <a:rPr sz="1200" spc="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200" spc="25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200" spc="-1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82536" y="2562733"/>
            <a:ext cx="68834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5.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Georgia"/>
                <a:cs typeface="Georgia"/>
              </a:rPr>
              <a:t>nn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57264" y="1678178"/>
            <a:ext cx="74231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6.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Access</a:t>
            </a:r>
            <a:r>
              <a:rPr sz="1200" spc="-11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Correction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33233" y="2208148"/>
            <a:ext cx="71945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Georgia"/>
                <a:cs typeface="Georgia"/>
              </a:rPr>
              <a:t>DPPs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54833" y="5610136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4">
                <a:moveTo>
                  <a:pt x="0" y="0"/>
                </a:moveTo>
                <a:lnTo>
                  <a:pt x="226472" y="0"/>
                </a:lnTo>
              </a:path>
            </a:pathLst>
          </a:custGeom>
          <a:ln w="8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48419" y="5610136"/>
            <a:ext cx="903605" cy="0"/>
          </a:xfrm>
          <a:custGeom>
            <a:avLst/>
            <a:gdLst/>
            <a:ahLst/>
            <a:cxnLst/>
            <a:rect l="l" t="t" r="r" b="b"/>
            <a:pathLst>
              <a:path w="903604">
                <a:moveTo>
                  <a:pt x="0" y="0"/>
                </a:moveTo>
                <a:lnTo>
                  <a:pt x="903201" y="0"/>
                </a:lnTo>
              </a:path>
            </a:pathLst>
          </a:custGeom>
          <a:ln w="8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53553" y="5610136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472" y="0"/>
                </a:lnTo>
              </a:path>
            </a:pathLst>
          </a:custGeom>
          <a:ln w="8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81958" y="5610136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472" y="0"/>
                </a:lnTo>
              </a:path>
            </a:pathLst>
          </a:custGeom>
          <a:ln w="8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10363" y="5610136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472" y="0"/>
                </a:lnTo>
              </a:path>
            </a:pathLst>
          </a:custGeom>
          <a:ln w="8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172" y="2567939"/>
            <a:ext cx="7998459" cy="862965"/>
          </a:xfrm>
          <a:custGeom>
            <a:avLst/>
            <a:gdLst/>
            <a:ahLst/>
            <a:cxnLst/>
            <a:rect l="l" t="t" r="r" b="b"/>
            <a:pathLst>
              <a:path w="7998459" h="862964">
                <a:moveTo>
                  <a:pt x="0" y="862584"/>
                </a:moveTo>
                <a:lnTo>
                  <a:pt x="7997952" y="862584"/>
                </a:lnTo>
                <a:lnTo>
                  <a:pt x="7997952" y="0"/>
                </a:lnTo>
                <a:lnTo>
                  <a:pt x="0" y="0"/>
                </a:lnTo>
                <a:lnTo>
                  <a:pt x="0" y="862584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Personal Data </a:t>
            </a:r>
            <a:r>
              <a:rPr spc="-5" dirty="0"/>
              <a:t>(Privacy) </a:t>
            </a:r>
            <a:r>
              <a:rPr dirty="0"/>
              <a:t>Ordinance (“the</a:t>
            </a:r>
            <a:r>
              <a:rPr spc="-135" dirty="0"/>
              <a:t> </a:t>
            </a:r>
            <a:r>
              <a:rPr dirty="0"/>
              <a:t>Ordinance”)</a:t>
            </a:r>
          </a:p>
        </p:txBody>
      </p:sp>
      <p:sp>
        <p:nvSpPr>
          <p:cNvPr id="4" name="object 4"/>
          <p:cNvSpPr/>
          <p:nvPr/>
        </p:nvSpPr>
        <p:spPr>
          <a:xfrm>
            <a:off x="487680" y="1249680"/>
            <a:ext cx="8171688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4799" y="1334261"/>
            <a:ext cx="7717790" cy="97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050">
              <a:lnSpc>
                <a:spcPct val="100000"/>
              </a:lnSpc>
            </a:pPr>
            <a:r>
              <a:rPr sz="1400" i="1" spc="-5" dirty="0">
                <a:solidFill>
                  <a:srgbClr val="FFFFFF"/>
                </a:solidFill>
                <a:latin typeface="Georgia"/>
                <a:cs typeface="Georgia"/>
              </a:rPr>
              <a:t>An </a:t>
            </a:r>
            <a:r>
              <a:rPr sz="1400" i="1" spc="-15" dirty="0">
                <a:solidFill>
                  <a:srgbClr val="FFFFFF"/>
                </a:solidFill>
                <a:latin typeface="Georgia"/>
                <a:cs typeface="Georgia"/>
              </a:rPr>
              <a:t>Ordinance </a:t>
            </a:r>
            <a:r>
              <a:rPr sz="1400" i="1" spc="-10" dirty="0">
                <a:solidFill>
                  <a:srgbClr val="FFFFFF"/>
                </a:solidFill>
                <a:latin typeface="Georgia"/>
                <a:cs typeface="Georgia"/>
              </a:rPr>
              <a:t>to protect the privacy of </a:t>
            </a:r>
            <a:r>
              <a:rPr sz="1400" i="1" spc="-15" dirty="0">
                <a:solidFill>
                  <a:srgbClr val="FFFFFF"/>
                </a:solidFill>
                <a:latin typeface="Georgia"/>
                <a:cs typeface="Georgia"/>
              </a:rPr>
              <a:t>individual </a:t>
            </a:r>
            <a:r>
              <a:rPr sz="1400" i="1" spc="-10" dirty="0">
                <a:solidFill>
                  <a:srgbClr val="FFFFFF"/>
                </a:solidFill>
                <a:latin typeface="Georgia"/>
                <a:cs typeface="Georgia"/>
              </a:rPr>
              <a:t>in relation to personal </a:t>
            </a:r>
            <a:r>
              <a:rPr sz="1400" i="1" spc="-15" dirty="0">
                <a:solidFill>
                  <a:srgbClr val="FFFFFF"/>
                </a:solidFill>
                <a:latin typeface="Georgia"/>
                <a:cs typeface="Georgia"/>
              </a:rPr>
              <a:t>data, and </a:t>
            </a:r>
            <a:r>
              <a:rPr sz="1400" i="1" spc="-10" dirty="0">
                <a:solidFill>
                  <a:srgbClr val="FFFFFF"/>
                </a:solidFill>
                <a:latin typeface="Georgia"/>
                <a:cs typeface="Georgia"/>
              </a:rPr>
              <a:t>to provide for  matters </a:t>
            </a:r>
            <a:r>
              <a:rPr sz="1400" i="1" spc="-15" dirty="0">
                <a:solidFill>
                  <a:srgbClr val="FFFFFF"/>
                </a:solidFill>
                <a:latin typeface="Georgia"/>
                <a:cs typeface="Georgia"/>
              </a:rPr>
              <a:t>incidental </a:t>
            </a:r>
            <a:r>
              <a:rPr sz="1400" i="1" spc="-10" dirty="0">
                <a:solidFill>
                  <a:srgbClr val="FFFFFF"/>
                </a:solidFill>
                <a:latin typeface="Georgia"/>
                <a:cs typeface="Georgia"/>
              </a:rPr>
              <a:t>thereto or </a:t>
            </a:r>
            <a:r>
              <a:rPr sz="1400" i="1" spc="-15" dirty="0">
                <a:solidFill>
                  <a:srgbClr val="FFFFFF"/>
                </a:solidFill>
                <a:latin typeface="Georgia"/>
                <a:cs typeface="Georgia"/>
              </a:rPr>
              <a:t>connected</a:t>
            </a:r>
            <a:r>
              <a:rPr sz="1400" i="1" spc="2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Georgia"/>
                <a:cs typeface="Georgia"/>
              </a:rPr>
              <a:t>therewith: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400" i="1" spc="-15" dirty="0">
                <a:solidFill>
                  <a:srgbClr val="FFFFFF"/>
                </a:solidFill>
                <a:latin typeface="Georgia"/>
                <a:cs typeface="Georgia"/>
              </a:rPr>
              <a:t>Protecting </a:t>
            </a:r>
            <a:r>
              <a:rPr sz="1400" i="1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privacy right of a “</a:t>
            </a:r>
            <a:r>
              <a:rPr sz="1400" b="1" i="1" spc="-5" dirty="0">
                <a:solidFill>
                  <a:srgbClr val="FFC000"/>
                </a:solidFill>
                <a:latin typeface="Times New Roman"/>
                <a:cs typeface="Times New Roman"/>
              </a:rPr>
              <a:t>data subject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” in </a:t>
            </a:r>
            <a:r>
              <a:rPr sz="1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respect 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of “</a:t>
            </a:r>
            <a:r>
              <a:rPr sz="1400" b="1" i="1" spc="-5" dirty="0">
                <a:solidFill>
                  <a:srgbClr val="FFC000"/>
                </a:solidFill>
                <a:latin typeface="Times New Roman"/>
                <a:cs typeface="Times New Roman"/>
              </a:rPr>
              <a:t>personal </a:t>
            </a:r>
            <a:r>
              <a:rPr sz="1400" b="1" i="1" spc="-10" dirty="0">
                <a:solidFill>
                  <a:srgbClr val="FFC000"/>
                </a:solidFill>
                <a:latin typeface="Times New Roman"/>
                <a:cs typeface="Times New Roman"/>
              </a:rPr>
              <a:t>data</a:t>
            </a:r>
            <a:r>
              <a:rPr sz="1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”, 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but not the general </a:t>
            </a:r>
            <a:r>
              <a:rPr sz="1400" i="1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privacy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issues.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3504" y="2584704"/>
            <a:ext cx="2456815" cy="844550"/>
          </a:xfrm>
          <a:custGeom>
            <a:avLst/>
            <a:gdLst/>
            <a:ahLst/>
            <a:cxnLst/>
            <a:rect l="l" t="t" r="r" b="b"/>
            <a:pathLst>
              <a:path w="2456815" h="844550">
                <a:moveTo>
                  <a:pt x="0" y="844296"/>
                </a:moveTo>
                <a:lnTo>
                  <a:pt x="2456688" y="844296"/>
                </a:lnTo>
                <a:lnTo>
                  <a:pt x="2456688" y="0"/>
                </a:lnTo>
                <a:lnTo>
                  <a:pt x="0" y="0"/>
                </a:lnTo>
                <a:lnTo>
                  <a:pt x="0" y="844296"/>
                </a:lnTo>
                <a:close/>
              </a:path>
            </a:pathLst>
          </a:custGeom>
          <a:solidFill>
            <a:srgbClr val="DF2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44904" y="2896742"/>
            <a:ext cx="11741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400" b="1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Subject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4497" y="2746502"/>
            <a:ext cx="446024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Georgia"/>
                <a:cs typeface="Georgia"/>
              </a:rPr>
              <a:t>The living </a:t>
            </a:r>
            <a:r>
              <a:rPr sz="1400" spc="-10" dirty="0">
                <a:latin typeface="Georgia"/>
                <a:cs typeface="Georgia"/>
              </a:rPr>
              <a:t>individual </a:t>
            </a:r>
            <a:r>
              <a:rPr sz="1400" spc="-5" dirty="0">
                <a:latin typeface="Georgia"/>
                <a:cs typeface="Georgia"/>
              </a:rPr>
              <a:t>who is </a:t>
            </a:r>
            <a:r>
              <a:rPr sz="1400" spc="-10" dirty="0">
                <a:latin typeface="Georgia"/>
                <a:cs typeface="Georgia"/>
              </a:rPr>
              <a:t>the </a:t>
            </a:r>
            <a:r>
              <a:rPr sz="1400" b="1" spc="-10" dirty="0">
                <a:solidFill>
                  <a:srgbClr val="DC6900"/>
                </a:solidFill>
                <a:latin typeface="Georgia"/>
                <a:cs typeface="Georgia"/>
              </a:rPr>
              <a:t>subject </a:t>
            </a:r>
            <a:r>
              <a:rPr sz="1400" spc="-10" dirty="0">
                <a:latin typeface="Georgia"/>
                <a:cs typeface="Georgia"/>
              </a:rPr>
              <a:t>of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0" dirty="0">
                <a:latin typeface="Georgia"/>
                <a:cs typeface="Georgia"/>
              </a:rPr>
              <a:t>“personal  data”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concerned.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4172" y="3643884"/>
            <a:ext cx="7998459" cy="1664335"/>
          </a:xfrm>
          <a:custGeom>
            <a:avLst/>
            <a:gdLst/>
            <a:ahLst/>
            <a:cxnLst/>
            <a:rect l="l" t="t" r="r" b="b"/>
            <a:pathLst>
              <a:path w="7998459" h="1664335">
                <a:moveTo>
                  <a:pt x="0" y="1664207"/>
                </a:moveTo>
                <a:lnTo>
                  <a:pt x="7997952" y="1664207"/>
                </a:lnTo>
                <a:lnTo>
                  <a:pt x="7997952" y="0"/>
                </a:lnTo>
                <a:lnTo>
                  <a:pt x="0" y="0"/>
                </a:lnTo>
                <a:lnTo>
                  <a:pt x="0" y="1664207"/>
                </a:lnTo>
                <a:close/>
              </a:path>
            </a:pathLst>
          </a:custGeom>
          <a:ln w="39623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648" y="3645408"/>
            <a:ext cx="2447925" cy="1661160"/>
          </a:xfrm>
          <a:custGeom>
            <a:avLst/>
            <a:gdLst/>
            <a:ahLst/>
            <a:cxnLst/>
            <a:rect l="l" t="t" r="r" b="b"/>
            <a:pathLst>
              <a:path w="2447925" h="1661160">
                <a:moveTo>
                  <a:pt x="0" y="1661160"/>
                </a:moveTo>
                <a:lnTo>
                  <a:pt x="2447544" y="1661160"/>
                </a:lnTo>
                <a:lnTo>
                  <a:pt x="2447544" y="0"/>
                </a:lnTo>
                <a:lnTo>
                  <a:pt x="0" y="0"/>
                </a:lnTo>
                <a:lnTo>
                  <a:pt x="0" y="166116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8458" y="4367403"/>
            <a:ext cx="130937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Personal</a:t>
            </a:r>
            <a:r>
              <a:rPr sz="1400" b="1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4497" y="3714750"/>
            <a:ext cx="35725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Georgia"/>
                <a:cs typeface="Georgia"/>
              </a:rPr>
              <a:t>Personal data </a:t>
            </a:r>
            <a:r>
              <a:rPr sz="1400" spc="-10" dirty="0">
                <a:latin typeface="Georgia"/>
                <a:cs typeface="Georgia"/>
              </a:rPr>
              <a:t>should satisfy three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conditions: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4497" y="4004309"/>
            <a:ext cx="4450080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30" indent="-252729">
              <a:lnSpc>
                <a:spcPct val="100000"/>
              </a:lnSpc>
              <a:buAutoNum type="arabicParenBoth"/>
              <a:tabLst>
                <a:tab pos="266065" algn="l"/>
              </a:tabLst>
            </a:pPr>
            <a:r>
              <a:rPr sz="1400" spc="-10" dirty="0">
                <a:latin typeface="Georgia"/>
                <a:cs typeface="Georgia"/>
              </a:rPr>
              <a:t>relating directly or indirectly to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living</a:t>
            </a:r>
            <a:r>
              <a:rPr sz="1400" b="1" spc="190" dirty="0">
                <a:solidFill>
                  <a:srgbClr val="DC6900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individual</a:t>
            </a:r>
            <a:r>
              <a:rPr sz="1400" spc="-5" dirty="0">
                <a:latin typeface="Georgia"/>
                <a:cs typeface="Georgia"/>
              </a:rPr>
              <a:t>;</a:t>
            </a:r>
            <a:endParaRPr sz="1400">
              <a:latin typeface="Georgia"/>
              <a:cs typeface="Georgia"/>
            </a:endParaRPr>
          </a:p>
          <a:p>
            <a:pPr marL="289560" indent="-276860">
              <a:lnSpc>
                <a:spcPct val="100000"/>
              </a:lnSpc>
              <a:spcBef>
                <a:spcPts val="600"/>
              </a:spcBef>
              <a:buAutoNum type="arabicParenBoth"/>
              <a:tabLst>
                <a:tab pos="290195" algn="l"/>
              </a:tabLst>
            </a:pPr>
            <a:r>
              <a:rPr sz="1400" spc="-10" dirty="0">
                <a:latin typeface="Georgia"/>
                <a:cs typeface="Georgia"/>
              </a:rPr>
              <a:t>from </a:t>
            </a:r>
            <a:r>
              <a:rPr sz="1400" spc="-5" dirty="0">
                <a:latin typeface="Georgia"/>
                <a:cs typeface="Georgia"/>
              </a:rPr>
              <a:t>which it is </a:t>
            </a:r>
            <a:r>
              <a:rPr sz="1400" spc="-10" dirty="0">
                <a:latin typeface="Georgia"/>
                <a:cs typeface="Georgia"/>
              </a:rPr>
              <a:t>practicable for the </a:t>
            </a:r>
            <a:r>
              <a:rPr sz="1400" b="1" spc="-10" dirty="0">
                <a:solidFill>
                  <a:srgbClr val="DC6900"/>
                </a:solidFill>
                <a:latin typeface="Georgia"/>
                <a:cs typeface="Georgia"/>
              </a:rPr>
              <a:t>identity </a:t>
            </a: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of</a:t>
            </a:r>
            <a:r>
              <a:rPr sz="1400" b="1" spc="190" dirty="0">
                <a:solidFill>
                  <a:srgbClr val="DC6900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DC6900"/>
                </a:solidFill>
                <a:latin typeface="Georgia"/>
                <a:cs typeface="Georgia"/>
              </a:rPr>
              <a:t>the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individual </a:t>
            </a:r>
            <a:r>
              <a:rPr sz="1400" spc="-10" dirty="0">
                <a:latin typeface="Georgia"/>
                <a:cs typeface="Georgia"/>
              </a:rPr>
              <a:t>to </a:t>
            </a:r>
            <a:r>
              <a:rPr sz="1400" spc="-15" dirty="0">
                <a:latin typeface="Georgia"/>
                <a:cs typeface="Georgia"/>
              </a:rPr>
              <a:t>be </a:t>
            </a:r>
            <a:r>
              <a:rPr sz="1400" spc="-10" dirty="0">
                <a:latin typeface="Georgia"/>
                <a:cs typeface="Georgia"/>
              </a:rPr>
              <a:t>directly or indirectly ascertained;</a:t>
            </a:r>
            <a:r>
              <a:rPr sz="1400" spc="240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and</a:t>
            </a:r>
            <a:endParaRPr sz="1400">
              <a:latin typeface="Georgia"/>
              <a:cs typeface="Georg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AutoNum type="arabicParenBoth" startAt="3"/>
              <a:tabLst>
                <a:tab pos="287020" algn="l"/>
              </a:tabLst>
            </a:pPr>
            <a:r>
              <a:rPr sz="1400" spc="-5" dirty="0">
                <a:latin typeface="Georgia"/>
                <a:cs typeface="Georgia"/>
              </a:rPr>
              <a:t>in a form in </a:t>
            </a:r>
            <a:r>
              <a:rPr sz="1400" spc="-10" dirty="0">
                <a:latin typeface="Georgia"/>
                <a:cs typeface="Georgia"/>
              </a:rPr>
              <a:t>which </a:t>
            </a:r>
            <a:r>
              <a:rPr sz="1400" spc="-5" dirty="0">
                <a:latin typeface="Georgia"/>
                <a:cs typeface="Georgia"/>
              </a:rPr>
              <a:t>“</a:t>
            </a: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access to</a:t>
            </a:r>
            <a:r>
              <a:rPr sz="1400" spc="-5" dirty="0">
                <a:latin typeface="Georgia"/>
                <a:cs typeface="Georgia"/>
              </a:rPr>
              <a:t>” </a:t>
            </a:r>
            <a:r>
              <a:rPr sz="1400" spc="-10" dirty="0">
                <a:latin typeface="Georgia"/>
                <a:cs typeface="Georgia"/>
              </a:rPr>
              <a:t>or </a:t>
            </a:r>
            <a:r>
              <a:rPr sz="1400" spc="-5" dirty="0">
                <a:latin typeface="Georgia"/>
                <a:cs typeface="Georgia"/>
              </a:rPr>
              <a:t>“</a:t>
            </a: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processing</a:t>
            </a:r>
            <a:r>
              <a:rPr sz="1400" b="1" spc="95" dirty="0">
                <a:solidFill>
                  <a:srgbClr val="DC6900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DC6900"/>
                </a:solidFill>
                <a:latin typeface="Georgia"/>
                <a:cs typeface="Georgia"/>
              </a:rPr>
              <a:t>of</a:t>
            </a:r>
            <a:r>
              <a:rPr sz="1400" dirty="0">
                <a:latin typeface="Georgia"/>
                <a:cs typeface="Georgia"/>
              </a:rPr>
              <a:t>”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the data </a:t>
            </a:r>
            <a:r>
              <a:rPr sz="1400" spc="-5" dirty="0">
                <a:latin typeface="Georgia"/>
                <a:cs typeface="Georgia"/>
              </a:rPr>
              <a:t>is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practicable.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2291" y="2581147"/>
            <a:ext cx="353060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5" dirty="0">
                <a:latin typeface="Georgia"/>
                <a:cs typeface="Georgia"/>
              </a:rPr>
              <a:t>=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7084" y="4082542"/>
            <a:ext cx="353060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5" dirty="0">
                <a:latin typeface="Georgia"/>
                <a:cs typeface="Georgia"/>
              </a:rPr>
              <a:t>=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4172" y="5515355"/>
            <a:ext cx="7998459" cy="664845"/>
          </a:xfrm>
          <a:custGeom>
            <a:avLst/>
            <a:gdLst/>
            <a:ahLst/>
            <a:cxnLst/>
            <a:rect l="l" t="t" r="r" b="b"/>
            <a:pathLst>
              <a:path w="7998459" h="664845">
                <a:moveTo>
                  <a:pt x="0" y="664464"/>
                </a:moveTo>
                <a:lnTo>
                  <a:pt x="7997952" y="664464"/>
                </a:lnTo>
                <a:lnTo>
                  <a:pt x="7997952" y="0"/>
                </a:lnTo>
                <a:lnTo>
                  <a:pt x="0" y="0"/>
                </a:lnTo>
                <a:lnTo>
                  <a:pt x="0" y="664464"/>
                </a:lnTo>
                <a:close/>
              </a:path>
            </a:pathLst>
          </a:custGeom>
          <a:ln w="39624">
            <a:solidFill>
              <a:srgbClr val="DB52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551" y="5519928"/>
            <a:ext cx="2451100" cy="658495"/>
          </a:xfrm>
          <a:custGeom>
            <a:avLst/>
            <a:gdLst/>
            <a:ahLst/>
            <a:cxnLst/>
            <a:rect l="l" t="t" r="r" b="b"/>
            <a:pathLst>
              <a:path w="2451100" h="658495">
                <a:moveTo>
                  <a:pt x="0" y="658368"/>
                </a:moveTo>
                <a:lnTo>
                  <a:pt x="2450592" y="658368"/>
                </a:lnTo>
                <a:lnTo>
                  <a:pt x="2450592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DB5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04899" y="5741416"/>
            <a:ext cx="45402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ta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84497" y="5595416"/>
            <a:ext cx="424180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Any representation of information </a:t>
            </a:r>
            <a:r>
              <a:rPr sz="1400" spc="-5" dirty="0">
                <a:latin typeface="Georgia"/>
                <a:cs typeface="Georgia"/>
              </a:rPr>
              <a:t>in </a:t>
            </a:r>
            <a:r>
              <a:rPr sz="1400" spc="-15" dirty="0">
                <a:latin typeface="Georgia"/>
                <a:cs typeface="Georgia"/>
              </a:rPr>
              <a:t>any </a:t>
            </a:r>
            <a:r>
              <a:rPr sz="1400" b="1" spc="-10" dirty="0">
                <a:solidFill>
                  <a:srgbClr val="DC6900"/>
                </a:solidFill>
                <a:latin typeface="Georgia"/>
                <a:cs typeface="Georgia"/>
              </a:rPr>
              <a:t>document</a:t>
            </a:r>
            <a:r>
              <a:rPr sz="1400" spc="-10" dirty="0">
                <a:latin typeface="Georgia"/>
                <a:cs typeface="Georgia"/>
              </a:rPr>
              <a:t>,  including expression of opinion or personal</a:t>
            </a:r>
            <a:r>
              <a:rPr sz="1400" spc="18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identifier.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47084" y="5468518"/>
            <a:ext cx="353060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5" dirty="0">
                <a:latin typeface="Georgia"/>
                <a:cs typeface="Georgia"/>
              </a:rPr>
              <a:t>=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10" dirty="0"/>
              <a:t>Quick </a:t>
            </a:r>
            <a:r>
              <a:rPr dirty="0"/>
              <a:t>polling – </a:t>
            </a:r>
            <a:r>
              <a:rPr spc="-10" dirty="0"/>
              <a:t>Which </a:t>
            </a:r>
            <a:r>
              <a:rPr dirty="0"/>
              <a:t>of </a:t>
            </a:r>
            <a:r>
              <a:rPr spc="-5" dirty="0"/>
              <a:t>the </a:t>
            </a:r>
            <a:r>
              <a:rPr dirty="0"/>
              <a:t>following </a:t>
            </a:r>
            <a:r>
              <a:rPr spc="-5" dirty="0"/>
              <a:t>documents </a:t>
            </a:r>
            <a:r>
              <a:rPr dirty="0"/>
              <a:t>are</a:t>
            </a:r>
            <a:r>
              <a:rPr spc="40" dirty="0"/>
              <a:t> </a:t>
            </a:r>
            <a:r>
              <a:rPr dirty="0"/>
              <a:t>personal</a:t>
            </a:r>
          </a:p>
        </p:txBody>
      </p:sp>
      <p:sp>
        <p:nvSpPr>
          <p:cNvPr id="3" name="object 3"/>
          <p:cNvSpPr/>
          <p:nvPr/>
        </p:nvSpPr>
        <p:spPr>
          <a:xfrm>
            <a:off x="716179" y="1338389"/>
            <a:ext cx="1129665" cy="719455"/>
          </a:xfrm>
          <a:custGeom>
            <a:avLst/>
            <a:gdLst/>
            <a:ahLst/>
            <a:cxnLst/>
            <a:rect l="l" t="t" r="r" b="b"/>
            <a:pathLst>
              <a:path w="1129664" h="719455">
                <a:moveTo>
                  <a:pt x="361994" y="0"/>
                </a:moveTo>
                <a:lnTo>
                  <a:pt x="316061" y="3227"/>
                </a:lnTo>
                <a:lnTo>
                  <a:pt x="270693" y="12302"/>
                </a:lnTo>
                <a:lnTo>
                  <a:pt x="226498" y="27221"/>
                </a:lnTo>
                <a:lnTo>
                  <a:pt x="184082" y="47980"/>
                </a:lnTo>
                <a:lnTo>
                  <a:pt x="144050" y="74573"/>
                </a:lnTo>
                <a:lnTo>
                  <a:pt x="107008" y="106997"/>
                </a:lnTo>
                <a:lnTo>
                  <a:pt x="74581" y="144033"/>
                </a:lnTo>
                <a:lnTo>
                  <a:pt x="47986" y="184061"/>
                </a:lnTo>
                <a:lnTo>
                  <a:pt x="27226" y="226476"/>
                </a:lnTo>
                <a:lnTo>
                  <a:pt x="12306" y="270672"/>
                </a:lnTo>
                <a:lnTo>
                  <a:pt x="3229" y="316042"/>
                </a:lnTo>
                <a:lnTo>
                  <a:pt x="0" y="361981"/>
                </a:lnTo>
                <a:lnTo>
                  <a:pt x="2622" y="407883"/>
                </a:lnTo>
                <a:lnTo>
                  <a:pt x="11101" y="453143"/>
                </a:lnTo>
                <a:lnTo>
                  <a:pt x="25439" y="497153"/>
                </a:lnTo>
                <a:lnTo>
                  <a:pt x="45642" y="539309"/>
                </a:lnTo>
                <a:lnTo>
                  <a:pt x="71712" y="579004"/>
                </a:lnTo>
                <a:lnTo>
                  <a:pt x="103655" y="615632"/>
                </a:lnTo>
                <a:lnTo>
                  <a:pt x="140269" y="647560"/>
                </a:lnTo>
                <a:lnTo>
                  <a:pt x="179952" y="673622"/>
                </a:lnTo>
                <a:lnTo>
                  <a:pt x="222098" y="693820"/>
                </a:lnTo>
                <a:lnTo>
                  <a:pt x="266101" y="708159"/>
                </a:lnTo>
                <a:lnTo>
                  <a:pt x="311354" y="716639"/>
                </a:lnTo>
                <a:lnTo>
                  <a:pt x="357252" y="719264"/>
                </a:lnTo>
                <a:lnTo>
                  <a:pt x="403189" y="716037"/>
                </a:lnTo>
                <a:lnTo>
                  <a:pt x="448558" y="706959"/>
                </a:lnTo>
                <a:lnTo>
                  <a:pt x="492754" y="692034"/>
                </a:lnTo>
                <a:lnTo>
                  <a:pt x="535170" y="671265"/>
                </a:lnTo>
                <a:lnTo>
                  <a:pt x="575201" y="644654"/>
                </a:lnTo>
                <a:lnTo>
                  <a:pt x="612240" y="612203"/>
                </a:lnTo>
                <a:lnTo>
                  <a:pt x="645431" y="580815"/>
                </a:lnTo>
                <a:lnTo>
                  <a:pt x="680428" y="551232"/>
                </a:lnTo>
                <a:lnTo>
                  <a:pt x="717229" y="523452"/>
                </a:lnTo>
                <a:lnTo>
                  <a:pt x="755834" y="497475"/>
                </a:lnTo>
                <a:lnTo>
                  <a:pt x="796244" y="473301"/>
                </a:lnTo>
                <a:lnTo>
                  <a:pt x="838458" y="450929"/>
                </a:lnTo>
                <a:lnTo>
                  <a:pt x="882477" y="430359"/>
                </a:lnTo>
                <a:lnTo>
                  <a:pt x="928300" y="411590"/>
                </a:lnTo>
                <a:lnTo>
                  <a:pt x="975928" y="394622"/>
                </a:lnTo>
                <a:lnTo>
                  <a:pt x="1025360" y="379455"/>
                </a:lnTo>
                <a:lnTo>
                  <a:pt x="1076596" y="366088"/>
                </a:lnTo>
                <a:lnTo>
                  <a:pt x="1129638" y="354520"/>
                </a:lnTo>
                <a:lnTo>
                  <a:pt x="1076763" y="343669"/>
                </a:lnTo>
                <a:lnTo>
                  <a:pt x="1025710" y="330993"/>
                </a:lnTo>
                <a:lnTo>
                  <a:pt x="976479" y="316489"/>
                </a:lnTo>
                <a:lnTo>
                  <a:pt x="929072" y="300159"/>
                </a:lnTo>
                <a:lnTo>
                  <a:pt x="883488" y="282002"/>
                </a:lnTo>
                <a:lnTo>
                  <a:pt x="839728" y="262016"/>
                </a:lnTo>
                <a:lnTo>
                  <a:pt x="797795" y="240203"/>
                </a:lnTo>
                <a:lnTo>
                  <a:pt x="757687" y="216560"/>
                </a:lnTo>
                <a:lnTo>
                  <a:pt x="719408" y="191089"/>
                </a:lnTo>
                <a:lnTo>
                  <a:pt x="682956" y="163788"/>
                </a:lnTo>
                <a:lnTo>
                  <a:pt x="648334" y="134657"/>
                </a:lnTo>
                <a:lnTo>
                  <a:pt x="615542" y="103695"/>
                </a:lnTo>
                <a:lnTo>
                  <a:pt x="578940" y="71741"/>
                </a:lnTo>
                <a:lnTo>
                  <a:pt x="539267" y="45661"/>
                </a:lnTo>
                <a:lnTo>
                  <a:pt x="497130" y="25451"/>
                </a:lnTo>
                <a:lnTo>
                  <a:pt x="453135" y="11107"/>
                </a:lnTo>
                <a:lnTo>
                  <a:pt x="407887" y="2625"/>
                </a:lnTo>
                <a:lnTo>
                  <a:pt x="361994" y="0"/>
                </a:lnTo>
                <a:close/>
              </a:path>
            </a:pathLst>
          </a:custGeom>
          <a:solidFill>
            <a:srgbClr val="EAE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1144" y="1392936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90"/>
                </a:lnTo>
                <a:lnTo>
                  <a:pt x="208458" y="15544"/>
                </a:lnTo>
                <a:lnTo>
                  <a:pt x="164725" y="34032"/>
                </a:lnTo>
                <a:lnTo>
                  <a:pt x="124788" y="58826"/>
                </a:lnTo>
                <a:lnTo>
                  <a:pt x="89273" y="89296"/>
                </a:lnTo>
                <a:lnTo>
                  <a:pt x="58808" y="124815"/>
                </a:lnTo>
                <a:lnTo>
                  <a:pt x="34020" y="164753"/>
                </a:lnTo>
                <a:lnTo>
                  <a:pt x="15538" y="208483"/>
                </a:lnTo>
                <a:lnTo>
                  <a:pt x="3989" y="255374"/>
                </a:lnTo>
                <a:lnTo>
                  <a:pt x="0" y="304800"/>
                </a:lnTo>
                <a:lnTo>
                  <a:pt x="3989" y="354225"/>
                </a:lnTo>
                <a:lnTo>
                  <a:pt x="15538" y="401116"/>
                </a:lnTo>
                <a:lnTo>
                  <a:pt x="34020" y="444846"/>
                </a:lnTo>
                <a:lnTo>
                  <a:pt x="58808" y="484784"/>
                </a:lnTo>
                <a:lnTo>
                  <a:pt x="89273" y="520303"/>
                </a:lnTo>
                <a:lnTo>
                  <a:pt x="124788" y="550773"/>
                </a:lnTo>
                <a:lnTo>
                  <a:pt x="164725" y="575567"/>
                </a:lnTo>
                <a:lnTo>
                  <a:pt x="208458" y="594055"/>
                </a:lnTo>
                <a:lnTo>
                  <a:pt x="255359" y="605609"/>
                </a:lnTo>
                <a:lnTo>
                  <a:pt x="304800" y="609600"/>
                </a:lnTo>
                <a:lnTo>
                  <a:pt x="354240" y="605609"/>
                </a:lnTo>
                <a:lnTo>
                  <a:pt x="401141" y="594055"/>
                </a:lnTo>
                <a:lnTo>
                  <a:pt x="444874" y="575567"/>
                </a:lnTo>
                <a:lnTo>
                  <a:pt x="484811" y="550773"/>
                </a:lnTo>
                <a:lnTo>
                  <a:pt x="520326" y="520303"/>
                </a:lnTo>
                <a:lnTo>
                  <a:pt x="550791" y="484784"/>
                </a:lnTo>
                <a:lnTo>
                  <a:pt x="575579" y="444846"/>
                </a:lnTo>
                <a:lnTo>
                  <a:pt x="594061" y="401116"/>
                </a:lnTo>
                <a:lnTo>
                  <a:pt x="605610" y="354225"/>
                </a:lnTo>
                <a:lnTo>
                  <a:pt x="609600" y="304800"/>
                </a:lnTo>
                <a:lnTo>
                  <a:pt x="605610" y="255374"/>
                </a:lnTo>
                <a:lnTo>
                  <a:pt x="594061" y="208483"/>
                </a:lnTo>
                <a:lnTo>
                  <a:pt x="575579" y="164753"/>
                </a:lnTo>
                <a:lnTo>
                  <a:pt x="550791" y="124815"/>
                </a:lnTo>
                <a:lnTo>
                  <a:pt x="520326" y="89296"/>
                </a:lnTo>
                <a:lnTo>
                  <a:pt x="484811" y="58826"/>
                </a:lnTo>
                <a:lnTo>
                  <a:pt x="444874" y="34032"/>
                </a:lnTo>
                <a:lnTo>
                  <a:pt x="401141" y="15544"/>
                </a:lnTo>
                <a:lnTo>
                  <a:pt x="354240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A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6111" y="1603247"/>
            <a:ext cx="421005" cy="219710"/>
          </a:xfrm>
          <a:custGeom>
            <a:avLst/>
            <a:gdLst/>
            <a:ahLst/>
            <a:cxnLst/>
            <a:rect l="l" t="t" r="r" b="b"/>
            <a:pathLst>
              <a:path w="421005" h="219710">
                <a:moveTo>
                  <a:pt x="225932" y="167004"/>
                </a:moveTo>
                <a:lnTo>
                  <a:pt x="93738" y="167004"/>
                </a:lnTo>
                <a:lnTo>
                  <a:pt x="88938" y="169417"/>
                </a:lnTo>
                <a:lnTo>
                  <a:pt x="84124" y="171703"/>
                </a:lnTo>
                <a:lnTo>
                  <a:pt x="81724" y="174116"/>
                </a:lnTo>
                <a:lnTo>
                  <a:pt x="81724" y="212343"/>
                </a:lnTo>
                <a:lnTo>
                  <a:pt x="84124" y="217042"/>
                </a:lnTo>
                <a:lnTo>
                  <a:pt x="88938" y="219455"/>
                </a:lnTo>
                <a:lnTo>
                  <a:pt x="254774" y="219455"/>
                </a:lnTo>
                <a:lnTo>
                  <a:pt x="225932" y="167004"/>
                </a:lnTo>
                <a:close/>
              </a:path>
              <a:path w="421005" h="219710">
                <a:moveTo>
                  <a:pt x="264388" y="78739"/>
                </a:moveTo>
                <a:lnTo>
                  <a:pt x="221132" y="78739"/>
                </a:lnTo>
                <a:lnTo>
                  <a:pt x="298043" y="219455"/>
                </a:lnTo>
                <a:lnTo>
                  <a:pt x="343372" y="138302"/>
                </a:lnTo>
                <a:lnTo>
                  <a:pt x="298043" y="138302"/>
                </a:lnTo>
                <a:lnTo>
                  <a:pt x="264388" y="78739"/>
                </a:lnTo>
                <a:close/>
              </a:path>
              <a:path w="421005" h="219710">
                <a:moveTo>
                  <a:pt x="420624" y="0"/>
                </a:moveTo>
                <a:lnTo>
                  <a:pt x="374903" y="0"/>
                </a:lnTo>
                <a:lnTo>
                  <a:pt x="298043" y="138302"/>
                </a:lnTo>
                <a:lnTo>
                  <a:pt x="343372" y="138302"/>
                </a:lnTo>
                <a:lnTo>
                  <a:pt x="420624" y="0"/>
                </a:lnTo>
                <a:close/>
              </a:path>
              <a:path w="421005" h="219710">
                <a:moveTo>
                  <a:pt x="180263" y="83438"/>
                </a:moveTo>
                <a:lnTo>
                  <a:pt x="88938" y="83438"/>
                </a:lnTo>
                <a:lnTo>
                  <a:pt x="84124" y="85851"/>
                </a:lnTo>
                <a:lnTo>
                  <a:pt x="81724" y="90677"/>
                </a:lnTo>
                <a:lnTo>
                  <a:pt x="81724" y="128777"/>
                </a:lnTo>
                <a:lnTo>
                  <a:pt x="84124" y="131190"/>
                </a:lnTo>
                <a:lnTo>
                  <a:pt x="93738" y="136016"/>
                </a:lnTo>
                <a:lnTo>
                  <a:pt x="209105" y="136016"/>
                </a:lnTo>
                <a:lnTo>
                  <a:pt x="187477" y="95376"/>
                </a:lnTo>
                <a:lnTo>
                  <a:pt x="180263" y="83438"/>
                </a:lnTo>
                <a:close/>
              </a:path>
              <a:path w="421005" h="219710">
                <a:moveTo>
                  <a:pt x="283616" y="0"/>
                </a:moveTo>
                <a:lnTo>
                  <a:pt x="88938" y="0"/>
                </a:lnTo>
                <a:lnTo>
                  <a:pt x="84124" y="2412"/>
                </a:lnTo>
                <a:lnTo>
                  <a:pt x="81724" y="7112"/>
                </a:lnTo>
                <a:lnTo>
                  <a:pt x="81724" y="42925"/>
                </a:lnTo>
                <a:lnTo>
                  <a:pt x="84124" y="47751"/>
                </a:lnTo>
                <a:lnTo>
                  <a:pt x="88938" y="50037"/>
                </a:lnTo>
                <a:lnTo>
                  <a:pt x="283616" y="50037"/>
                </a:lnTo>
                <a:lnTo>
                  <a:pt x="288429" y="47751"/>
                </a:lnTo>
                <a:lnTo>
                  <a:pt x="290829" y="42925"/>
                </a:lnTo>
                <a:lnTo>
                  <a:pt x="290829" y="7112"/>
                </a:lnTo>
                <a:lnTo>
                  <a:pt x="288429" y="2412"/>
                </a:lnTo>
                <a:lnTo>
                  <a:pt x="283616" y="0"/>
                </a:lnTo>
                <a:close/>
              </a:path>
              <a:path w="421005" h="219710">
                <a:moveTo>
                  <a:pt x="45669" y="0"/>
                </a:moveTo>
                <a:lnTo>
                  <a:pt x="7213" y="0"/>
                </a:lnTo>
                <a:lnTo>
                  <a:pt x="2400" y="2412"/>
                </a:lnTo>
                <a:lnTo>
                  <a:pt x="0" y="7112"/>
                </a:lnTo>
                <a:lnTo>
                  <a:pt x="0" y="42925"/>
                </a:lnTo>
                <a:lnTo>
                  <a:pt x="2400" y="47751"/>
                </a:lnTo>
                <a:lnTo>
                  <a:pt x="7213" y="50037"/>
                </a:lnTo>
                <a:lnTo>
                  <a:pt x="45669" y="50037"/>
                </a:lnTo>
                <a:lnTo>
                  <a:pt x="48069" y="47751"/>
                </a:lnTo>
                <a:lnTo>
                  <a:pt x="50469" y="42925"/>
                </a:lnTo>
                <a:lnTo>
                  <a:pt x="52882" y="38226"/>
                </a:lnTo>
                <a:lnTo>
                  <a:pt x="52882" y="11937"/>
                </a:lnTo>
                <a:lnTo>
                  <a:pt x="50469" y="7112"/>
                </a:lnTo>
                <a:lnTo>
                  <a:pt x="48069" y="2412"/>
                </a:lnTo>
                <a:lnTo>
                  <a:pt x="45669" y="0"/>
                </a:lnTo>
                <a:close/>
              </a:path>
              <a:path w="421005" h="219710">
                <a:moveTo>
                  <a:pt x="40855" y="167004"/>
                </a:moveTo>
                <a:lnTo>
                  <a:pt x="12014" y="167004"/>
                </a:lnTo>
                <a:lnTo>
                  <a:pt x="7213" y="169417"/>
                </a:lnTo>
                <a:lnTo>
                  <a:pt x="2400" y="171703"/>
                </a:lnTo>
                <a:lnTo>
                  <a:pt x="0" y="174116"/>
                </a:lnTo>
                <a:lnTo>
                  <a:pt x="0" y="212343"/>
                </a:lnTo>
                <a:lnTo>
                  <a:pt x="2400" y="217042"/>
                </a:lnTo>
                <a:lnTo>
                  <a:pt x="7213" y="219455"/>
                </a:lnTo>
                <a:lnTo>
                  <a:pt x="45669" y="219455"/>
                </a:lnTo>
                <a:lnTo>
                  <a:pt x="48069" y="217042"/>
                </a:lnTo>
                <a:lnTo>
                  <a:pt x="50469" y="212343"/>
                </a:lnTo>
                <a:lnTo>
                  <a:pt x="52882" y="207517"/>
                </a:lnTo>
                <a:lnTo>
                  <a:pt x="52882" y="178942"/>
                </a:lnTo>
                <a:lnTo>
                  <a:pt x="50469" y="174116"/>
                </a:lnTo>
                <a:lnTo>
                  <a:pt x="48069" y="171703"/>
                </a:lnTo>
                <a:lnTo>
                  <a:pt x="45669" y="169417"/>
                </a:lnTo>
                <a:lnTo>
                  <a:pt x="40855" y="167004"/>
                </a:lnTo>
                <a:close/>
              </a:path>
              <a:path w="421005" h="219710">
                <a:moveTo>
                  <a:pt x="45669" y="83438"/>
                </a:moveTo>
                <a:lnTo>
                  <a:pt x="7213" y="83438"/>
                </a:lnTo>
                <a:lnTo>
                  <a:pt x="2400" y="85851"/>
                </a:lnTo>
                <a:lnTo>
                  <a:pt x="0" y="90677"/>
                </a:lnTo>
                <a:lnTo>
                  <a:pt x="0" y="128777"/>
                </a:lnTo>
                <a:lnTo>
                  <a:pt x="2400" y="131190"/>
                </a:lnTo>
                <a:lnTo>
                  <a:pt x="12014" y="136016"/>
                </a:lnTo>
                <a:lnTo>
                  <a:pt x="40855" y="136016"/>
                </a:lnTo>
                <a:lnTo>
                  <a:pt x="45669" y="133603"/>
                </a:lnTo>
                <a:lnTo>
                  <a:pt x="50469" y="128777"/>
                </a:lnTo>
                <a:lnTo>
                  <a:pt x="52882" y="124078"/>
                </a:lnTo>
                <a:lnTo>
                  <a:pt x="52882" y="95376"/>
                </a:lnTo>
                <a:lnTo>
                  <a:pt x="50469" y="90677"/>
                </a:lnTo>
                <a:lnTo>
                  <a:pt x="48069" y="85851"/>
                </a:lnTo>
                <a:lnTo>
                  <a:pt x="45669" y="83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7120" y="1376727"/>
            <a:ext cx="1129665" cy="719455"/>
          </a:xfrm>
          <a:custGeom>
            <a:avLst/>
            <a:gdLst/>
            <a:ahLst/>
            <a:cxnLst/>
            <a:rect l="l" t="t" r="r" b="b"/>
            <a:pathLst>
              <a:path w="1129664" h="719455">
                <a:moveTo>
                  <a:pt x="362029" y="0"/>
                </a:moveTo>
                <a:lnTo>
                  <a:pt x="316096" y="3233"/>
                </a:lnTo>
                <a:lnTo>
                  <a:pt x="270731" y="12313"/>
                </a:lnTo>
                <a:lnTo>
                  <a:pt x="226538" y="27235"/>
                </a:lnTo>
                <a:lnTo>
                  <a:pt x="184124" y="47995"/>
                </a:lnTo>
                <a:lnTo>
                  <a:pt x="144096" y="74589"/>
                </a:lnTo>
                <a:lnTo>
                  <a:pt x="107061" y="107013"/>
                </a:lnTo>
                <a:lnTo>
                  <a:pt x="74610" y="144049"/>
                </a:lnTo>
                <a:lnTo>
                  <a:pt x="47998" y="184077"/>
                </a:lnTo>
                <a:lnTo>
                  <a:pt x="27229" y="226490"/>
                </a:lnTo>
                <a:lnTo>
                  <a:pt x="12304" y="270683"/>
                </a:lnTo>
                <a:lnTo>
                  <a:pt x="3227" y="316049"/>
                </a:lnTo>
                <a:lnTo>
                  <a:pt x="0" y="361981"/>
                </a:lnTo>
                <a:lnTo>
                  <a:pt x="2625" y="407874"/>
                </a:lnTo>
                <a:lnTo>
                  <a:pt x="11105" y="453121"/>
                </a:lnTo>
                <a:lnTo>
                  <a:pt x="25443" y="497115"/>
                </a:lnTo>
                <a:lnTo>
                  <a:pt x="45642" y="539251"/>
                </a:lnTo>
                <a:lnTo>
                  <a:pt x="71704" y="578922"/>
                </a:lnTo>
                <a:lnTo>
                  <a:pt x="103632" y="615521"/>
                </a:lnTo>
                <a:lnTo>
                  <a:pt x="140260" y="647475"/>
                </a:lnTo>
                <a:lnTo>
                  <a:pt x="179955" y="673555"/>
                </a:lnTo>
                <a:lnTo>
                  <a:pt x="222111" y="693765"/>
                </a:lnTo>
                <a:lnTo>
                  <a:pt x="266121" y="708109"/>
                </a:lnTo>
                <a:lnTo>
                  <a:pt x="311380" y="716591"/>
                </a:lnTo>
                <a:lnTo>
                  <a:pt x="357282" y="719216"/>
                </a:lnTo>
                <a:lnTo>
                  <a:pt x="403221" y="715989"/>
                </a:lnTo>
                <a:lnTo>
                  <a:pt x="448592" y="706914"/>
                </a:lnTo>
                <a:lnTo>
                  <a:pt x="492787" y="691995"/>
                </a:lnTo>
                <a:lnTo>
                  <a:pt x="535202" y="671236"/>
                </a:lnTo>
                <a:lnTo>
                  <a:pt x="575231" y="644643"/>
                </a:lnTo>
                <a:lnTo>
                  <a:pt x="612267" y="612219"/>
                </a:lnTo>
                <a:lnTo>
                  <a:pt x="645458" y="580829"/>
                </a:lnTo>
                <a:lnTo>
                  <a:pt x="680455" y="551239"/>
                </a:lnTo>
                <a:lnTo>
                  <a:pt x="717256" y="523450"/>
                </a:lnTo>
                <a:lnTo>
                  <a:pt x="755861" y="497463"/>
                </a:lnTo>
                <a:lnTo>
                  <a:pt x="796271" y="473278"/>
                </a:lnTo>
                <a:lnTo>
                  <a:pt x="838485" y="450897"/>
                </a:lnTo>
                <a:lnTo>
                  <a:pt x="882504" y="430321"/>
                </a:lnTo>
                <a:lnTo>
                  <a:pt x="928327" y="411549"/>
                </a:lnTo>
                <a:lnTo>
                  <a:pt x="975955" y="394585"/>
                </a:lnTo>
                <a:lnTo>
                  <a:pt x="1025387" y="379427"/>
                </a:lnTo>
                <a:lnTo>
                  <a:pt x="1076623" y="366077"/>
                </a:lnTo>
                <a:lnTo>
                  <a:pt x="1129665" y="354536"/>
                </a:lnTo>
                <a:lnTo>
                  <a:pt x="1076764" y="343683"/>
                </a:lnTo>
                <a:lnTo>
                  <a:pt x="1025693" y="330999"/>
                </a:lnTo>
                <a:lnTo>
                  <a:pt x="976453" y="316485"/>
                </a:lnTo>
                <a:lnTo>
                  <a:pt x="929042" y="300142"/>
                </a:lnTo>
                <a:lnTo>
                  <a:pt x="883461" y="281970"/>
                </a:lnTo>
                <a:lnTo>
                  <a:pt x="839708" y="261969"/>
                </a:lnTo>
                <a:lnTo>
                  <a:pt x="797783" y="240139"/>
                </a:lnTo>
                <a:lnTo>
                  <a:pt x="757686" y="216482"/>
                </a:lnTo>
                <a:lnTo>
                  <a:pt x="719417" y="190998"/>
                </a:lnTo>
                <a:lnTo>
                  <a:pt x="682974" y="163686"/>
                </a:lnTo>
                <a:lnTo>
                  <a:pt x="648358" y="134548"/>
                </a:lnTo>
                <a:lnTo>
                  <a:pt x="615569" y="103584"/>
                </a:lnTo>
                <a:lnTo>
                  <a:pt x="578969" y="71659"/>
                </a:lnTo>
                <a:lnTo>
                  <a:pt x="539299" y="45603"/>
                </a:lnTo>
                <a:lnTo>
                  <a:pt x="497163" y="25413"/>
                </a:lnTo>
                <a:lnTo>
                  <a:pt x="453168" y="11086"/>
                </a:lnTo>
                <a:lnTo>
                  <a:pt x="407922" y="2616"/>
                </a:lnTo>
                <a:lnTo>
                  <a:pt x="362029" y="0"/>
                </a:lnTo>
                <a:close/>
              </a:path>
            </a:pathLst>
          </a:custGeom>
          <a:solidFill>
            <a:srgbClr val="EAE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49952" y="1429511"/>
            <a:ext cx="612775" cy="612775"/>
          </a:xfrm>
          <a:custGeom>
            <a:avLst/>
            <a:gdLst/>
            <a:ahLst/>
            <a:cxnLst/>
            <a:rect l="l" t="t" r="r" b="b"/>
            <a:pathLst>
              <a:path w="612775" h="612775">
                <a:moveTo>
                  <a:pt x="306324" y="0"/>
                </a:moveTo>
                <a:lnTo>
                  <a:pt x="256640" y="4009"/>
                </a:lnTo>
                <a:lnTo>
                  <a:pt x="209507" y="15617"/>
                </a:lnTo>
                <a:lnTo>
                  <a:pt x="165556" y="34193"/>
                </a:lnTo>
                <a:lnTo>
                  <a:pt x="125419" y="59106"/>
                </a:lnTo>
                <a:lnTo>
                  <a:pt x="89725" y="89725"/>
                </a:lnTo>
                <a:lnTo>
                  <a:pt x="59106" y="125419"/>
                </a:lnTo>
                <a:lnTo>
                  <a:pt x="34193" y="165556"/>
                </a:lnTo>
                <a:lnTo>
                  <a:pt x="15617" y="209507"/>
                </a:lnTo>
                <a:lnTo>
                  <a:pt x="4009" y="256640"/>
                </a:lnTo>
                <a:lnTo>
                  <a:pt x="0" y="306324"/>
                </a:lnTo>
                <a:lnTo>
                  <a:pt x="4009" y="356007"/>
                </a:lnTo>
                <a:lnTo>
                  <a:pt x="15617" y="403140"/>
                </a:lnTo>
                <a:lnTo>
                  <a:pt x="34193" y="447091"/>
                </a:lnTo>
                <a:lnTo>
                  <a:pt x="59106" y="487228"/>
                </a:lnTo>
                <a:lnTo>
                  <a:pt x="89725" y="522922"/>
                </a:lnTo>
                <a:lnTo>
                  <a:pt x="125419" y="553541"/>
                </a:lnTo>
                <a:lnTo>
                  <a:pt x="165556" y="578454"/>
                </a:lnTo>
                <a:lnTo>
                  <a:pt x="209507" y="597030"/>
                </a:lnTo>
                <a:lnTo>
                  <a:pt x="256640" y="608638"/>
                </a:lnTo>
                <a:lnTo>
                  <a:pt x="306324" y="612648"/>
                </a:lnTo>
                <a:lnTo>
                  <a:pt x="356007" y="608638"/>
                </a:lnTo>
                <a:lnTo>
                  <a:pt x="403140" y="597030"/>
                </a:lnTo>
                <a:lnTo>
                  <a:pt x="447091" y="578454"/>
                </a:lnTo>
                <a:lnTo>
                  <a:pt x="487228" y="553541"/>
                </a:lnTo>
                <a:lnTo>
                  <a:pt x="522922" y="522922"/>
                </a:lnTo>
                <a:lnTo>
                  <a:pt x="553541" y="487228"/>
                </a:lnTo>
                <a:lnTo>
                  <a:pt x="578454" y="447091"/>
                </a:lnTo>
                <a:lnTo>
                  <a:pt x="597030" y="403140"/>
                </a:lnTo>
                <a:lnTo>
                  <a:pt x="608638" y="356007"/>
                </a:lnTo>
                <a:lnTo>
                  <a:pt x="612648" y="306324"/>
                </a:lnTo>
                <a:lnTo>
                  <a:pt x="608638" y="256640"/>
                </a:lnTo>
                <a:lnTo>
                  <a:pt x="597030" y="209507"/>
                </a:lnTo>
                <a:lnTo>
                  <a:pt x="578454" y="165556"/>
                </a:lnTo>
                <a:lnTo>
                  <a:pt x="553541" y="125419"/>
                </a:lnTo>
                <a:lnTo>
                  <a:pt x="522922" y="89725"/>
                </a:lnTo>
                <a:lnTo>
                  <a:pt x="487228" y="59106"/>
                </a:lnTo>
                <a:lnTo>
                  <a:pt x="447091" y="34193"/>
                </a:lnTo>
                <a:lnTo>
                  <a:pt x="403140" y="15617"/>
                </a:lnTo>
                <a:lnTo>
                  <a:pt x="356007" y="4009"/>
                </a:lnTo>
                <a:lnTo>
                  <a:pt x="306324" y="0"/>
                </a:lnTo>
                <a:close/>
              </a:path>
            </a:pathLst>
          </a:custGeom>
          <a:solidFill>
            <a:srgbClr val="DB5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111" y="2244788"/>
            <a:ext cx="1129665" cy="719455"/>
          </a:xfrm>
          <a:custGeom>
            <a:avLst/>
            <a:gdLst/>
            <a:ahLst/>
            <a:cxnLst/>
            <a:rect l="l" t="t" r="r" b="b"/>
            <a:pathLst>
              <a:path w="1129664" h="719455">
                <a:moveTo>
                  <a:pt x="361994" y="0"/>
                </a:moveTo>
                <a:lnTo>
                  <a:pt x="316060" y="3227"/>
                </a:lnTo>
                <a:lnTo>
                  <a:pt x="270692" y="12302"/>
                </a:lnTo>
                <a:lnTo>
                  <a:pt x="226498" y="27221"/>
                </a:lnTo>
                <a:lnTo>
                  <a:pt x="184082" y="47980"/>
                </a:lnTo>
                <a:lnTo>
                  <a:pt x="144052" y="74573"/>
                </a:lnTo>
                <a:lnTo>
                  <a:pt x="107013" y="106997"/>
                </a:lnTo>
                <a:lnTo>
                  <a:pt x="74584" y="144033"/>
                </a:lnTo>
                <a:lnTo>
                  <a:pt x="47986" y="184061"/>
                </a:lnTo>
                <a:lnTo>
                  <a:pt x="27226" y="226476"/>
                </a:lnTo>
                <a:lnTo>
                  <a:pt x="12305" y="270672"/>
                </a:lnTo>
                <a:lnTo>
                  <a:pt x="3228" y="316042"/>
                </a:lnTo>
                <a:lnTo>
                  <a:pt x="0" y="361981"/>
                </a:lnTo>
                <a:lnTo>
                  <a:pt x="2623" y="407883"/>
                </a:lnTo>
                <a:lnTo>
                  <a:pt x="11102" y="453143"/>
                </a:lnTo>
                <a:lnTo>
                  <a:pt x="25442" y="497153"/>
                </a:lnTo>
                <a:lnTo>
                  <a:pt x="45645" y="539309"/>
                </a:lnTo>
                <a:lnTo>
                  <a:pt x="71717" y="579004"/>
                </a:lnTo>
                <a:lnTo>
                  <a:pt x="103660" y="615632"/>
                </a:lnTo>
                <a:lnTo>
                  <a:pt x="140274" y="647557"/>
                </a:lnTo>
                <a:lnTo>
                  <a:pt x="179956" y="673613"/>
                </a:lnTo>
                <a:lnTo>
                  <a:pt x="222101" y="693802"/>
                </a:lnTo>
                <a:lnTo>
                  <a:pt x="266102" y="708130"/>
                </a:lnTo>
                <a:lnTo>
                  <a:pt x="311355" y="716600"/>
                </a:lnTo>
                <a:lnTo>
                  <a:pt x="357252" y="719216"/>
                </a:lnTo>
                <a:lnTo>
                  <a:pt x="403188" y="715983"/>
                </a:lnTo>
                <a:lnTo>
                  <a:pt x="448557" y="706903"/>
                </a:lnTo>
                <a:lnTo>
                  <a:pt x="492753" y="691981"/>
                </a:lnTo>
                <a:lnTo>
                  <a:pt x="535171" y="671221"/>
                </a:lnTo>
                <a:lnTo>
                  <a:pt x="575203" y="644627"/>
                </a:lnTo>
                <a:lnTo>
                  <a:pt x="612244" y="612203"/>
                </a:lnTo>
                <a:lnTo>
                  <a:pt x="645436" y="580815"/>
                </a:lnTo>
                <a:lnTo>
                  <a:pt x="680433" y="551232"/>
                </a:lnTo>
                <a:lnTo>
                  <a:pt x="717234" y="523452"/>
                </a:lnTo>
                <a:lnTo>
                  <a:pt x="755839" y="497475"/>
                </a:lnTo>
                <a:lnTo>
                  <a:pt x="796249" y="473301"/>
                </a:lnTo>
                <a:lnTo>
                  <a:pt x="838463" y="450929"/>
                </a:lnTo>
                <a:lnTo>
                  <a:pt x="882482" y="430359"/>
                </a:lnTo>
                <a:lnTo>
                  <a:pt x="928305" y="411590"/>
                </a:lnTo>
                <a:lnTo>
                  <a:pt x="975933" y="394622"/>
                </a:lnTo>
                <a:lnTo>
                  <a:pt x="1025365" y="379455"/>
                </a:lnTo>
                <a:lnTo>
                  <a:pt x="1076601" y="366088"/>
                </a:lnTo>
                <a:lnTo>
                  <a:pt x="1129642" y="354520"/>
                </a:lnTo>
                <a:lnTo>
                  <a:pt x="1076768" y="343669"/>
                </a:lnTo>
                <a:lnTo>
                  <a:pt x="1025715" y="330993"/>
                </a:lnTo>
                <a:lnTo>
                  <a:pt x="976484" y="316489"/>
                </a:lnTo>
                <a:lnTo>
                  <a:pt x="929076" y="300159"/>
                </a:lnTo>
                <a:lnTo>
                  <a:pt x="883492" y="282002"/>
                </a:lnTo>
                <a:lnTo>
                  <a:pt x="839733" y="262016"/>
                </a:lnTo>
                <a:lnTo>
                  <a:pt x="797799" y="240203"/>
                </a:lnTo>
                <a:lnTo>
                  <a:pt x="757692" y="216560"/>
                </a:lnTo>
                <a:lnTo>
                  <a:pt x="719412" y="191089"/>
                </a:lnTo>
                <a:lnTo>
                  <a:pt x="682961" y="163788"/>
                </a:lnTo>
                <a:lnTo>
                  <a:pt x="648339" y="134657"/>
                </a:lnTo>
                <a:lnTo>
                  <a:pt x="615546" y="103695"/>
                </a:lnTo>
                <a:lnTo>
                  <a:pt x="578944" y="71741"/>
                </a:lnTo>
                <a:lnTo>
                  <a:pt x="539271" y="45661"/>
                </a:lnTo>
                <a:lnTo>
                  <a:pt x="497133" y="25451"/>
                </a:lnTo>
                <a:lnTo>
                  <a:pt x="453137" y="11107"/>
                </a:lnTo>
                <a:lnTo>
                  <a:pt x="407888" y="2625"/>
                </a:lnTo>
                <a:lnTo>
                  <a:pt x="361994" y="0"/>
                </a:lnTo>
                <a:close/>
              </a:path>
            </a:pathLst>
          </a:custGeom>
          <a:solidFill>
            <a:srgbClr val="EAE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048" y="2298192"/>
            <a:ext cx="612775" cy="612775"/>
          </a:xfrm>
          <a:custGeom>
            <a:avLst/>
            <a:gdLst/>
            <a:ahLst/>
            <a:cxnLst/>
            <a:rect l="l" t="t" r="r" b="b"/>
            <a:pathLst>
              <a:path w="612775" h="612775">
                <a:moveTo>
                  <a:pt x="306323" y="0"/>
                </a:moveTo>
                <a:lnTo>
                  <a:pt x="256636" y="4009"/>
                </a:lnTo>
                <a:lnTo>
                  <a:pt x="209502" y="15617"/>
                </a:lnTo>
                <a:lnTo>
                  <a:pt x="165551" y="34193"/>
                </a:lnTo>
                <a:lnTo>
                  <a:pt x="125413" y="59106"/>
                </a:lnTo>
                <a:lnTo>
                  <a:pt x="89720" y="89725"/>
                </a:lnTo>
                <a:lnTo>
                  <a:pt x="59103" y="125419"/>
                </a:lnTo>
                <a:lnTo>
                  <a:pt x="34191" y="165556"/>
                </a:lnTo>
                <a:lnTo>
                  <a:pt x="15616" y="209507"/>
                </a:lnTo>
                <a:lnTo>
                  <a:pt x="4009" y="256640"/>
                </a:lnTo>
                <a:lnTo>
                  <a:pt x="0" y="306324"/>
                </a:lnTo>
                <a:lnTo>
                  <a:pt x="4009" y="356007"/>
                </a:lnTo>
                <a:lnTo>
                  <a:pt x="15616" y="403140"/>
                </a:lnTo>
                <a:lnTo>
                  <a:pt x="34191" y="447091"/>
                </a:lnTo>
                <a:lnTo>
                  <a:pt x="59103" y="487228"/>
                </a:lnTo>
                <a:lnTo>
                  <a:pt x="89720" y="522922"/>
                </a:lnTo>
                <a:lnTo>
                  <a:pt x="125413" y="553541"/>
                </a:lnTo>
                <a:lnTo>
                  <a:pt x="165551" y="578454"/>
                </a:lnTo>
                <a:lnTo>
                  <a:pt x="209502" y="597030"/>
                </a:lnTo>
                <a:lnTo>
                  <a:pt x="256636" y="608638"/>
                </a:lnTo>
                <a:lnTo>
                  <a:pt x="306323" y="612648"/>
                </a:lnTo>
                <a:lnTo>
                  <a:pt x="356011" y="608638"/>
                </a:lnTo>
                <a:lnTo>
                  <a:pt x="403145" y="597030"/>
                </a:lnTo>
                <a:lnTo>
                  <a:pt x="447096" y="578454"/>
                </a:lnTo>
                <a:lnTo>
                  <a:pt x="487234" y="553541"/>
                </a:lnTo>
                <a:lnTo>
                  <a:pt x="522927" y="522922"/>
                </a:lnTo>
                <a:lnTo>
                  <a:pt x="553544" y="487228"/>
                </a:lnTo>
                <a:lnTo>
                  <a:pt x="578456" y="447091"/>
                </a:lnTo>
                <a:lnTo>
                  <a:pt x="597031" y="403140"/>
                </a:lnTo>
                <a:lnTo>
                  <a:pt x="608638" y="356007"/>
                </a:lnTo>
                <a:lnTo>
                  <a:pt x="612648" y="306324"/>
                </a:lnTo>
                <a:lnTo>
                  <a:pt x="608638" y="256640"/>
                </a:lnTo>
                <a:lnTo>
                  <a:pt x="597031" y="209507"/>
                </a:lnTo>
                <a:lnTo>
                  <a:pt x="578456" y="165556"/>
                </a:lnTo>
                <a:lnTo>
                  <a:pt x="553544" y="125419"/>
                </a:lnTo>
                <a:lnTo>
                  <a:pt x="522927" y="89725"/>
                </a:lnTo>
                <a:lnTo>
                  <a:pt x="487234" y="59106"/>
                </a:lnTo>
                <a:lnTo>
                  <a:pt x="447096" y="34193"/>
                </a:lnTo>
                <a:lnTo>
                  <a:pt x="403145" y="15617"/>
                </a:lnTo>
                <a:lnTo>
                  <a:pt x="356011" y="4009"/>
                </a:lnTo>
                <a:lnTo>
                  <a:pt x="306323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1004" y="954659"/>
            <a:ext cx="4078604" cy="188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data?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1412875" marR="5080">
              <a:lnSpc>
                <a:spcPct val="100000"/>
              </a:lnSpc>
              <a:buAutoNum type="arabicPeriod"/>
              <a:tabLst>
                <a:tab pos="1605280" algn="l"/>
              </a:tabLst>
            </a:pPr>
            <a:r>
              <a:rPr sz="1400" b="1" spc="-5" dirty="0">
                <a:latin typeface="Georgia"/>
                <a:cs typeface="Georgia"/>
              </a:rPr>
              <a:t>Teaching / </a:t>
            </a:r>
            <a:r>
              <a:rPr sz="1400" b="1" spc="-10" dirty="0">
                <a:latin typeface="Georgia"/>
                <a:cs typeface="Georgia"/>
              </a:rPr>
              <a:t>Peer </a:t>
            </a:r>
            <a:r>
              <a:rPr sz="1400" b="1" spc="-5" dirty="0">
                <a:latin typeface="Georgia"/>
                <a:cs typeface="Georgia"/>
              </a:rPr>
              <a:t>Evaluation  </a:t>
            </a:r>
            <a:r>
              <a:rPr sz="1400" b="1" spc="-10" dirty="0">
                <a:latin typeface="Georgia"/>
                <a:cs typeface="Georgia"/>
              </a:rPr>
              <a:t>Results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Georgia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Georgia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1409065" marR="262255">
              <a:lnSpc>
                <a:spcPct val="100000"/>
              </a:lnSpc>
              <a:buAutoNum type="arabicPeriod"/>
              <a:tabLst>
                <a:tab pos="1622425" algn="l"/>
              </a:tabLst>
            </a:pPr>
            <a:r>
              <a:rPr sz="1400" b="1" spc="-10" dirty="0">
                <a:latin typeface="Georgia"/>
                <a:cs typeface="Georgia"/>
              </a:rPr>
              <a:t>HKID Card number </a:t>
            </a:r>
            <a:r>
              <a:rPr sz="1400" b="1" spc="-5" dirty="0">
                <a:latin typeface="Georgia"/>
                <a:cs typeface="Georgia"/>
              </a:rPr>
              <a:t>and  </a:t>
            </a:r>
            <a:r>
              <a:rPr sz="1400" b="1" spc="-10" dirty="0">
                <a:latin typeface="Georgia"/>
                <a:cs typeface="Georgia"/>
              </a:rPr>
              <a:t>passport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details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663" y="3202479"/>
            <a:ext cx="1129665" cy="719455"/>
          </a:xfrm>
          <a:custGeom>
            <a:avLst/>
            <a:gdLst/>
            <a:ahLst/>
            <a:cxnLst/>
            <a:rect l="l" t="t" r="r" b="b"/>
            <a:pathLst>
              <a:path w="1129664" h="719454">
                <a:moveTo>
                  <a:pt x="362005" y="0"/>
                </a:moveTo>
                <a:lnTo>
                  <a:pt x="316067" y="3233"/>
                </a:lnTo>
                <a:lnTo>
                  <a:pt x="270697" y="12313"/>
                </a:lnTo>
                <a:lnTo>
                  <a:pt x="226500" y="27235"/>
                </a:lnTo>
                <a:lnTo>
                  <a:pt x="184082" y="47995"/>
                </a:lnTo>
                <a:lnTo>
                  <a:pt x="144050" y="74589"/>
                </a:lnTo>
                <a:lnTo>
                  <a:pt x="107008" y="107013"/>
                </a:lnTo>
                <a:lnTo>
                  <a:pt x="74581" y="144049"/>
                </a:lnTo>
                <a:lnTo>
                  <a:pt x="47986" y="184077"/>
                </a:lnTo>
                <a:lnTo>
                  <a:pt x="27226" y="226490"/>
                </a:lnTo>
                <a:lnTo>
                  <a:pt x="12306" y="270683"/>
                </a:lnTo>
                <a:lnTo>
                  <a:pt x="3229" y="316049"/>
                </a:lnTo>
                <a:lnTo>
                  <a:pt x="0" y="361981"/>
                </a:lnTo>
                <a:lnTo>
                  <a:pt x="2622" y="407874"/>
                </a:lnTo>
                <a:lnTo>
                  <a:pt x="11101" y="453121"/>
                </a:lnTo>
                <a:lnTo>
                  <a:pt x="25439" y="497115"/>
                </a:lnTo>
                <a:lnTo>
                  <a:pt x="45642" y="539251"/>
                </a:lnTo>
                <a:lnTo>
                  <a:pt x="71712" y="578922"/>
                </a:lnTo>
                <a:lnTo>
                  <a:pt x="103655" y="615521"/>
                </a:lnTo>
                <a:lnTo>
                  <a:pt x="140269" y="647475"/>
                </a:lnTo>
                <a:lnTo>
                  <a:pt x="179952" y="673555"/>
                </a:lnTo>
                <a:lnTo>
                  <a:pt x="222097" y="693765"/>
                </a:lnTo>
                <a:lnTo>
                  <a:pt x="266099" y="708109"/>
                </a:lnTo>
                <a:lnTo>
                  <a:pt x="311351" y="716591"/>
                </a:lnTo>
                <a:lnTo>
                  <a:pt x="357247" y="719216"/>
                </a:lnTo>
                <a:lnTo>
                  <a:pt x="403181" y="715989"/>
                </a:lnTo>
                <a:lnTo>
                  <a:pt x="448547" y="706914"/>
                </a:lnTo>
                <a:lnTo>
                  <a:pt x="492738" y="691995"/>
                </a:lnTo>
                <a:lnTo>
                  <a:pt x="535148" y="671236"/>
                </a:lnTo>
                <a:lnTo>
                  <a:pt x="575171" y="644643"/>
                </a:lnTo>
                <a:lnTo>
                  <a:pt x="612201" y="612219"/>
                </a:lnTo>
                <a:lnTo>
                  <a:pt x="645422" y="580829"/>
                </a:lnTo>
                <a:lnTo>
                  <a:pt x="680443" y="551239"/>
                </a:lnTo>
                <a:lnTo>
                  <a:pt x="717262" y="523450"/>
                </a:lnTo>
                <a:lnTo>
                  <a:pt x="755881" y="497463"/>
                </a:lnTo>
                <a:lnTo>
                  <a:pt x="796298" y="473278"/>
                </a:lnTo>
                <a:lnTo>
                  <a:pt x="838515" y="450897"/>
                </a:lnTo>
                <a:lnTo>
                  <a:pt x="882531" y="430321"/>
                </a:lnTo>
                <a:lnTo>
                  <a:pt x="928347" y="411549"/>
                </a:lnTo>
                <a:lnTo>
                  <a:pt x="975961" y="394585"/>
                </a:lnTo>
                <a:lnTo>
                  <a:pt x="1025375" y="379427"/>
                </a:lnTo>
                <a:lnTo>
                  <a:pt x="1076587" y="366077"/>
                </a:lnTo>
                <a:lnTo>
                  <a:pt x="1129599" y="354536"/>
                </a:lnTo>
                <a:lnTo>
                  <a:pt x="1076728" y="343683"/>
                </a:lnTo>
                <a:lnTo>
                  <a:pt x="1025682" y="330999"/>
                </a:lnTo>
                <a:lnTo>
                  <a:pt x="976461" y="316485"/>
                </a:lnTo>
                <a:lnTo>
                  <a:pt x="929066" y="300142"/>
                </a:lnTo>
                <a:lnTo>
                  <a:pt x="883497" y="281970"/>
                </a:lnTo>
                <a:lnTo>
                  <a:pt x="839754" y="261969"/>
                </a:lnTo>
                <a:lnTo>
                  <a:pt x="797836" y="240139"/>
                </a:lnTo>
                <a:lnTo>
                  <a:pt x="757743" y="216482"/>
                </a:lnTo>
                <a:lnTo>
                  <a:pt x="719477" y="190998"/>
                </a:lnTo>
                <a:lnTo>
                  <a:pt x="683036" y="163686"/>
                </a:lnTo>
                <a:lnTo>
                  <a:pt x="648420" y="134548"/>
                </a:lnTo>
                <a:lnTo>
                  <a:pt x="615630" y="103584"/>
                </a:lnTo>
                <a:lnTo>
                  <a:pt x="579008" y="71659"/>
                </a:lnTo>
                <a:lnTo>
                  <a:pt x="539318" y="45603"/>
                </a:lnTo>
                <a:lnTo>
                  <a:pt x="497168" y="25413"/>
                </a:lnTo>
                <a:lnTo>
                  <a:pt x="453161" y="11086"/>
                </a:lnTo>
                <a:lnTo>
                  <a:pt x="407905" y="2616"/>
                </a:lnTo>
                <a:lnTo>
                  <a:pt x="362005" y="0"/>
                </a:lnTo>
                <a:close/>
              </a:path>
            </a:pathLst>
          </a:custGeom>
          <a:solidFill>
            <a:srgbClr val="EAE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191" y="3255264"/>
            <a:ext cx="612775" cy="612775"/>
          </a:xfrm>
          <a:custGeom>
            <a:avLst/>
            <a:gdLst/>
            <a:ahLst/>
            <a:cxnLst/>
            <a:rect l="l" t="t" r="r" b="b"/>
            <a:pathLst>
              <a:path w="612775" h="612775">
                <a:moveTo>
                  <a:pt x="306323" y="0"/>
                </a:moveTo>
                <a:lnTo>
                  <a:pt x="256636" y="4009"/>
                </a:lnTo>
                <a:lnTo>
                  <a:pt x="209502" y="15617"/>
                </a:lnTo>
                <a:lnTo>
                  <a:pt x="165551" y="34193"/>
                </a:lnTo>
                <a:lnTo>
                  <a:pt x="125413" y="59106"/>
                </a:lnTo>
                <a:lnTo>
                  <a:pt x="89720" y="89725"/>
                </a:lnTo>
                <a:lnTo>
                  <a:pt x="59103" y="125419"/>
                </a:lnTo>
                <a:lnTo>
                  <a:pt x="34191" y="165556"/>
                </a:lnTo>
                <a:lnTo>
                  <a:pt x="15616" y="209507"/>
                </a:lnTo>
                <a:lnTo>
                  <a:pt x="4009" y="256640"/>
                </a:lnTo>
                <a:lnTo>
                  <a:pt x="0" y="306324"/>
                </a:lnTo>
                <a:lnTo>
                  <a:pt x="4009" y="356007"/>
                </a:lnTo>
                <a:lnTo>
                  <a:pt x="15616" y="403140"/>
                </a:lnTo>
                <a:lnTo>
                  <a:pt x="34191" y="447091"/>
                </a:lnTo>
                <a:lnTo>
                  <a:pt x="59103" y="487228"/>
                </a:lnTo>
                <a:lnTo>
                  <a:pt x="89720" y="522922"/>
                </a:lnTo>
                <a:lnTo>
                  <a:pt x="125413" y="553541"/>
                </a:lnTo>
                <a:lnTo>
                  <a:pt x="165551" y="578454"/>
                </a:lnTo>
                <a:lnTo>
                  <a:pt x="209502" y="597030"/>
                </a:lnTo>
                <a:lnTo>
                  <a:pt x="256636" y="608638"/>
                </a:lnTo>
                <a:lnTo>
                  <a:pt x="306323" y="612648"/>
                </a:lnTo>
                <a:lnTo>
                  <a:pt x="356011" y="608638"/>
                </a:lnTo>
                <a:lnTo>
                  <a:pt x="403145" y="597030"/>
                </a:lnTo>
                <a:lnTo>
                  <a:pt x="447096" y="578454"/>
                </a:lnTo>
                <a:lnTo>
                  <a:pt x="487234" y="553541"/>
                </a:lnTo>
                <a:lnTo>
                  <a:pt x="522927" y="522922"/>
                </a:lnTo>
                <a:lnTo>
                  <a:pt x="553544" y="487228"/>
                </a:lnTo>
                <a:lnTo>
                  <a:pt x="578456" y="447091"/>
                </a:lnTo>
                <a:lnTo>
                  <a:pt x="597031" y="403140"/>
                </a:lnTo>
                <a:lnTo>
                  <a:pt x="608638" y="356007"/>
                </a:lnTo>
                <a:lnTo>
                  <a:pt x="612648" y="306324"/>
                </a:lnTo>
                <a:lnTo>
                  <a:pt x="608638" y="256640"/>
                </a:lnTo>
                <a:lnTo>
                  <a:pt x="597031" y="209507"/>
                </a:lnTo>
                <a:lnTo>
                  <a:pt x="578456" y="165556"/>
                </a:lnTo>
                <a:lnTo>
                  <a:pt x="553544" y="125419"/>
                </a:lnTo>
                <a:lnTo>
                  <a:pt x="522927" y="89725"/>
                </a:lnTo>
                <a:lnTo>
                  <a:pt x="487234" y="59106"/>
                </a:lnTo>
                <a:lnTo>
                  <a:pt x="447096" y="34193"/>
                </a:lnTo>
                <a:lnTo>
                  <a:pt x="403145" y="15617"/>
                </a:lnTo>
                <a:lnTo>
                  <a:pt x="356011" y="4009"/>
                </a:lnTo>
                <a:lnTo>
                  <a:pt x="306323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20620" y="3350514"/>
            <a:ext cx="247332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Georgia"/>
                <a:cs typeface="Georgia"/>
              </a:rPr>
              <a:t>3. </a:t>
            </a:r>
            <a:r>
              <a:rPr sz="1400" b="1" spc="-5" dirty="0">
                <a:latin typeface="Georgia"/>
                <a:cs typeface="Georgia"/>
              </a:rPr>
              <a:t>Examination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transcripts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Georgia"/>
                <a:cs typeface="Georgia"/>
              </a:rPr>
              <a:t>with </a:t>
            </a:r>
            <a:r>
              <a:rPr sz="1400" b="1" spc="-10" dirty="0">
                <a:latin typeface="Georgia"/>
                <a:cs typeface="Georgia"/>
              </a:rPr>
              <a:t>student</a:t>
            </a:r>
            <a:r>
              <a:rPr sz="1400" b="1" spc="10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particulars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8783" y="3349752"/>
            <a:ext cx="307975" cy="424180"/>
          </a:xfrm>
          <a:custGeom>
            <a:avLst/>
            <a:gdLst/>
            <a:ahLst/>
            <a:cxnLst/>
            <a:rect l="l" t="t" r="r" b="b"/>
            <a:pathLst>
              <a:path w="307975" h="424179">
                <a:moveTo>
                  <a:pt x="109943" y="19431"/>
                </a:moveTo>
                <a:lnTo>
                  <a:pt x="12217" y="19431"/>
                </a:lnTo>
                <a:lnTo>
                  <a:pt x="4889" y="24384"/>
                </a:lnTo>
                <a:lnTo>
                  <a:pt x="2438" y="31623"/>
                </a:lnTo>
                <a:lnTo>
                  <a:pt x="0" y="38988"/>
                </a:lnTo>
                <a:lnTo>
                  <a:pt x="0" y="404241"/>
                </a:lnTo>
                <a:lnTo>
                  <a:pt x="2438" y="411480"/>
                </a:lnTo>
                <a:lnTo>
                  <a:pt x="4889" y="418846"/>
                </a:lnTo>
                <a:lnTo>
                  <a:pt x="19545" y="423672"/>
                </a:lnTo>
                <a:lnTo>
                  <a:pt x="288302" y="423672"/>
                </a:lnTo>
                <a:lnTo>
                  <a:pt x="302958" y="418846"/>
                </a:lnTo>
                <a:lnTo>
                  <a:pt x="305409" y="411480"/>
                </a:lnTo>
                <a:lnTo>
                  <a:pt x="307847" y="404241"/>
                </a:lnTo>
                <a:lnTo>
                  <a:pt x="19545" y="404241"/>
                </a:lnTo>
                <a:lnTo>
                  <a:pt x="19545" y="41401"/>
                </a:lnTo>
                <a:lnTo>
                  <a:pt x="102615" y="41401"/>
                </a:lnTo>
                <a:lnTo>
                  <a:pt x="105054" y="36575"/>
                </a:lnTo>
                <a:lnTo>
                  <a:pt x="107505" y="31623"/>
                </a:lnTo>
                <a:lnTo>
                  <a:pt x="109943" y="19431"/>
                </a:lnTo>
                <a:close/>
              </a:path>
              <a:path w="307975" h="424179">
                <a:moveTo>
                  <a:pt x="295630" y="19431"/>
                </a:moveTo>
                <a:lnTo>
                  <a:pt x="197904" y="19431"/>
                </a:lnTo>
                <a:lnTo>
                  <a:pt x="200342" y="31623"/>
                </a:lnTo>
                <a:lnTo>
                  <a:pt x="202793" y="36575"/>
                </a:lnTo>
                <a:lnTo>
                  <a:pt x="205231" y="41401"/>
                </a:lnTo>
                <a:lnTo>
                  <a:pt x="288302" y="41401"/>
                </a:lnTo>
                <a:lnTo>
                  <a:pt x="288302" y="404241"/>
                </a:lnTo>
                <a:lnTo>
                  <a:pt x="307847" y="404241"/>
                </a:lnTo>
                <a:lnTo>
                  <a:pt x="307847" y="38988"/>
                </a:lnTo>
                <a:lnTo>
                  <a:pt x="305409" y="31623"/>
                </a:lnTo>
                <a:lnTo>
                  <a:pt x="302958" y="24384"/>
                </a:lnTo>
                <a:lnTo>
                  <a:pt x="295630" y="19431"/>
                </a:lnTo>
                <a:close/>
              </a:path>
              <a:path w="307975" h="424179">
                <a:moveTo>
                  <a:pt x="263867" y="114426"/>
                </a:moveTo>
                <a:lnTo>
                  <a:pt x="43980" y="114426"/>
                </a:lnTo>
                <a:lnTo>
                  <a:pt x="43980" y="379856"/>
                </a:lnTo>
                <a:lnTo>
                  <a:pt x="263867" y="379856"/>
                </a:lnTo>
                <a:lnTo>
                  <a:pt x="263867" y="294640"/>
                </a:lnTo>
                <a:lnTo>
                  <a:pt x="100177" y="294640"/>
                </a:lnTo>
                <a:lnTo>
                  <a:pt x="95288" y="289814"/>
                </a:lnTo>
                <a:lnTo>
                  <a:pt x="70853" y="265430"/>
                </a:lnTo>
                <a:lnTo>
                  <a:pt x="70853" y="255650"/>
                </a:lnTo>
                <a:lnTo>
                  <a:pt x="73291" y="250825"/>
                </a:lnTo>
                <a:lnTo>
                  <a:pt x="78181" y="248412"/>
                </a:lnTo>
                <a:lnTo>
                  <a:pt x="122116" y="248412"/>
                </a:lnTo>
                <a:lnTo>
                  <a:pt x="144144" y="226440"/>
                </a:lnTo>
                <a:lnTo>
                  <a:pt x="149034" y="224027"/>
                </a:lnTo>
                <a:lnTo>
                  <a:pt x="151485" y="221614"/>
                </a:lnTo>
                <a:lnTo>
                  <a:pt x="263867" y="221614"/>
                </a:lnTo>
                <a:lnTo>
                  <a:pt x="263867" y="219201"/>
                </a:lnTo>
                <a:lnTo>
                  <a:pt x="100177" y="219201"/>
                </a:lnTo>
                <a:lnTo>
                  <a:pt x="95288" y="216662"/>
                </a:lnTo>
                <a:lnTo>
                  <a:pt x="73291" y="192405"/>
                </a:lnTo>
                <a:lnTo>
                  <a:pt x="70853" y="189864"/>
                </a:lnTo>
                <a:lnTo>
                  <a:pt x="70853" y="180212"/>
                </a:lnTo>
                <a:lnTo>
                  <a:pt x="73291" y="175260"/>
                </a:lnTo>
                <a:lnTo>
                  <a:pt x="78181" y="172847"/>
                </a:lnTo>
                <a:lnTo>
                  <a:pt x="122172" y="172847"/>
                </a:lnTo>
                <a:lnTo>
                  <a:pt x="144144" y="151002"/>
                </a:lnTo>
                <a:lnTo>
                  <a:pt x="149034" y="148589"/>
                </a:lnTo>
                <a:lnTo>
                  <a:pt x="151485" y="146050"/>
                </a:lnTo>
                <a:lnTo>
                  <a:pt x="263867" y="146050"/>
                </a:lnTo>
                <a:lnTo>
                  <a:pt x="263867" y="114426"/>
                </a:lnTo>
                <a:close/>
              </a:path>
              <a:path w="307975" h="424179">
                <a:moveTo>
                  <a:pt x="263867" y="221614"/>
                </a:moveTo>
                <a:lnTo>
                  <a:pt x="151485" y="221614"/>
                </a:lnTo>
                <a:lnTo>
                  <a:pt x="161251" y="226440"/>
                </a:lnTo>
                <a:lnTo>
                  <a:pt x="163703" y="228853"/>
                </a:lnTo>
                <a:lnTo>
                  <a:pt x="163703" y="238633"/>
                </a:lnTo>
                <a:lnTo>
                  <a:pt x="161251" y="243459"/>
                </a:lnTo>
                <a:lnTo>
                  <a:pt x="112394" y="289814"/>
                </a:lnTo>
                <a:lnTo>
                  <a:pt x="109943" y="294640"/>
                </a:lnTo>
                <a:lnTo>
                  <a:pt x="263867" y="294640"/>
                </a:lnTo>
                <a:lnTo>
                  <a:pt x="263867" y="221614"/>
                </a:lnTo>
                <a:close/>
              </a:path>
              <a:path w="307975" h="424179">
                <a:moveTo>
                  <a:pt x="122116" y="248412"/>
                </a:moveTo>
                <a:lnTo>
                  <a:pt x="85509" y="248412"/>
                </a:lnTo>
                <a:lnTo>
                  <a:pt x="90398" y="250825"/>
                </a:lnTo>
                <a:lnTo>
                  <a:pt x="105054" y="265430"/>
                </a:lnTo>
                <a:lnTo>
                  <a:pt x="122116" y="248412"/>
                </a:lnTo>
                <a:close/>
              </a:path>
              <a:path w="307975" h="424179">
                <a:moveTo>
                  <a:pt x="263867" y="146050"/>
                </a:moveTo>
                <a:lnTo>
                  <a:pt x="151485" y="146050"/>
                </a:lnTo>
                <a:lnTo>
                  <a:pt x="156362" y="148589"/>
                </a:lnTo>
                <a:lnTo>
                  <a:pt x="161251" y="151002"/>
                </a:lnTo>
                <a:lnTo>
                  <a:pt x="163703" y="153415"/>
                </a:lnTo>
                <a:lnTo>
                  <a:pt x="163703" y="163195"/>
                </a:lnTo>
                <a:lnTo>
                  <a:pt x="161251" y="168021"/>
                </a:lnTo>
                <a:lnTo>
                  <a:pt x="112394" y="216662"/>
                </a:lnTo>
                <a:lnTo>
                  <a:pt x="109943" y="219201"/>
                </a:lnTo>
                <a:lnTo>
                  <a:pt x="263867" y="219201"/>
                </a:lnTo>
                <a:lnTo>
                  <a:pt x="263867" y="146050"/>
                </a:lnTo>
                <a:close/>
              </a:path>
              <a:path w="307975" h="424179">
                <a:moveTo>
                  <a:pt x="122172" y="172847"/>
                </a:moveTo>
                <a:lnTo>
                  <a:pt x="85509" y="172847"/>
                </a:lnTo>
                <a:lnTo>
                  <a:pt x="90398" y="175260"/>
                </a:lnTo>
                <a:lnTo>
                  <a:pt x="105054" y="189864"/>
                </a:lnTo>
                <a:lnTo>
                  <a:pt x="122172" y="172847"/>
                </a:lnTo>
                <a:close/>
              </a:path>
              <a:path w="307975" h="424179">
                <a:moveTo>
                  <a:pt x="244322" y="58420"/>
                </a:moveTo>
                <a:lnTo>
                  <a:pt x="63525" y="58420"/>
                </a:lnTo>
                <a:lnTo>
                  <a:pt x="56197" y="60833"/>
                </a:lnTo>
                <a:lnTo>
                  <a:pt x="48869" y="65786"/>
                </a:lnTo>
                <a:lnTo>
                  <a:pt x="43980" y="70612"/>
                </a:lnTo>
                <a:lnTo>
                  <a:pt x="43980" y="99822"/>
                </a:lnTo>
                <a:lnTo>
                  <a:pt x="263867" y="99822"/>
                </a:lnTo>
                <a:lnTo>
                  <a:pt x="263867" y="70612"/>
                </a:lnTo>
                <a:lnTo>
                  <a:pt x="258978" y="65786"/>
                </a:lnTo>
                <a:lnTo>
                  <a:pt x="251650" y="60833"/>
                </a:lnTo>
                <a:lnTo>
                  <a:pt x="244322" y="58420"/>
                </a:lnTo>
                <a:close/>
              </a:path>
              <a:path w="307975" h="424179">
                <a:moveTo>
                  <a:pt x="153924" y="0"/>
                </a:moveTo>
                <a:lnTo>
                  <a:pt x="141706" y="2412"/>
                </a:lnTo>
                <a:lnTo>
                  <a:pt x="131940" y="9778"/>
                </a:lnTo>
                <a:lnTo>
                  <a:pt x="124599" y="19431"/>
                </a:lnTo>
                <a:lnTo>
                  <a:pt x="119722" y="43814"/>
                </a:lnTo>
                <a:lnTo>
                  <a:pt x="114833" y="51181"/>
                </a:lnTo>
                <a:lnTo>
                  <a:pt x="105054" y="56007"/>
                </a:lnTo>
                <a:lnTo>
                  <a:pt x="95288" y="58420"/>
                </a:lnTo>
                <a:lnTo>
                  <a:pt x="212559" y="58420"/>
                </a:lnTo>
                <a:lnTo>
                  <a:pt x="202793" y="56007"/>
                </a:lnTo>
                <a:lnTo>
                  <a:pt x="193014" y="51181"/>
                </a:lnTo>
                <a:lnTo>
                  <a:pt x="189726" y="46227"/>
                </a:lnTo>
                <a:lnTo>
                  <a:pt x="153924" y="46227"/>
                </a:lnTo>
                <a:lnTo>
                  <a:pt x="144144" y="41401"/>
                </a:lnTo>
                <a:lnTo>
                  <a:pt x="141706" y="36575"/>
                </a:lnTo>
                <a:lnTo>
                  <a:pt x="141706" y="26797"/>
                </a:lnTo>
                <a:lnTo>
                  <a:pt x="144144" y="24384"/>
                </a:lnTo>
                <a:lnTo>
                  <a:pt x="149034" y="19431"/>
                </a:lnTo>
                <a:lnTo>
                  <a:pt x="183248" y="19431"/>
                </a:lnTo>
                <a:lnTo>
                  <a:pt x="175907" y="9778"/>
                </a:lnTo>
                <a:lnTo>
                  <a:pt x="166141" y="2412"/>
                </a:lnTo>
                <a:lnTo>
                  <a:pt x="153924" y="0"/>
                </a:lnTo>
                <a:close/>
              </a:path>
              <a:path w="307975" h="424179">
                <a:moveTo>
                  <a:pt x="183248" y="19431"/>
                </a:moveTo>
                <a:lnTo>
                  <a:pt x="158813" y="19431"/>
                </a:lnTo>
                <a:lnTo>
                  <a:pt x="163703" y="24384"/>
                </a:lnTo>
                <a:lnTo>
                  <a:pt x="166141" y="26797"/>
                </a:lnTo>
                <a:lnTo>
                  <a:pt x="166141" y="36575"/>
                </a:lnTo>
                <a:lnTo>
                  <a:pt x="163703" y="41401"/>
                </a:lnTo>
                <a:lnTo>
                  <a:pt x="153924" y="46227"/>
                </a:lnTo>
                <a:lnTo>
                  <a:pt x="189726" y="46227"/>
                </a:lnTo>
                <a:lnTo>
                  <a:pt x="188125" y="43814"/>
                </a:lnTo>
                <a:lnTo>
                  <a:pt x="183248" y="19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698" y="3196272"/>
            <a:ext cx="1130300" cy="719455"/>
          </a:xfrm>
          <a:custGeom>
            <a:avLst/>
            <a:gdLst/>
            <a:ahLst/>
            <a:cxnLst/>
            <a:rect l="l" t="t" r="r" b="b"/>
            <a:pathLst>
              <a:path w="1130300" h="719454">
                <a:moveTo>
                  <a:pt x="361981" y="0"/>
                </a:moveTo>
                <a:lnTo>
                  <a:pt x="316042" y="3227"/>
                </a:lnTo>
                <a:lnTo>
                  <a:pt x="270672" y="12302"/>
                </a:lnTo>
                <a:lnTo>
                  <a:pt x="226476" y="27221"/>
                </a:lnTo>
                <a:lnTo>
                  <a:pt x="184061" y="47980"/>
                </a:lnTo>
                <a:lnTo>
                  <a:pt x="144033" y="74573"/>
                </a:lnTo>
                <a:lnTo>
                  <a:pt x="106997" y="106997"/>
                </a:lnTo>
                <a:lnTo>
                  <a:pt x="74573" y="144033"/>
                </a:lnTo>
                <a:lnTo>
                  <a:pt x="47980" y="184061"/>
                </a:lnTo>
                <a:lnTo>
                  <a:pt x="27221" y="226476"/>
                </a:lnTo>
                <a:lnTo>
                  <a:pt x="12302" y="270672"/>
                </a:lnTo>
                <a:lnTo>
                  <a:pt x="3227" y="316042"/>
                </a:lnTo>
                <a:lnTo>
                  <a:pt x="0" y="361981"/>
                </a:lnTo>
                <a:lnTo>
                  <a:pt x="2625" y="407883"/>
                </a:lnTo>
                <a:lnTo>
                  <a:pt x="11107" y="453143"/>
                </a:lnTo>
                <a:lnTo>
                  <a:pt x="25451" y="497153"/>
                </a:lnTo>
                <a:lnTo>
                  <a:pt x="45661" y="539309"/>
                </a:lnTo>
                <a:lnTo>
                  <a:pt x="71741" y="579004"/>
                </a:lnTo>
                <a:lnTo>
                  <a:pt x="103695" y="615632"/>
                </a:lnTo>
                <a:lnTo>
                  <a:pt x="140294" y="647560"/>
                </a:lnTo>
                <a:lnTo>
                  <a:pt x="179965" y="673622"/>
                </a:lnTo>
                <a:lnTo>
                  <a:pt x="222101" y="693822"/>
                </a:lnTo>
                <a:lnTo>
                  <a:pt x="266095" y="708163"/>
                </a:lnTo>
                <a:lnTo>
                  <a:pt x="311342" y="716648"/>
                </a:lnTo>
                <a:lnTo>
                  <a:pt x="357235" y="719280"/>
                </a:lnTo>
                <a:lnTo>
                  <a:pt x="403167" y="716062"/>
                </a:lnTo>
                <a:lnTo>
                  <a:pt x="448533" y="706997"/>
                </a:lnTo>
                <a:lnTo>
                  <a:pt x="492726" y="692088"/>
                </a:lnTo>
                <a:lnTo>
                  <a:pt x="535139" y="671339"/>
                </a:lnTo>
                <a:lnTo>
                  <a:pt x="575167" y="644752"/>
                </a:lnTo>
                <a:lnTo>
                  <a:pt x="612203" y="612330"/>
                </a:lnTo>
                <a:lnTo>
                  <a:pt x="645424" y="580913"/>
                </a:lnTo>
                <a:lnTo>
                  <a:pt x="680445" y="551305"/>
                </a:lnTo>
                <a:lnTo>
                  <a:pt x="717266" y="523505"/>
                </a:lnTo>
                <a:lnTo>
                  <a:pt x="755887" y="497513"/>
                </a:lnTo>
                <a:lnTo>
                  <a:pt x="796309" y="473326"/>
                </a:lnTo>
                <a:lnTo>
                  <a:pt x="838533" y="450945"/>
                </a:lnTo>
                <a:lnTo>
                  <a:pt x="882558" y="430368"/>
                </a:lnTo>
                <a:lnTo>
                  <a:pt x="928386" y="411595"/>
                </a:lnTo>
                <a:lnTo>
                  <a:pt x="976016" y="394624"/>
                </a:lnTo>
                <a:lnTo>
                  <a:pt x="1025450" y="379456"/>
                </a:lnTo>
                <a:lnTo>
                  <a:pt x="1076687" y="366088"/>
                </a:lnTo>
                <a:lnTo>
                  <a:pt x="1129728" y="354520"/>
                </a:lnTo>
                <a:lnTo>
                  <a:pt x="1076827" y="343669"/>
                </a:lnTo>
                <a:lnTo>
                  <a:pt x="1025757" y="330993"/>
                </a:lnTo>
                <a:lnTo>
                  <a:pt x="976516" y="316489"/>
                </a:lnTo>
                <a:lnTo>
                  <a:pt x="929106" y="300159"/>
                </a:lnTo>
                <a:lnTo>
                  <a:pt x="883524" y="282002"/>
                </a:lnTo>
                <a:lnTo>
                  <a:pt x="839771" y="262016"/>
                </a:lnTo>
                <a:lnTo>
                  <a:pt x="797846" y="240203"/>
                </a:lnTo>
                <a:lnTo>
                  <a:pt x="757750" y="216560"/>
                </a:lnTo>
                <a:lnTo>
                  <a:pt x="719480" y="191089"/>
                </a:lnTo>
                <a:lnTo>
                  <a:pt x="683038" y="163788"/>
                </a:lnTo>
                <a:lnTo>
                  <a:pt x="648422" y="134657"/>
                </a:lnTo>
                <a:lnTo>
                  <a:pt x="615632" y="103695"/>
                </a:lnTo>
                <a:lnTo>
                  <a:pt x="579004" y="71741"/>
                </a:lnTo>
                <a:lnTo>
                  <a:pt x="539309" y="45661"/>
                </a:lnTo>
                <a:lnTo>
                  <a:pt x="497153" y="25451"/>
                </a:lnTo>
                <a:lnTo>
                  <a:pt x="453143" y="11107"/>
                </a:lnTo>
                <a:lnTo>
                  <a:pt x="407883" y="2625"/>
                </a:lnTo>
                <a:lnTo>
                  <a:pt x="361981" y="0"/>
                </a:lnTo>
                <a:close/>
              </a:path>
            </a:pathLst>
          </a:custGeom>
          <a:solidFill>
            <a:srgbClr val="EAE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7864" y="3249167"/>
            <a:ext cx="612775" cy="612775"/>
          </a:xfrm>
          <a:custGeom>
            <a:avLst/>
            <a:gdLst/>
            <a:ahLst/>
            <a:cxnLst/>
            <a:rect l="l" t="t" r="r" b="b"/>
            <a:pathLst>
              <a:path w="612775" h="612775">
                <a:moveTo>
                  <a:pt x="306324" y="0"/>
                </a:moveTo>
                <a:lnTo>
                  <a:pt x="256640" y="4009"/>
                </a:lnTo>
                <a:lnTo>
                  <a:pt x="209507" y="15617"/>
                </a:lnTo>
                <a:lnTo>
                  <a:pt x="165556" y="34193"/>
                </a:lnTo>
                <a:lnTo>
                  <a:pt x="125419" y="59106"/>
                </a:lnTo>
                <a:lnTo>
                  <a:pt x="89725" y="89725"/>
                </a:lnTo>
                <a:lnTo>
                  <a:pt x="59106" y="125419"/>
                </a:lnTo>
                <a:lnTo>
                  <a:pt x="34193" y="165556"/>
                </a:lnTo>
                <a:lnTo>
                  <a:pt x="15617" y="209507"/>
                </a:lnTo>
                <a:lnTo>
                  <a:pt x="4009" y="256640"/>
                </a:lnTo>
                <a:lnTo>
                  <a:pt x="0" y="306324"/>
                </a:lnTo>
                <a:lnTo>
                  <a:pt x="4009" y="356007"/>
                </a:lnTo>
                <a:lnTo>
                  <a:pt x="15617" y="403140"/>
                </a:lnTo>
                <a:lnTo>
                  <a:pt x="34193" y="447091"/>
                </a:lnTo>
                <a:lnTo>
                  <a:pt x="59106" y="487228"/>
                </a:lnTo>
                <a:lnTo>
                  <a:pt x="89725" y="522922"/>
                </a:lnTo>
                <a:lnTo>
                  <a:pt x="125419" y="553541"/>
                </a:lnTo>
                <a:lnTo>
                  <a:pt x="165556" y="578454"/>
                </a:lnTo>
                <a:lnTo>
                  <a:pt x="209507" y="597030"/>
                </a:lnTo>
                <a:lnTo>
                  <a:pt x="256640" y="608638"/>
                </a:lnTo>
                <a:lnTo>
                  <a:pt x="306324" y="612648"/>
                </a:lnTo>
                <a:lnTo>
                  <a:pt x="356007" y="608638"/>
                </a:lnTo>
                <a:lnTo>
                  <a:pt x="403140" y="597030"/>
                </a:lnTo>
                <a:lnTo>
                  <a:pt x="447091" y="578454"/>
                </a:lnTo>
                <a:lnTo>
                  <a:pt x="487228" y="553541"/>
                </a:lnTo>
                <a:lnTo>
                  <a:pt x="522922" y="522922"/>
                </a:lnTo>
                <a:lnTo>
                  <a:pt x="553541" y="487228"/>
                </a:lnTo>
                <a:lnTo>
                  <a:pt x="578454" y="447091"/>
                </a:lnTo>
                <a:lnTo>
                  <a:pt x="597030" y="403140"/>
                </a:lnTo>
                <a:lnTo>
                  <a:pt x="608638" y="356007"/>
                </a:lnTo>
                <a:lnTo>
                  <a:pt x="612648" y="306324"/>
                </a:lnTo>
                <a:lnTo>
                  <a:pt x="608638" y="256640"/>
                </a:lnTo>
                <a:lnTo>
                  <a:pt x="597030" y="209507"/>
                </a:lnTo>
                <a:lnTo>
                  <a:pt x="578454" y="165556"/>
                </a:lnTo>
                <a:lnTo>
                  <a:pt x="553541" y="125419"/>
                </a:lnTo>
                <a:lnTo>
                  <a:pt x="522922" y="89725"/>
                </a:lnTo>
                <a:lnTo>
                  <a:pt x="487228" y="59106"/>
                </a:lnTo>
                <a:lnTo>
                  <a:pt x="447091" y="34193"/>
                </a:lnTo>
                <a:lnTo>
                  <a:pt x="403140" y="15617"/>
                </a:lnTo>
                <a:lnTo>
                  <a:pt x="356007" y="4009"/>
                </a:lnTo>
                <a:lnTo>
                  <a:pt x="306324" y="0"/>
                </a:lnTo>
                <a:close/>
              </a:path>
            </a:pathLst>
          </a:custGeom>
          <a:solidFill>
            <a:srgbClr val="DF2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7586" y="2280459"/>
            <a:ext cx="1129665" cy="719455"/>
          </a:xfrm>
          <a:custGeom>
            <a:avLst/>
            <a:gdLst/>
            <a:ahLst/>
            <a:cxnLst/>
            <a:rect l="l" t="t" r="r" b="b"/>
            <a:pathLst>
              <a:path w="1129664" h="719455">
                <a:moveTo>
                  <a:pt x="361997" y="0"/>
                </a:moveTo>
                <a:lnTo>
                  <a:pt x="316058" y="3233"/>
                </a:lnTo>
                <a:lnTo>
                  <a:pt x="270688" y="12313"/>
                </a:lnTo>
                <a:lnTo>
                  <a:pt x="226492" y="27235"/>
                </a:lnTo>
                <a:lnTo>
                  <a:pt x="184077" y="47995"/>
                </a:lnTo>
                <a:lnTo>
                  <a:pt x="144049" y="74589"/>
                </a:lnTo>
                <a:lnTo>
                  <a:pt x="107013" y="107013"/>
                </a:lnTo>
                <a:lnTo>
                  <a:pt x="74589" y="144049"/>
                </a:lnTo>
                <a:lnTo>
                  <a:pt x="47995" y="184077"/>
                </a:lnTo>
                <a:lnTo>
                  <a:pt x="27235" y="226490"/>
                </a:lnTo>
                <a:lnTo>
                  <a:pt x="12313" y="270683"/>
                </a:lnTo>
                <a:lnTo>
                  <a:pt x="3233" y="316049"/>
                </a:lnTo>
                <a:lnTo>
                  <a:pt x="0" y="361981"/>
                </a:lnTo>
                <a:lnTo>
                  <a:pt x="2616" y="407874"/>
                </a:lnTo>
                <a:lnTo>
                  <a:pt x="11086" y="453121"/>
                </a:lnTo>
                <a:lnTo>
                  <a:pt x="25413" y="497115"/>
                </a:lnTo>
                <a:lnTo>
                  <a:pt x="45603" y="539251"/>
                </a:lnTo>
                <a:lnTo>
                  <a:pt x="71659" y="578922"/>
                </a:lnTo>
                <a:lnTo>
                  <a:pt x="103584" y="615521"/>
                </a:lnTo>
                <a:lnTo>
                  <a:pt x="140212" y="647475"/>
                </a:lnTo>
                <a:lnTo>
                  <a:pt x="179907" y="673555"/>
                </a:lnTo>
                <a:lnTo>
                  <a:pt x="222063" y="693765"/>
                </a:lnTo>
                <a:lnTo>
                  <a:pt x="266073" y="708109"/>
                </a:lnTo>
                <a:lnTo>
                  <a:pt x="311333" y="716591"/>
                </a:lnTo>
                <a:lnTo>
                  <a:pt x="357235" y="719216"/>
                </a:lnTo>
                <a:lnTo>
                  <a:pt x="403174" y="715989"/>
                </a:lnTo>
                <a:lnTo>
                  <a:pt x="448544" y="706914"/>
                </a:lnTo>
                <a:lnTo>
                  <a:pt x="492740" y="691995"/>
                </a:lnTo>
                <a:lnTo>
                  <a:pt x="535155" y="671236"/>
                </a:lnTo>
                <a:lnTo>
                  <a:pt x="575183" y="644643"/>
                </a:lnTo>
                <a:lnTo>
                  <a:pt x="612219" y="612219"/>
                </a:lnTo>
                <a:lnTo>
                  <a:pt x="645411" y="580829"/>
                </a:lnTo>
                <a:lnTo>
                  <a:pt x="680407" y="551239"/>
                </a:lnTo>
                <a:lnTo>
                  <a:pt x="717208" y="523450"/>
                </a:lnTo>
                <a:lnTo>
                  <a:pt x="755814" y="497463"/>
                </a:lnTo>
                <a:lnTo>
                  <a:pt x="796223" y="473278"/>
                </a:lnTo>
                <a:lnTo>
                  <a:pt x="838438" y="450897"/>
                </a:lnTo>
                <a:lnTo>
                  <a:pt x="882456" y="430321"/>
                </a:lnTo>
                <a:lnTo>
                  <a:pt x="928280" y="411549"/>
                </a:lnTo>
                <a:lnTo>
                  <a:pt x="975907" y="394585"/>
                </a:lnTo>
                <a:lnTo>
                  <a:pt x="1025339" y="379427"/>
                </a:lnTo>
                <a:lnTo>
                  <a:pt x="1076576" y="366077"/>
                </a:lnTo>
                <a:lnTo>
                  <a:pt x="1129617" y="354536"/>
                </a:lnTo>
                <a:lnTo>
                  <a:pt x="1076743" y="343683"/>
                </a:lnTo>
                <a:lnTo>
                  <a:pt x="1025690" y="330999"/>
                </a:lnTo>
                <a:lnTo>
                  <a:pt x="976461" y="316485"/>
                </a:lnTo>
                <a:lnTo>
                  <a:pt x="929056" y="300142"/>
                </a:lnTo>
                <a:lnTo>
                  <a:pt x="883476" y="281970"/>
                </a:lnTo>
                <a:lnTo>
                  <a:pt x="839724" y="261969"/>
                </a:lnTo>
                <a:lnTo>
                  <a:pt x="797799" y="240139"/>
                </a:lnTo>
                <a:lnTo>
                  <a:pt x="757704" y="216482"/>
                </a:lnTo>
                <a:lnTo>
                  <a:pt x="719441" y="190998"/>
                </a:lnTo>
                <a:lnTo>
                  <a:pt x="683009" y="163686"/>
                </a:lnTo>
                <a:lnTo>
                  <a:pt x="648411" y="134548"/>
                </a:lnTo>
                <a:lnTo>
                  <a:pt x="615648" y="103584"/>
                </a:lnTo>
                <a:lnTo>
                  <a:pt x="579019" y="71659"/>
                </a:lnTo>
                <a:lnTo>
                  <a:pt x="539324" y="45603"/>
                </a:lnTo>
                <a:lnTo>
                  <a:pt x="497169" y="25413"/>
                </a:lnTo>
                <a:lnTo>
                  <a:pt x="453158" y="11086"/>
                </a:lnTo>
                <a:lnTo>
                  <a:pt x="407899" y="2616"/>
                </a:lnTo>
                <a:lnTo>
                  <a:pt x="361997" y="0"/>
                </a:lnTo>
                <a:close/>
              </a:path>
            </a:pathLst>
          </a:custGeom>
          <a:solidFill>
            <a:srgbClr val="EAE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01767" y="2334767"/>
            <a:ext cx="612775" cy="612775"/>
          </a:xfrm>
          <a:custGeom>
            <a:avLst/>
            <a:gdLst/>
            <a:ahLst/>
            <a:cxnLst/>
            <a:rect l="l" t="t" r="r" b="b"/>
            <a:pathLst>
              <a:path w="612775" h="612775">
                <a:moveTo>
                  <a:pt x="306324" y="0"/>
                </a:moveTo>
                <a:lnTo>
                  <a:pt x="256640" y="4009"/>
                </a:lnTo>
                <a:lnTo>
                  <a:pt x="209507" y="15617"/>
                </a:lnTo>
                <a:lnTo>
                  <a:pt x="165556" y="34193"/>
                </a:lnTo>
                <a:lnTo>
                  <a:pt x="125419" y="59106"/>
                </a:lnTo>
                <a:lnTo>
                  <a:pt x="89725" y="89725"/>
                </a:lnTo>
                <a:lnTo>
                  <a:pt x="59106" y="125419"/>
                </a:lnTo>
                <a:lnTo>
                  <a:pt x="34193" y="165556"/>
                </a:lnTo>
                <a:lnTo>
                  <a:pt x="15617" y="209507"/>
                </a:lnTo>
                <a:lnTo>
                  <a:pt x="4009" y="256640"/>
                </a:lnTo>
                <a:lnTo>
                  <a:pt x="0" y="306324"/>
                </a:lnTo>
                <a:lnTo>
                  <a:pt x="4009" y="356007"/>
                </a:lnTo>
                <a:lnTo>
                  <a:pt x="15617" y="403140"/>
                </a:lnTo>
                <a:lnTo>
                  <a:pt x="34193" y="447091"/>
                </a:lnTo>
                <a:lnTo>
                  <a:pt x="59106" y="487228"/>
                </a:lnTo>
                <a:lnTo>
                  <a:pt x="89725" y="522922"/>
                </a:lnTo>
                <a:lnTo>
                  <a:pt x="125419" y="553541"/>
                </a:lnTo>
                <a:lnTo>
                  <a:pt x="165556" y="578454"/>
                </a:lnTo>
                <a:lnTo>
                  <a:pt x="209507" y="597030"/>
                </a:lnTo>
                <a:lnTo>
                  <a:pt x="256640" y="608638"/>
                </a:lnTo>
                <a:lnTo>
                  <a:pt x="306324" y="612648"/>
                </a:lnTo>
                <a:lnTo>
                  <a:pt x="356007" y="608638"/>
                </a:lnTo>
                <a:lnTo>
                  <a:pt x="403140" y="597030"/>
                </a:lnTo>
                <a:lnTo>
                  <a:pt x="447091" y="578454"/>
                </a:lnTo>
                <a:lnTo>
                  <a:pt x="487228" y="553541"/>
                </a:lnTo>
                <a:lnTo>
                  <a:pt x="522922" y="522922"/>
                </a:lnTo>
                <a:lnTo>
                  <a:pt x="553541" y="487228"/>
                </a:lnTo>
                <a:lnTo>
                  <a:pt x="578454" y="447091"/>
                </a:lnTo>
                <a:lnTo>
                  <a:pt x="597030" y="403140"/>
                </a:lnTo>
                <a:lnTo>
                  <a:pt x="608638" y="356007"/>
                </a:lnTo>
                <a:lnTo>
                  <a:pt x="612648" y="306324"/>
                </a:lnTo>
                <a:lnTo>
                  <a:pt x="608638" y="256640"/>
                </a:lnTo>
                <a:lnTo>
                  <a:pt x="597030" y="209507"/>
                </a:lnTo>
                <a:lnTo>
                  <a:pt x="578454" y="165556"/>
                </a:lnTo>
                <a:lnTo>
                  <a:pt x="553541" y="125419"/>
                </a:lnTo>
                <a:lnTo>
                  <a:pt x="522922" y="89725"/>
                </a:lnTo>
                <a:lnTo>
                  <a:pt x="487228" y="59106"/>
                </a:lnTo>
                <a:lnTo>
                  <a:pt x="447091" y="34193"/>
                </a:lnTo>
                <a:lnTo>
                  <a:pt x="403140" y="15617"/>
                </a:lnTo>
                <a:lnTo>
                  <a:pt x="356007" y="4009"/>
                </a:lnTo>
                <a:lnTo>
                  <a:pt x="306324" y="0"/>
                </a:lnTo>
                <a:close/>
              </a:path>
            </a:pathLst>
          </a:custGeom>
          <a:solidFill>
            <a:srgbClr val="7C1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04001" y="1501013"/>
            <a:ext cx="2265680" cy="225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 indent="-219075">
              <a:lnSpc>
                <a:spcPct val="100000"/>
              </a:lnSpc>
              <a:buAutoNum type="arabicPeriod" startAt="4"/>
              <a:tabLst>
                <a:tab pos="232410" algn="l"/>
              </a:tabLst>
            </a:pPr>
            <a:r>
              <a:rPr sz="1400" b="1" spc="-5" dirty="0">
                <a:latin typeface="Georgia"/>
                <a:cs typeface="Georgia"/>
              </a:rPr>
              <a:t>Name and</a:t>
            </a:r>
            <a:r>
              <a:rPr sz="1400" b="1" spc="-9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email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Georgia"/>
                <a:cs typeface="Georgia"/>
              </a:rPr>
              <a:t>address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273050" indent="-210185">
              <a:lnSpc>
                <a:spcPct val="100000"/>
              </a:lnSpc>
              <a:buAutoNum type="arabicPeriod" startAt="5"/>
              <a:tabLst>
                <a:tab pos="273685" algn="l"/>
              </a:tabLst>
            </a:pPr>
            <a:r>
              <a:rPr sz="1400" b="1" spc="-15" dirty="0">
                <a:latin typeface="Georgia"/>
                <a:cs typeface="Georgia"/>
              </a:rPr>
              <a:t>Address </a:t>
            </a:r>
            <a:r>
              <a:rPr sz="1400" b="1" spc="-5" dirty="0">
                <a:latin typeface="Georgia"/>
                <a:cs typeface="Georgia"/>
              </a:rPr>
              <a:t>and</a:t>
            </a:r>
            <a:r>
              <a:rPr sz="1400" b="1" spc="5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personal</a:t>
            </a:r>
            <a:endParaRPr sz="1400">
              <a:latin typeface="Georgia"/>
              <a:cs typeface="Georgia"/>
            </a:endParaRPr>
          </a:p>
          <a:p>
            <a:pPr marL="62865">
              <a:lnSpc>
                <a:spcPct val="100000"/>
              </a:lnSpc>
            </a:pPr>
            <a:r>
              <a:rPr sz="1400" b="1" spc="-5" dirty="0">
                <a:latin typeface="Georgia"/>
                <a:cs typeface="Georgia"/>
              </a:rPr>
              <a:t>contact</a:t>
            </a:r>
            <a:r>
              <a:rPr sz="1400" b="1" spc="-70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number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254000" indent="-219075">
              <a:lnSpc>
                <a:spcPct val="100000"/>
              </a:lnSpc>
              <a:buAutoNum type="arabicPeriod" startAt="6"/>
              <a:tabLst>
                <a:tab pos="254635" algn="l"/>
              </a:tabLst>
            </a:pPr>
            <a:r>
              <a:rPr sz="1400" b="1" spc="-10" dirty="0">
                <a:latin typeface="Georgia"/>
                <a:cs typeface="Georgia"/>
              </a:rPr>
              <a:t>Research</a:t>
            </a:r>
            <a:endParaRPr sz="1400">
              <a:latin typeface="Georgia"/>
              <a:cs typeface="Georgia"/>
            </a:endParaRPr>
          </a:p>
          <a:p>
            <a:pPr marL="34925">
              <a:lnSpc>
                <a:spcPct val="100000"/>
              </a:lnSpc>
            </a:pPr>
            <a:r>
              <a:rPr sz="1400" b="1" spc="-5" dirty="0">
                <a:latin typeface="Georgia"/>
                <a:cs typeface="Georgia"/>
              </a:rPr>
              <a:t>questionnaire</a:t>
            </a:r>
            <a:r>
              <a:rPr sz="1400" b="1" spc="-60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results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96255" y="2389632"/>
            <a:ext cx="424180" cy="500380"/>
          </a:xfrm>
          <a:custGeom>
            <a:avLst/>
            <a:gdLst/>
            <a:ahLst/>
            <a:cxnLst/>
            <a:rect l="l" t="t" r="r" b="b"/>
            <a:pathLst>
              <a:path w="424179" h="500380">
                <a:moveTo>
                  <a:pt x="154018" y="355726"/>
                </a:moveTo>
                <a:lnTo>
                  <a:pt x="110744" y="355726"/>
                </a:lnTo>
                <a:lnTo>
                  <a:pt x="110744" y="478281"/>
                </a:lnTo>
                <a:lnTo>
                  <a:pt x="134747" y="487806"/>
                </a:lnTo>
                <a:lnTo>
                  <a:pt x="158877" y="492632"/>
                </a:lnTo>
                <a:lnTo>
                  <a:pt x="185293" y="497458"/>
                </a:lnTo>
                <a:lnTo>
                  <a:pt x="211836" y="499871"/>
                </a:lnTo>
                <a:lnTo>
                  <a:pt x="238252" y="497458"/>
                </a:lnTo>
                <a:lnTo>
                  <a:pt x="264795" y="492632"/>
                </a:lnTo>
                <a:lnTo>
                  <a:pt x="288925" y="487806"/>
                </a:lnTo>
                <a:lnTo>
                  <a:pt x="312928" y="478281"/>
                </a:lnTo>
                <a:lnTo>
                  <a:pt x="312928" y="454151"/>
                </a:lnTo>
                <a:lnTo>
                  <a:pt x="197358" y="454151"/>
                </a:lnTo>
                <a:lnTo>
                  <a:pt x="185293" y="449452"/>
                </a:lnTo>
                <a:lnTo>
                  <a:pt x="151638" y="413384"/>
                </a:lnTo>
                <a:lnTo>
                  <a:pt x="144399" y="389381"/>
                </a:lnTo>
                <a:lnTo>
                  <a:pt x="146812" y="377316"/>
                </a:lnTo>
                <a:lnTo>
                  <a:pt x="149225" y="367664"/>
                </a:lnTo>
                <a:lnTo>
                  <a:pt x="151638" y="360425"/>
                </a:lnTo>
                <a:lnTo>
                  <a:pt x="154018" y="355726"/>
                </a:lnTo>
                <a:close/>
              </a:path>
              <a:path w="424179" h="500380">
                <a:moveTo>
                  <a:pt x="72263" y="223519"/>
                </a:moveTo>
                <a:lnTo>
                  <a:pt x="31242" y="252348"/>
                </a:lnTo>
                <a:lnTo>
                  <a:pt x="12065" y="281177"/>
                </a:lnTo>
                <a:lnTo>
                  <a:pt x="4826" y="295655"/>
                </a:lnTo>
                <a:lnTo>
                  <a:pt x="0" y="314832"/>
                </a:lnTo>
                <a:lnTo>
                  <a:pt x="0" y="382142"/>
                </a:lnTo>
                <a:lnTo>
                  <a:pt x="33655" y="425322"/>
                </a:lnTo>
                <a:lnTo>
                  <a:pt x="55372" y="444626"/>
                </a:lnTo>
                <a:lnTo>
                  <a:pt x="79375" y="461390"/>
                </a:lnTo>
                <a:lnTo>
                  <a:pt x="79375" y="355726"/>
                </a:lnTo>
                <a:lnTo>
                  <a:pt x="154018" y="355726"/>
                </a:lnTo>
                <a:lnTo>
                  <a:pt x="156464" y="350900"/>
                </a:lnTo>
                <a:lnTo>
                  <a:pt x="74676" y="228345"/>
                </a:lnTo>
                <a:lnTo>
                  <a:pt x="72263" y="223519"/>
                </a:lnTo>
                <a:close/>
              </a:path>
              <a:path w="424179" h="500380">
                <a:moveTo>
                  <a:pt x="423672" y="355726"/>
                </a:moveTo>
                <a:lnTo>
                  <a:pt x="346583" y="355726"/>
                </a:lnTo>
                <a:lnTo>
                  <a:pt x="346583" y="461390"/>
                </a:lnTo>
                <a:lnTo>
                  <a:pt x="368300" y="444626"/>
                </a:lnTo>
                <a:lnTo>
                  <a:pt x="390017" y="425322"/>
                </a:lnTo>
                <a:lnTo>
                  <a:pt x="423672" y="382142"/>
                </a:lnTo>
                <a:lnTo>
                  <a:pt x="423672" y="355726"/>
                </a:lnTo>
                <a:close/>
              </a:path>
              <a:path w="424179" h="500380">
                <a:moveTo>
                  <a:pt x="351409" y="223519"/>
                </a:moveTo>
                <a:lnTo>
                  <a:pt x="348996" y="228345"/>
                </a:lnTo>
                <a:lnTo>
                  <a:pt x="267208" y="350900"/>
                </a:lnTo>
                <a:lnTo>
                  <a:pt x="272034" y="360425"/>
                </a:lnTo>
                <a:lnTo>
                  <a:pt x="274447" y="367664"/>
                </a:lnTo>
                <a:lnTo>
                  <a:pt x="276860" y="377316"/>
                </a:lnTo>
                <a:lnTo>
                  <a:pt x="279273" y="389381"/>
                </a:lnTo>
                <a:lnTo>
                  <a:pt x="276860" y="401319"/>
                </a:lnTo>
                <a:lnTo>
                  <a:pt x="247904" y="444626"/>
                </a:lnTo>
                <a:lnTo>
                  <a:pt x="226314" y="454151"/>
                </a:lnTo>
                <a:lnTo>
                  <a:pt x="312928" y="454151"/>
                </a:lnTo>
                <a:lnTo>
                  <a:pt x="312928" y="355726"/>
                </a:lnTo>
                <a:lnTo>
                  <a:pt x="423672" y="355726"/>
                </a:lnTo>
                <a:lnTo>
                  <a:pt x="423672" y="317245"/>
                </a:lnTo>
                <a:lnTo>
                  <a:pt x="404368" y="269113"/>
                </a:lnTo>
                <a:lnTo>
                  <a:pt x="365887" y="230758"/>
                </a:lnTo>
                <a:lnTo>
                  <a:pt x="351409" y="223519"/>
                </a:lnTo>
                <a:close/>
              </a:path>
              <a:path w="424179" h="500380">
                <a:moveTo>
                  <a:pt x="211836" y="346075"/>
                </a:moveTo>
                <a:lnTo>
                  <a:pt x="202184" y="348488"/>
                </a:lnTo>
                <a:lnTo>
                  <a:pt x="187706" y="353313"/>
                </a:lnTo>
                <a:lnTo>
                  <a:pt x="183007" y="358139"/>
                </a:lnTo>
                <a:lnTo>
                  <a:pt x="175768" y="365251"/>
                </a:lnTo>
                <a:lnTo>
                  <a:pt x="170942" y="379729"/>
                </a:lnTo>
                <a:lnTo>
                  <a:pt x="168529" y="389381"/>
                </a:lnTo>
                <a:lnTo>
                  <a:pt x="170942" y="396493"/>
                </a:lnTo>
                <a:lnTo>
                  <a:pt x="173355" y="406145"/>
                </a:lnTo>
                <a:lnTo>
                  <a:pt x="175768" y="413384"/>
                </a:lnTo>
                <a:lnTo>
                  <a:pt x="183007" y="418210"/>
                </a:lnTo>
                <a:lnTo>
                  <a:pt x="187706" y="422909"/>
                </a:lnTo>
                <a:lnTo>
                  <a:pt x="194945" y="427735"/>
                </a:lnTo>
                <a:lnTo>
                  <a:pt x="202184" y="430148"/>
                </a:lnTo>
                <a:lnTo>
                  <a:pt x="221488" y="430148"/>
                </a:lnTo>
                <a:lnTo>
                  <a:pt x="228727" y="427735"/>
                </a:lnTo>
                <a:lnTo>
                  <a:pt x="235966" y="422909"/>
                </a:lnTo>
                <a:lnTo>
                  <a:pt x="240665" y="418210"/>
                </a:lnTo>
                <a:lnTo>
                  <a:pt x="244284" y="415797"/>
                </a:lnTo>
                <a:lnTo>
                  <a:pt x="207010" y="415797"/>
                </a:lnTo>
                <a:lnTo>
                  <a:pt x="202184" y="413384"/>
                </a:lnTo>
                <a:lnTo>
                  <a:pt x="199771" y="408558"/>
                </a:lnTo>
                <a:lnTo>
                  <a:pt x="199771" y="367664"/>
                </a:lnTo>
                <a:lnTo>
                  <a:pt x="202184" y="365251"/>
                </a:lnTo>
                <a:lnTo>
                  <a:pt x="211836" y="360425"/>
                </a:lnTo>
                <a:lnTo>
                  <a:pt x="242991" y="360425"/>
                </a:lnTo>
                <a:lnTo>
                  <a:pt x="240665" y="358139"/>
                </a:lnTo>
                <a:lnTo>
                  <a:pt x="235966" y="353313"/>
                </a:lnTo>
                <a:lnTo>
                  <a:pt x="221488" y="348488"/>
                </a:lnTo>
                <a:lnTo>
                  <a:pt x="211836" y="346075"/>
                </a:lnTo>
                <a:close/>
              </a:path>
              <a:path w="424179" h="500380">
                <a:moveTo>
                  <a:pt x="242991" y="360425"/>
                </a:moveTo>
                <a:lnTo>
                  <a:pt x="211836" y="360425"/>
                </a:lnTo>
                <a:lnTo>
                  <a:pt x="221488" y="365251"/>
                </a:lnTo>
                <a:lnTo>
                  <a:pt x="223901" y="367664"/>
                </a:lnTo>
                <a:lnTo>
                  <a:pt x="223901" y="408558"/>
                </a:lnTo>
                <a:lnTo>
                  <a:pt x="221488" y="413384"/>
                </a:lnTo>
                <a:lnTo>
                  <a:pt x="216662" y="415797"/>
                </a:lnTo>
                <a:lnTo>
                  <a:pt x="244284" y="415797"/>
                </a:lnTo>
                <a:lnTo>
                  <a:pt x="247904" y="413384"/>
                </a:lnTo>
                <a:lnTo>
                  <a:pt x="250317" y="406145"/>
                </a:lnTo>
                <a:lnTo>
                  <a:pt x="252730" y="396493"/>
                </a:lnTo>
                <a:lnTo>
                  <a:pt x="255143" y="389381"/>
                </a:lnTo>
                <a:lnTo>
                  <a:pt x="252730" y="379729"/>
                </a:lnTo>
                <a:lnTo>
                  <a:pt x="247904" y="365251"/>
                </a:lnTo>
                <a:lnTo>
                  <a:pt x="242991" y="360425"/>
                </a:lnTo>
                <a:close/>
              </a:path>
              <a:path w="424179" h="500380">
                <a:moveTo>
                  <a:pt x="305689" y="213867"/>
                </a:moveTo>
                <a:lnTo>
                  <a:pt x="276860" y="213867"/>
                </a:lnTo>
                <a:lnTo>
                  <a:pt x="219075" y="300354"/>
                </a:lnTo>
                <a:lnTo>
                  <a:pt x="211836" y="310006"/>
                </a:lnTo>
                <a:lnTo>
                  <a:pt x="204597" y="322071"/>
                </a:lnTo>
                <a:lnTo>
                  <a:pt x="221488" y="322071"/>
                </a:lnTo>
                <a:lnTo>
                  <a:pt x="231140" y="324484"/>
                </a:lnTo>
                <a:lnTo>
                  <a:pt x="247904" y="334009"/>
                </a:lnTo>
                <a:lnTo>
                  <a:pt x="327406" y="216280"/>
                </a:lnTo>
                <a:lnTo>
                  <a:pt x="305689" y="213867"/>
                </a:lnTo>
                <a:close/>
              </a:path>
              <a:path w="424179" h="500380">
                <a:moveTo>
                  <a:pt x="110744" y="216280"/>
                </a:moveTo>
                <a:lnTo>
                  <a:pt x="96266" y="216280"/>
                </a:lnTo>
                <a:lnTo>
                  <a:pt x="170942" y="329183"/>
                </a:lnTo>
                <a:lnTo>
                  <a:pt x="178181" y="317245"/>
                </a:lnTo>
                <a:lnTo>
                  <a:pt x="110744" y="216280"/>
                </a:lnTo>
                <a:close/>
              </a:path>
              <a:path w="424179" h="500380">
                <a:moveTo>
                  <a:pt x="146812" y="213867"/>
                </a:moveTo>
                <a:lnTo>
                  <a:pt x="132334" y="213867"/>
                </a:lnTo>
                <a:lnTo>
                  <a:pt x="190119" y="300354"/>
                </a:lnTo>
                <a:lnTo>
                  <a:pt x="197358" y="288416"/>
                </a:lnTo>
                <a:lnTo>
                  <a:pt x="146812" y="213867"/>
                </a:lnTo>
                <a:close/>
              </a:path>
              <a:path w="424179" h="500380">
                <a:moveTo>
                  <a:pt x="247904" y="213867"/>
                </a:moveTo>
                <a:lnTo>
                  <a:pt x="175768" y="213867"/>
                </a:lnTo>
                <a:lnTo>
                  <a:pt x="211836" y="266700"/>
                </a:lnTo>
                <a:lnTo>
                  <a:pt x="247904" y="213867"/>
                </a:lnTo>
                <a:close/>
              </a:path>
              <a:path w="424179" h="500380">
                <a:moveTo>
                  <a:pt x="211836" y="0"/>
                </a:moveTo>
                <a:lnTo>
                  <a:pt x="161290" y="16763"/>
                </a:lnTo>
                <a:lnTo>
                  <a:pt x="130048" y="55244"/>
                </a:lnTo>
                <a:lnTo>
                  <a:pt x="122809" y="91312"/>
                </a:lnTo>
                <a:lnTo>
                  <a:pt x="125222" y="108203"/>
                </a:lnTo>
                <a:lnTo>
                  <a:pt x="161290" y="165862"/>
                </a:lnTo>
                <a:lnTo>
                  <a:pt x="211836" y="180212"/>
                </a:lnTo>
                <a:lnTo>
                  <a:pt x="231140" y="177800"/>
                </a:lnTo>
                <a:lnTo>
                  <a:pt x="276860" y="153796"/>
                </a:lnTo>
                <a:lnTo>
                  <a:pt x="300863" y="108203"/>
                </a:lnTo>
                <a:lnTo>
                  <a:pt x="303276" y="91312"/>
                </a:lnTo>
                <a:lnTo>
                  <a:pt x="300863" y="72135"/>
                </a:lnTo>
                <a:lnTo>
                  <a:pt x="276860" y="26415"/>
                </a:lnTo>
                <a:lnTo>
                  <a:pt x="231140" y="2412"/>
                </a:lnTo>
                <a:lnTo>
                  <a:pt x="211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0159" y="1539239"/>
            <a:ext cx="335280" cy="372110"/>
          </a:xfrm>
          <a:custGeom>
            <a:avLst/>
            <a:gdLst/>
            <a:ahLst/>
            <a:cxnLst/>
            <a:rect l="l" t="t" r="r" b="b"/>
            <a:pathLst>
              <a:path w="335279" h="372110">
                <a:moveTo>
                  <a:pt x="55879" y="135255"/>
                </a:moveTo>
                <a:lnTo>
                  <a:pt x="55879" y="359790"/>
                </a:lnTo>
                <a:lnTo>
                  <a:pt x="60705" y="367030"/>
                </a:lnTo>
                <a:lnTo>
                  <a:pt x="68072" y="371856"/>
                </a:lnTo>
                <a:lnTo>
                  <a:pt x="323088" y="371856"/>
                </a:lnTo>
                <a:lnTo>
                  <a:pt x="328040" y="367030"/>
                </a:lnTo>
                <a:lnTo>
                  <a:pt x="332866" y="359790"/>
                </a:lnTo>
                <a:lnTo>
                  <a:pt x="335279" y="352551"/>
                </a:lnTo>
                <a:lnTo>
                  <a:pt x="335279" y="338074"/>
                </a:lnTo>
                <a:lnTo>
                  <a:pt x="104520" y="338074"/>
                </a:lnTo>
                <a:lnTo>
                  <a:pt x="101980" y="335661"/>
                </a:lnTo>
                <a:lnTo>
                  <a:pt x="99567" y="330835"/>
                </a:lnTo>
                <a:lnTo>
                  <a:pt x="97154" y="328422"/>
                </a:lnTo>
                <a:lnTo>
                  <a:pt x="99567" y="323596"/>
                </a:lnTo>
                <a:lnTo>
                  <a:pt x="101980" y="321183"/>
                </a:lnTo>
                <a:lnTo>
                  <a:pt x="104520" y="318770"/>
                </a:lnTo>
                <a:lnTo>
                  <a:pt x="335279" y="318770"/>
                </a:lnTo>
                <a:lnTo>
                  <a:pt x="335279" y="297052"/>
                </a:lnTo>
                <a:lnTo>
                  <a:pt x="284225" y="297052"/>
                </a:lnTo>
                <a:lnTo>
                  <a:pt x="235712" y="282575"/>
                </a:lnTo>
                <a:lnTo>
                  <a:pt x="235712" y="272796"/>
                </a:lnTo>
                <a:lnTo>
                  <a:pt x="216280" y="272796"/>
                </a:lnTo>
                <a:lnTo>
                  <a:pt x="182244" y="251079"/>
                </a:lnTo>
                <a:lnTo>
                  <a:pt x="148209" y="224536"/>
                </a:lnTo>
                <a:lnTo>
                  <a:pt x="106934" y="188340"/>
                </a:lnTo>
                <a:lnTo>
                  <a:pt x="77724" y="159385"/>
                </a:lnTo>
                <a:lnTo>
                  <a:pt x="55879" y="135255"/>
                </a:lnTo>
                <a:close/>
              </a:path>
              <a:path w="335279" h="372110">
                <a:moveTo>
                  <a:pt x="335279" y="318770"/>
                </a:moveTo>
                <a:lnTo>
                  <a:pt x="286638" y="318770"/>
                </a:lnTo>
                <a:lnTo>
                  <a:pt x="289178" y="321183"/>
                </a:lnTo>
                <a:lnTo>
                  <a:pt x="291591" y="323596"/>
                </a:lnTo>
                <a:lnTo>
                  <a:pt x="291591" y="330835"/>
                </a:lnTo>
                <a:lnTo>
                  <a:pt x="289178" y="335661"/>
                </a:lnTo>
                <a:lnTo>
                  <a:pt x="286638" y="338074"/>
                </a:lnTo>
                <a:lnTo>
                  <a:pt x="335279" y="338074"/>
                </a:lnTo>
                <a:lnTo>
                  <a:pt x="335279" y="318770"/>
                </a:lnTo>
                <a:close/>
              </a:path>
              <a:path w="335279" h="372110">
                <a:moveTo>
                  <a:pt x="335279" y="248665"/>
                </a:moveTo>
                <a:lnTo>
                  <a:pt x="267207" y="248665"/>
                </a:lnTo>
                <a:lnTo>
                  <a:pt x="284225" y="297052"/>
                </a:lnTo>
                <a:lnTo>
                  <a:pt x="335279" y="297052"/>
                </a:lnTo>
                <a:lnTo>
                  <a:pt x="335279" y="248665"/>
                </a:lnTo>
                <a:close/>
              </a:path>
              <a:path w="335279" h="372110">
                <a:moveTo>
                  <a:pt x="75311" y="41021"/>
                </a:moveTo>
                <a:lnTo>
                  <a:pt x="65659" y="48260"/>
                </a:lnTo>
                <a:lnTo>
                  <a:pt x="104520" y="74802"/>
                </a:lnTo>
                <a:lnTo>
                  <a:pt x="133603" y="99060"/>
                </a:lnTo>
                <a:lnTo>
                  <a:pt x="165226" y="128015"/>
                </a:lnTo>
                <a:lnTo>
                  <a:pt x="204088" y="164211"/>
                </a:lnTo>
                <a:lnTo>
                  <a:pt x="247776" y="219710"/>
                </a:lnTo>
                <a:lnTo>
                  <a:pt x="255142" y="231775"/>
                </a:lnTo>
                <a:lnTo>
                  <a:pt x="242950" y="236600"/>
                </a:lnTo>
                <a:lnTo>
                  <a:pt x="230759" y="246252"/>
                </a:lnTo>
                <a:lnTo>
                  <a:pt x="221106" y="258318"/>
                </a:lnTo>
                <a:lnTo>
                  <a:pt x="216280" y="272796"/>
                </a:lnTo>
                <a:lnTo>
                  <a:pt x="235712" y="272796"/>
                </a:lnTo>
                <a:lnTo>
                  <a:pt x="245363" y="258318"/>
                </a:lnTo>
                <a:lnTo>
                  <a:pt x="250189" y="253492"/>
                </a:lnTo>
                <a:lnTo>
                  <a:pt x="257555" y="251079"/>
                </a:lnTo>
                <a:lnTo>
                  <a:pt x="267207" y="248665"/>
                </a:lnTo>
                <a:lnTo>
                  <a:pt x="335279" y="248665"/>
                </a:lnTo>
                <a:lnTo>
                  <a:pt x="335279" y="152146"/>
                </a:lnTo>
                <a:lnTo>
                  <a:pt x="196850" y="152146"/>
                </a:lnTo>
                <a:lnTo>
                  <a:pt x="194310" y="149733"/>
                </a:lnTo>
                <a:lnTo>
                  <a:pt x="182244" y="128015"/>
                </a:lnTo>
                <a:lnTo>
                  <a:pt x="165226" y="106299"/>
                </a:lnTo>
                <a:lnTo>
                  <a:pt x="140969" y="82042"/>
                </a:lnTo>
                <a:lnTo>
                  <a:pt x="118999" y="65150"/>
                </a:lnTo>
                <a:lnTo>
                  <a:pt x="101980" y="53086"/>
                </a:lnTo>
                <a:lnTo>
                  <a:pt x="75311" y="41021"/>
                </a:lnTo>
                <a:close/>
              </a:path>
              <a:path w="335279" h="372110">
                <a:moveTo>
                  <a:pt x="36449" y="69976"/>
                </a:moveTo>
                <a:lnTo>
                  <a:pt x="29210" y="72389"/>
                </a:lnTo>
                <a:lnTo>
                  <a:pt x="26669" y="77215"/>
                </a:lnTo>
                <a:lnTo>
                  <a:pt x="29210" y="82042"/>
                </a:lnTo>
                <a:lnTo>
                  <a:pt x="75311" y="132842"/>
                </a:lnTo>
                <a:lnTo>
                  <a:pt x="111760" y="169037"/>
                </a:lnTo>
                <a:lnTo>
                  <a:pt x="148209" y="202819"/>
                </a:lnTo>
                <a:lnTo>
                  <a:pt x="204088" y="246252"/>
                </a:lnTo>
                <a:lnTo>
                  <a:pt x="208914" y="248665"/>
                </a:lnTo>
                <a:lnTo>
                  <a:pt x="213740" y="243839"/>
                </a:lnTo>
                <a:lnTo>
                  <a:pt x="213740" y="239013"/>
                </a:lnTo>
                <a:lnTo>
                  <a:pt x="211327" y="234187"/>
                </a:lnTo>
                <a:lnTo>
                  <a:pt x="187070" y="214884"/>
                </a:lnTo>
                <a:lnTo>
                  <a:pt x="157861" y="190754"/>
                </a:lnTo>
                <a:lnTo>
                  <a:pt x="121538" y="159385"/>
                </a:lnTo>
                <a:lnTo>
                  <a:pt x="85089" y="123189"/>
                </a:lnTo>
                <a:lnTo>
                  <a:pt x="60705" y="96647"/>
                </a:lnTo>
                <a:lnTo>
                  <a:pt x="38862" y="72389"/>
                </a:lnTo>
                <a:lnTo>
                  <a:pt x="36449" y="69976"/>
                </a:lnTo>
                <a:close/>
              </a:path>
              <a:path w="335279" h="372110">
                <a:moveTo>
                  <a:pt x="259995" y="24130"/>
                </a:moveTo>
                <a:lnTo>
                  <a:pt x="75311" y="24130"/>
                </a:lnTo>
                <a:lnTo>
                  <a:pt x="82550" y="26543"/>
                </a:lnTo>
                <a:lnTo>
                  <a:pt x="99567" y="36195"/>
                </a:lnTo>
                <a:lnTo>
                  <a:pt x="150622" y="69976"/>
                </a:lnTo>
                <a:lnTo>
                  <a:pt x="191897" y="118363"/>
                </a:lnTo>
                <a:lnTo>
                  <a:pt x="208914" y="147320"/>
                </a:lnTo>
                <a:lnTo>
                  <a:pt x="204088" y="152146"/>
                </a:lnTo>
                <a:lnTo>
                  <a:pt x="335279" y="152146"/>
                </a:lnTo>
                <a:lnTo>
                  <a:pt x="335279" y="101473"/>
                </a:lnTo>
                <a:lnTo>
                  <a:pt x="245363" y="101473"/>
                </a:lnTo>
                <a:lnTo>
                  <a:pt x="245363" y="28956"/>
                </a:lnTo>
                <a:lnTo>
                  <a:pt x="264852" y="28956"/>
                </a:lnTo>
                <a:lnTo>
                  <a:pt x="259995" y="24130"/>
                </a:lnTo>
                <a:close/>
              </a:path>
              <a:path w="335279" h="372110">
                <a:moveTo>
                  <a:pt x="264852" y="28956"/>
                </a:moveTo>
                <a:lnTo>
                  <a:pt x="245363" y="28956"/>
                </a:lnTo>
                <a:lnTo>
                  <a:pt x="267207" y="50673"/>
                </a:lnTo>
                <a:lnTo>
                  <a:pt x="267207" y="79629"/>
                </a:lnTo>
                <a:lnTo>
                  <a:pt x="296417" y="79629"/>
                </a:lnTo>
                <a:lnTo>
                  <a:pt x="318262" y="101473"/>
                </a:lnTo>
                <a:lnTo>
                  <a:pt x="335279" y="101473"/>
                </a:lnTo>
                <a:lnTo>
                  <a:pt x="335279" y="99060"/>
                </a:lnTo>
                <a:lnTo>
                  <a:pt x="264852" y="28956"/>
                </a:lnTo>
                <a:close/>
              </a:path>
              <a:path w="335279" h="372110">
                <a:moveTo>
                  <a:pt x="24256" y="28956"/>
                </a:moveTo>
                <a:lnTo>
                  <a:pt x="17017" y="31369"/>
                </a:lnTo>
                <a:lnTo>
                  <a:pt x="7238" y="36195"/>
                </a:lnTo>
                <a:lnTo>
                  <a:pt x="2412" y="45847"/>
                </a:lnTo>
                <a:lnTo>
                  <a:pt x="0" y="55499"/>
                </a:lnTo>
                <a:lnTo>
                  <a:pt x="2412" y="62737"/>
                </a:lnTo>
                <a:lnTo>
                  <a:pt x="9778" y="72389"/>
                </a:lnTo>
                <a:lnTo>
                  <a:pt x="43687" y="36195"/>
                </a:lnTo>
                <a:lnTo>
                  <a:pt x="34036" y="31369"/>
                </a:lnTo>
                <a:lnTo>
                  <a:pt x="24256" y="28956"/>
                </a:lnTo>
                <a:close/>
              </a:path>
              <a:path w="335279" h="372110">
                <a:moveTo>
                  <a:pt x="235712" y="0"/>
                </a:moveTo>
                <a:lnTo>
                  <a:pt x="68072" y="0"/>
                </a:lnTo>
                <a:lnTo>
                  <a:pt x="60705" y="4825"/>
                </a:lnTo>
                <a:lnTo>
                  <a:pt x="55879" y="12064"/>
                </a:lnTo>
                <a:lnTo>
                  <a:pt x="55879" y="41021"/>
                </a:lnTo>
                <a:lnTo>
                  <a:pt x="70485" y="24130"/>
                </a:lnTo>
                <a:lnTo>
                  <a:pt x="259995" y="24130"/>
                </a:lnTo>
                <a:lnTo>
                  <a:pt x="235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87111" y="3413759"/>
            <a:ext cx="451484" cy="311150"/>
          </a:xfrm>
          <a:custGeom>
            <a:avLst/>
            <a:gdLst/>
            <a:ahLst/>
            <a:cxnLst/>
            <a:rect l="l" t="t" r="r" b="b"/>
            <a:pathLst>
              <a:path w="451485" h="311150">
                <a:moveTo>
                  <a:pt x="391160" y="233806"/>
                </a:moveTo>
                <a:lnTo>
                  <a:pt x="381508" y="310895"/>
                </a:lnTo>
                <a:lnTo>
                  <a:pt x="427100" y="310895"/>
                </a:lnTo>
                <a:lnTo>
                  <a:pt x="418355" y="241045"/>
                </a:lnTo>
                <a:lnTo>
                  <a:pt x="405511" y="241045"/>
                </a:lnTo>
                <a:lnTo>
                  <a:pt x="398272" y="238632"/>
                </a:lnTo>
                <a:lnTo>
                  <a:pt x="391160" y="233806"/>
                </a:lnTo>
                <a:close/>
              </a:path>
              <a:path w="451485" h="311150">
                <a:moveTo>
                  <a:pt x="83947" y="135000"/>
                </a:moveTo>
                <a:lnTo>
                  <a:pt x="83947" y="212089"/>
                </a:lnTo>
                <a:lnTo>
                  <a:pt x="98425" y="226567"/>
                </a:lnTo>
                <a:lnTo>
                  <a:pt x="129539" y="250697"/>
                </a:lnTo>
                <a:lnTo>
                  <a:pt x="165608" y="267462"/>
                </a:lnTo>
                <a:lnTo>
                  <a:pt x="206375" y="277113"/>
                </a:lnTo>
                <a:lnTo>
                  <a:pt x="247141" y="277113"/>
                </a:lnTo>
                <a:lnTo>
                  <a:pt x="285496" y="267462"/>
                </a:lnTo>
                <a:lnTo>
                  <a:pt x="321563" y="250697"/>
                </a:lnTo>
                <a:lnTo>
                  <a:pt x="352678" y="226567"/>
                </a:lnTo>
                <a:lnTo>
                  <a:pt x="367157" y="214502"/>
                </a:lnTo>
                <a:lnTo>
                  <a:pt x="367157" y="180720"/>
                </a:lnTo>
                <a:lnTo>
                  <a:pt x="225551" y="180720"/>
                </a:lnTo>
                <a:lnTo>
                  <a:pt x="211200" y="178307"/>
                </a:lnTo>
                <a:lnTo>
                  <a:pt x="83947" y="135000"/>
                </a:lnTo>
                <a:close/>
              </a:path>
              <a:path w="451485" h="311150">
                <a:moveTo>
                  <a:pt x="417449" y="233806"/>
                </a:moveTo>
                <a:lnTo>
                  <a:pt x="412750" y="238632"/>
                </a:lnTo>
                <a:lnTo>
                  <a:pt x="405511" y="241045"/>
                </a:lnTo>
                <a:lnTo>
                  <a:pt x="418355" y="241045"/>
                </a:lnTo>
                <a:lnTo>
                  <a:pt x="417449" y="233806"/>
                </a:lnTo>
                <a:close/>
              </a:path>
              <a:path w="451485" h="311150">
                <a:moveTo>
                  <a:pt x="417449" y="118110"/>
                </a:moveTo>
                <a:lnTo>
                  <a:pt x="393573" y="127762"/>
                </a:lnTo>
                <a:lnTo>
                  <a:pt x="393573" y="207263"/>
                </a:lnTo>
                <a:lnTo>
                  <a:pt x="398272" y="204850"/>
                </a:lnTo>
                <a:lnTo>
                  <a:pt x="417449" y="204850"/>
                </a:lnTo>
                <a:lnTo>
                  <a:pt x="417449" y="118110"/>
                </a:lnTo>
                <a:close/>
              </a:path>
              <a:path w="451485" h="311150">
                <a:moveTo>
                  <a:pt x="417449" y="204850"/>
                </a:moveTo>
                <a:lnTo>
                  <a:pt x="412750" y="204850"/>
                </a:lnTo>
                <a:lnTo>
                  <a:pt x="417449" y="207263"/>
                </a:lnTo>
                <a:lnTo>
                  <a:pt x="417449" y="204850"/>
                </a:lnTo>
                <a:close/>
              </a:path>
              <a:path w="451485" h="311150">
                <a:moveTo>
                  <a:pt x="367157" y="135000"/>
                </a:moveTo>
                <a:lnTo>
                  <a:pt x="239902" y="178307"/>
                </a:lnTo>
                <a:lnTo>
                  <a:pt x="225551" y="180720"/>
                </a:lnTo>
                <a:lnTo>
                  <a:pt x="367157" y="180720"/>
                </a:lnTo>
                <a:lnTo>
                  <a:pt x="367157" y="135000"/>
                </a:lnTo>
                <a:close/>
              </a:path>
              <a:path w="451485" h="311150">
                <a:moveTo>
                  <a:pt x="227964" y="0"/>
                </a:moveTo>
                <a:lnTo>
                  <a:pt x="223138" y="0"/>
                </a:lnTo>
                <a:lnTo>
                  <a:pt x="9651" y="52959"/>
                </a:lnTo>
                <a:lnTo>
                  <a:pt x="2412" y="57785"/>
                </a:lnTo>
                <a:lnTo>
                  <a:pt x="0" y="65024"/>
                </a:lnTo>
                <a:lnTo>
                  <a:pt x="2412" y="72262"/>
                </a:lnTo>
                <a:lnTo>
                  <a:pt x="7238" y="77088"/>
                </a:lnTo>
                <a:lnTo>
                  <a:pt x="220725" y="149478"/>
                </a:lnTo>
                <a:lnTo>
                  <a:pt x="230377" y="149478"/>
                </a:lnTo>
                <a:lnTo>
                  <a:pt x="443864" y="77088"/>
                </a:lnTo>
                <a:lnTo>
                  <a:pt x="448690" y="72262"/>
                </a:lnTo>
                <a:lnTo>
                  <a:pt x="451103" y="65024"/>
                </a:lnTo>
                <a:lnTo>
                  <a:pt x="448690" y="57785"/>
                </a:lnTo>
                <a:lnTo>
                  <a:pt x="441451" y="52959"/>
                </a:lnTo>
                <a:lnTo>
                  <a:pt x="2279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088" y="2465832"/>
            <a:ext cx="228600" cy="314325"/>
          </a:xfrm>
          <a:custGeom>
            <a:avLst/>
            <a:gdLst/>
            <a:ahLst/>
            <a:cxnLst/>
            <a:rect l="l" t="t" r="r" b="b"/>
            <a:pathLst>
              <a:path w="228600" h="314325">
                <a:moveTo>
                  <a:pt x="67729" y="0"/>
                </a:moveTo>
                <a:lnTo>
                  <a:pt x="11722" y="20446"/>
                </a:lnTo>
                <a:lnTo>
                  <a:pt x="0" y="29082"/>
                </a:lnTo>
                <a:lnTo>
                  <a:pt x="0" y="313943"/>
                </a:lnTo>
                <a:lnTo>
                  <a:pt x="2603" y="312038"/>
                </a:lnTo>
                <a:lnTo>
                  <a:pt x="7162" y="308355"/>
                </a:lnTo>
                <a:lnTo>
                  <a:pt x="12369" y="304038"/>
                </a:lnTo>
                <a:lnTo>
                  <a:pt x="19532" y="299084"/>
                </a:lnTo>
                <a:lnTo>
                  <a:pt x="63830" y="281685"/>
                </a:lnTo>
                <a:lnTo>
                  <a:pt x="74244" y="280542"/>
                </a:lnTo>
                <a:lnTo>
                  <a:pt x="228600" y="280542"/>
                </a:lnTo>
                <a:lnTo>
                  <a:pt x="228600" y="24764"/>
                </a:lnTo>
                <a:lnTo>
                  <a:pt x="179108" y="24764"/>
                </a:lnTo>
                <a:lnTo>
                  <a:pt x="165430" y="24129"/>
                </a:lnTo>
                <a:lnTo>
                  <a:pt x="139369" y="19176"/>
                </a:lnTo>
                <a:lnTo>
                  <a:pt x="127000" y="14858"/>
                </a:lnTo>
                <a:lnTo>
                  <a:pt x="96393" y="3047"/>
                </a:lnTo>
                <a:lnTo>
                  <a:pt x="80759" y="634"/>
                </a:lnTo>
                <a:lnTo>
                  <a:pt x="67729" y="0"/>
                </a:lnTo>
                <a:close/>
              </a:path>
              <a:path w="228600" h="314325">
                <a:moveTo>
                  <a:pt x="228600" y="280542"/>
                </a:moveTo>
                <a:lnTo>
                  <a:pt x="84670" y="280542"/>
                </a:lnTo>
                <a:lnTo>
                  <a:pt x="96393" y="282320"/>
                </a:lnTo>
                <a:lnTo>
                  <a:pt x="110070" y="285495"/>
                </a:lnTo>
                <a:lnTo>
                  <a:pt x="127647" y="293496"/>
                </a:lnTo>
                <a:lnTo>
                  <a:pt x="143281" y="299084"/>
                </a:lnTo>
                <a:lnTo>
                  <a:pt x="157606" y="304038"/>
                </a:lnTo>
                <a:lnTo>
                  <a:pt x="170637" y="307085"/>
                </a:lnTo>
                <a:lnTo>
                  <a:pt x="183667" y="307085"/>
                </a:lnTo>
                <a:lnTo>
                  <a:pt x="197358" y="305307"/>
                </a:lnTo>
                <a:lnTo>
                  <a:pt x="212344" y="299719"/>
                </a:lnTo>
                <a:lnTo>
                  <a:pt x="228600" y="292226"/>
                </a:lnTo>
                <a:lnTo>
                  <a:pt x="228600" y="280542"/>
                </a:lnTo>
                <a:close/>
              </a:path>
              <a:path w="228600" h="314325">
                <a:moveTo>
                  <a:pt x="228600" y="13588"/>
                </a:moveTo>
                <a:lnTo>
                  <a:pt x="225933" y="14223"/>
                </a:lnTo>
                <a:lnTo>
                  <a:pt x="222758" y="15493"/>
                </a:lnTo>
                <a:lnTo>
                  <a:pt x="217550" y="17398"/>
                </a:lnTo>
                <a:lnTo>
                  <a:pt x="211709" y="20446"/>
                </a:lnTo>
                <a:lnTo>
                  <a:pt x="194056" y="23494"/>
                </a:lnTo>
                <a:lnTo>
                  <a:pt x="179108" y="24764"/>
                </a:lnTo>
                <a:lnTo>
                  <a:pt x="228600" y="24764"/>
                </a:lnTo>
                <a:lnTo>
                  <a:pt x="228600" y="13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8200" y="2465832"/>
            <a:ext cx="228600" cy="314325"/>
          </a:xfrm>
          <a:custGeom>
            <a:avLst/>
            <a:gdLst/>
            <a:ahLst/>
            <a:cxnLst/>
            <a:rect l="l" t="t" r="r" b="b"/>
            <a:pathLst>
              <a:path w="228600" h="314325">
                <a:moveTo>
                  <a:pt x="228600" y="280542"/>
                </a:moveTo>
                <a:lnTo>
                  <a:pt x="154355" y="280542"/>
                </a:lnTo>
                <a:lnTo>
                  <a:pt x="164769" y="281685"/>
                </a:lnTo>
                <a:lnTo>
                  <a:pt x="175196" y="284225"/>
                </a:lnTo>
                <a:lnTo>
                  <a:pt x="197332" y="293496"/>
                </a:lnTo>
                <a:lnTo>
                  <a:pt x="209067" y="299084"/>
                </a:lnTo>
                <a:lnTo>
                  <a:pt x="215569" y="304038"/>
                </a:lnTo>
                <a:lnTo>
                  <a:pt x="220789" y="308355"/>
                </a:lnTo>
                <a:lnTo>
                  <a:pt x="225348" y="312038"/>
                </a:lnTo>
                <a:lnTo>
                  <a:pt x="228600" y="313943"/>
                </a:lnTo>
                <a:lnTo>
                  <a:pt x="228600" y="280542"/>
                </a:lnTo>
                <a:close/>
              </a:path>
              <a:path w="228600" h="314325">
                <a:moveTo>
                  <a:pt x="0" y="13588"/>
                </a:moveTo>
                <a:lnTo>
                  <a:pt x="0" y="292862"/>
                </a:lnTo>
                <a:lnTo>
                  <a:pt x="16281" y="300989"/>
                </a:lnTo>
                <a:lnTo>
                  <a:pt x="31267" y="305942"/>
                </a:lnTo>
                <a:lnTo>
                  <a:pt x="44932" y="307720"/>
                </a:lnTo>
                <a:lnTo>
                  <a:pt x="57962" y="307085"/>
                </a:lnTo>
                <a:lnTo>
                  <a:pt x="70993" y="304038"/>
                </a:lnTo>
                <a:lnTo>
                  <a:pt x="85318" y="299084"/>
                </a:lnTo>
                <a:lnTo>
                  <a:pt x="100952" y="293496"/>
                </a:lnTo>
                <a:lnTo>
                  <a:pt x="118529" y="285495"/>
                </a:lnTo>
                <a:lnTo>
                  <a:pt x="131559" y="282320"/>
                </a:lnTo>
                <a:lnTo>
                  <a:pt x="143929" y="280542"/>
                </a:lnTo>
                <a:lnTo>
                  <a:pt x="228600" y="280542"/>
                </a:lnTo>
                <a:lnTo>
                  <a:pt x="228600" y="29082"/>
                </a:lnTo>
                <a:lnTo>
                  <a:pt x="222415" y="24764"/>
                </a:lnTo>
                <a:lnTo>
                  <a:pt x="49491" y="24764"/>
                </a:lnTo>
                <a:lnTo>
                  <a:pt x="34518" y="23494"/>
                </a:lnTo>
                <a:lnTo>
                  <a:pt x="16929" y="20446"/>
                </a:lnTo>
                <a:lnTo>
                  <a:pt x="11074" y="17398"/>
                </a:lnTo>
                <a:lnTo>
                  <a:pt x="6515" y="15493"/>
                </a:lnTo>
                <a:lnTo>
                  <a:pt x="2603" y="14223"/>
                </a:lnTo>
                <a:lnTo>
                  <a:pt x="0" y="13588"/>
                </a:lnTo>
                <a:close/>
              </a:path>
              <a:path w="228600" h="314325">
                <a:moveTo>
                  <a:pt x="161518" y="0"/>
                </a:moveTo>
                <a:lnTo>
                  <a:pt x="147193" y="634"/>
                </a:lnTo>
                <a:lnTo>
                  <a:pt x="131559" y="3047"/>
                </a:lnTo>
                <a:lnTo>
                  <a:pt x="101600" y="14858"/>
                </a:lnTo>
                <a:lnTo>
                  <a:pt x="89230" y="19176"/>
                </a:lnTo>
                <a:lnTo>
                  <a:pt x="62522" y="24129"/>
                </a:lnTo>
                <a:lnTo>
                  <a:pt x="49491" y="24764"/>
                </a:lnTo>
                <a:lnTo>
                  <a:pt x="222415" y="24764"/>
                </a:lnTo>
                <a:lnTo>
                  <a:pt x="184962" y="3047"/>
                </a:lnTo>
                <a:lnTo>
                  <a:pt x="173888" y="1269"/>
                </a:lnTo>
                <a:lnTo>
                  <a:pt x="161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41019" y="4235196"/>
            <a:ext cx="1125220" cy="429895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71755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56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A.</a:t>
            </a:r>
            <a:r>
              <a:rPr sz="18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2+4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72995" y="4235196"/>
            <a:ext cx="1125220" cy="429895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71755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B.</a:t>
            </a:r>
            <a:r>
              <a:rPr sz="18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2+5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68395" y="4235196"/>
            <a:ext cx="1438910" cy="429895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71755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56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C.</a:t>
            </a:r>
            <a:r>
              <a:rPr sz="18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2+4+5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74691" y="4226052"/>
            <a:ext cx="1438910" cy="433070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7239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57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D.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1+2+5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44411" y="4223003"/>
            <a:ext cx="2152015" cy="433070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72390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57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E.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All of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above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Definitions under the</a:t>
            </a:r>
            <a:r>
              <a:rPr spc="-15" dirty="0"/>
              <a:t> </a:t>
            </a:r>
            <a:r>
              <a:rPr spc="-5" dirty="0"/>
              <a:t>Ordinance</a:t>
            </a:r>
          </a:p>
        </p:txBody>
      </p:sp>
      <p:sp>
        <p:nvSpPr>
          <p:cNvPr id="3" name="object 3"/>
          <p:cNvSpPr/>
          <p:nvPr/>
        </p:nvSpPr>
        <p:spPr>
          <a:xfrm>
            <a:off x="1117091" y="1702307"/>
            <a:ext cx="3249295" cy="902335"/>
          </a:xfrm>
          <a:custGeom>
            <a:avLst/>
            <a:gdLst/>
            <a:ahLst/>
            <a:cxnLst/>
            <a:rect l="l" t="t" r="r" b="b"/>
            <a:pathLst>
              <a:path w="3249295" h="902335">
                <a:moveTo>
                  <a:pt x="0" y="902208"/>
                </a:moveTo>
                <a:lnTo>
                  <a:pt x="3249168" y="902208"/>
                </a:lnTo>
                <a:lnTo>
                  <a:pt x="3249168" y="0"/>
                </a:lnTo>
                <a:lnTo>
                  <a:pt x="0" y="0"/>
                </a:lnTo>
                <a:lnTo>
                  <a:pt x="0" y="902208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276" y="1485900"/>
            <a:ext cx="2451100" cy="506095"/>
          </a:xfrm>
          <a:custGeom>
            <a:avLst/>
            <a:gdLst/>
            <a:ahLst/>
            <a:cxnLst/>
            <a:rect l="l" t="t" r="r" b="b"/>
            <a:pathLst>
              <a:path w="2451100" h="506094">
                <a:moveTo>
                  <a:pt x="0" y="505967"/>
                </a:moveTo>
                <a:lnTo>
                  <a:pt x="2450592" y="505967"/>
                </a:lnTo>
                <a:lnTo>
                  <a:pt x="2450592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276" y="1485900"/>
            <a:ext cx="2451100" cy="506095"/>
          </a:xfrm>
          <a:prstGeom prst="rect">
            <a:avLst/>
          </a:prstGeom>
          <a:solidFill>
            <a:srgbClr val="DF2F1E"/>
          </a:solidFill>
        </p:spPr>
        <p:txBody>
          <a:bodyPr vert="horz" wrap="square" lIns="0" tIns="140970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1110"/>
              </a:spcBef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Document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343" y="2071878"/>
            <a:ext cx="194818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Georgia"/>
                <a:cs typeface="Georgia"/>
              </a:rPr>
              <a:t>visual</a:t>
            </a:r>
            <a:r>
              <a:rPr sz="1400" spc="-5" dirty="0">
                <a:latin typeface="Georgia"/>
                <a:cs typeface="Georgia"/>
              </a:rPr>
              <a:t>;</a:t>
            </a:r>
            <a:r>
              <a:rPr sz="1400" spc="-8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or</a:t>
            </a:r>
            <a:endParaRPr sz="14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Georgia"/>
                <a:cs typeface="Georgia"/>
              </a:rPr>
              <a:t>non-visual</a:t>
            </a:r>
            <a:r>
              <a:rPr sz="1400" b="1" spc="-9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device</a:t>
            </a:r>
            <a:r>
              <a:rPr sz="1400" spc="-5" dirty="0">
                <a:latin typeface="Georgia"/>
                <a:cs typeface="Georgia"/>
              </a:rPr>
              <a:t>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68240" y="1255775"/>
            <a:ext cx="3648456" cy="3794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1057" y="3105911"/>
            <a:ext cx="9232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spc="5" dirty="0">
                <a:solidFill>
                  <a:srgbClr val="DC6900"/>
                </a:solidFill>
                <a:latin typeface="Georgia"/>
                <a:cs typeface="Georgia"/>
              </a:rPr>
              <a:t>D</a:t>
            </a:r>
            <a:r>
              <a:rPr sz="1200" b="1" i="1" dirty="0">
                <a:solidFill>
                  <a:srgbClr val="DC6900"/>
                </a:solidFill>
                <a:latin typeface="Georgia"/>
                <a:cs typeface="Georgia"/>
              </a:rPr>
              <a:t>oc</a:t>
            </a:r>
            <a:r>
              <a:rPr sz="1200" b="1" i="1" spc="-10" dirty="0">
                <a:solidFill>
                  <a:srgbClr val="DC6900"/>
                </a:solidFill>
                <a:latin typeface="Georgia"/>
                <a:cs typeface="Georgia"/>
              </a:rPr>
              <a:t>u</a:t>
            </a:r>
            <a:r>
              <a:rPr sz="1200" b="1" i="1" dirty="0">
                <a:solidFill>
                  <a:srgbClr val="DC6900"/>
                </a:solidFill>
                <a:latin typeface="Georgia"/>
                <a:cs typeface="Georgia"/>
              </a:rPr>
              <a:t>me</a:t>
            </a:r>
            <a:r>
              <a:rPr sz="1200" b="1" i="1" spc="10" dirty="0">
                <a:solidFill>
                  <a:srgbClr val="DC6900"/>
                </a:solidFill>
                <a:latin typeface="Georgia"/>
                <a:cs typeface="Georgia"/>
              </a:rPr>
              <a:t>n</a:t>
            </a:r>
            <a:r>
              <a:rPr sz="1200" b="1" i="1" dirty="0">
                <a:solidFill>
                  <a:srgbClr val="DC6900"/>
                </a:solidFill>
                <a:latin typeface="Georgia"/>
                <a:cs typeface="Georgia"/>
              </a:rPr>
              <a:t>ts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3676" y="4695190"/>
            <a:ext cx="42227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000" spc="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0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000" spc="-5" dirty="0">
                <a:solidFill>
                  <a:srgbClr val="FFFFFF"/>
                </a:solidFill>
                <a:latin typeface="Georgia"/>
                <a:cs typeface="Georgia"/>
              </a:rPr>
              <a:t>le  device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3305" y="4676647"/>
            <a:ext cx="28003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FFFFFF"/>
                </a:solidFill>
                <a:latin typeface="Georgia"/>
                <a:cs typeface="Georgia"/>
              </a:rPr>
              <a:t>USB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8791" y="1820671"/>
            <a:ext cx="63563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Audio</a:t>
            </a:r>
            <a:r>
              <a:rPr sz="1000" spc="-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tape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2803" y="1764029"/>
            <a:ext cx="35052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</a:pPr>
            <a:r>
              <a:rPr sz="1000" spc="5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000" spc="-5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000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o  tape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4322" y="2392426"/>
            <a:ext cx="43434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Georgia"/>
                <a:cs typeface="Georgia"/>
              </a:rPr>
              <a:t>Op</a:t>
            </a:r>
            <a:r>
              <a:rPr sz="1000" spc="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000" spc="-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000" spc="-1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l  </a:t>
            </a:r>
            <a:r>
              <a:rPr sz="1000" spc="-5" dirty="0">
                <a:solidFill>
                  <a:srgbClr val="FFFFFF"/>
                </a:solidFill>
                <a:latin typeface="Georgia"/>
                <a:cs typeface="Georgia"/>
              </a:rPr>
              <a:t>disc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10525" y="3604005"/>
            <a:ext cx="42799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000" spc="-5" dirty="0">
                <a:solidFill>
                  <a:srgbClr val="FFFFFF"/>
                </a:solidFill>
                <a:latin typeface="Georgia"/>
                <a:cs typeface="Georgia"/>
              </a:rPr>
              <a:t>ap</a:t>
            </a:r>
            <a:r>
              <a:rPr sz="1000" spc="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00" spc="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16778" y="2439161"/>
            <a:ext cx="36576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000" spc="15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1000" spc="5" dirty="0">
                <a:solidFill>
                  <a:srgbClr val="FFFFFF"/>
                </a:solidFill>
                <a:latin typeface="Georgia"/>
                <a:cs typeface="Georgia"/>
              </a:rPr>
              <a:t>oto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60847" y="2029967"/>
            <a:ext cx="286512" cy="362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56276" y="2025395"/>
            <a:ext cx="295910" cy="372110"/>
          </a:xfrm>
          <a:custGeom>
            <a:avLst/>
            <a:gdLst/>
            <a:ahLst/>
            <a:cxnLst/>
            <a:rect l="l" t="t" r="r" b="b"/>
            <a:pathLst>
              <a:path w="295910" h="372110">
                <a:moveTo>
                  <a:pt x="0" y="371855"/>
                </a:moveTo>
                <a:lnTo>
                  <a:pt x="295655" y="371855"/>
                </a:lnTo>
                <a:lnTo>
                  <a:pt x="295655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ln w="914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4147" y="3646932"/>
            <a:ext cx="3249295" cy="2341245"/>
          </a:xfrm>
          <a:custGeom>
            <a:avLst/>
            <a:gdLst/>
            <a:ahLst/>
            <a:cxnLst/>
            <a:rect l="l" t="t" r="r" b="b"/>
            <a:pathLst>
              <a:path w="3249295" h="2341245">
                <a:moveTo>
                  <a:pt x="0" y="2340864"/>
                </a:moveTo>
                <a:lnTo>
                  <a:pt x="3249167" y="2340864"/>
                </a:lnTo>
                <a:lnTo>
                  <a:pt x="3249167" y="0"/>
                </a:lnTo>
                <a:lnTo>
                  <a:pt x="0" y="0"/>
                </a:lnTo>
                <a:lnTo>
                  <a:pt x="0" y="2340864"/>
                </a:lnTo>
                <a:close/>
              </a:path>
            </a:pathLst>
          </a:custGeom>
          <a:ln w="3962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380" y="3430523"/>
            <a:ext cx="2447925" cy="502920"/>
          </a:xfrm>
          <a:custGeom>
            <a:avLst/>
            <a:gdLst/>
            <a:ahLst/>
            <a:cxnLst/>
            <a:rect l="l" t="t" r="r" b="b"/>
            <a:pathLst>
              <a:path w="2447925" h="502920">
                <a:moveTo>
                  <a:pt x="0" y="502919"/>
                </a:moveTo>
                <a:lnTo>
                  <a:pt x="2447544" y="502919"/>
                </a:lnTo>
                <a:lnTo>
                  <a:pt x="2447544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4380" y="3430523"/>
            <a:ext cx="2447925" cy="502920"/>
          </a:xfrm>
          <a:prstGeom prst="rect">
            <a:avLst/>
          </a:prstGeom>
          <a:solidFill>
            <a:srgbClr val="DC6900"/>
          </a:solidFill>
        </p:spPr>
        <p:txBody>
          <a:bodyPr vert="horz" wrap="square" lIns="0" tIns="140970" rIns="0" bIns="0" rtlCol="0">
            <a:spAutoFit/>
          </a:bodyPr>
          <a:lstStyle/>
          <a:p>
            <a:pPr marL="768350">
              <a:lnSpc>
                <a:spcPct val="100000"/>
              </a:lnSpc>
              <a:spcBef>
                <a:spcPts val="1110"/>
              </a:spcBef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400" b="1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User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15338" y="4017136"/>
            <a:ext cx="20066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Any person that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controls: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5338" y="4230496"/>
            <a:ext cx="214122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Georgia"/>
                <a:cs typeface="Georgia"/>
              </a:rPr>
              <a:t>Collection</a:t>
            </a:r>
            <a:r>
              <a:rPr sz="1400" spc="-5" dirty="0">
                <a:latin typeface="Georgia"/>
                <a:cs typeface="Georgia"/>
              </a:rPr>
              <a:t>;</a:t>
            </a:r>
            <a:endParaRPr sz="14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Georgia"/>
                <a:cs typeface="Georgia"/>
              </a:rPr>
              <a:t>Holding</a:t>
            </a:r>
            <a:r>
              <a:rPr sz="1400" spc="-10" dirty="0">
                <a:latin typeface="Georgia"/>
                <a:cs typeface="Georgia"/>
              </a:rPr>
              <a:t>;</a:t>
            </a:r>
            <a:endParaRPr sz="14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Georgia"/>
                <a:cs typeface="Georgia"/>
              </a:rPr>
              <a:t>Processing</a:t>
            </a:r>
            <a:r>
              <a:rPr sz="1400" spc="-5" dirty="0">
                <a:latin typeface="Georgia"/>
                <a:cs typeface="Georgia"/>
              </a:rPr>
              <a:t>;</a:t>
            </a:r>
            <a:r>
              <a:rPr sz="1400" spc="-6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or</a:t>
            </a:r>
            <a:endParaRPr sz="14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Georgia"/>
                <a:cs typeface="Georgia"/>
              </a:rPr>
              <a:t>Use </a:t>
            </a:r>
            <a:r>
              <a:rPr sz="1400" spc="-10" dirty="0">
                <a:latin typeface="Georgia"/>
                <a:cs typeface="Georgia"/>
              </a:rPr>
              <a:t>of “personal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data”.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15338" y="5297932"/>
            <a:ext cx="2567305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For example, the University,  respective schools, faculties, </a:t>
            </a:r>
            <a:r>
              <a:rPr sz="1400" spc="-15" dirty="0">
                <a:latin typeface="Georgia"/>
                <a:cs typeface="Georgia"/>
              </a:rPr>
              <a:t>and  </a:t>
            </a:r>
            <a:r>
              <a:rPr sz="1400" spc="-10" dirty="0">
                <a:latin typeface="Georgia"/>
                <a:cs typeface="Georgia"/>
              </a:rPr>
              <a:t>departments.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The Six </a:t>
            </a:r>
            <a:r>
              <a:rPr dirty="0"/>
              <a:t>Data </a:t>
            </a:r>
            <a:r>
              <a:rPr spc="-5" dirty="0"/>
              <a:t>Protection Principles</a:t>
            </a:r>
            <a:r>
              <a:rPr spc="40" dirty="0"/>
              <a:t> </a:t>
            </a:r>
            <a:r>
              <a:rPr dirty="0"/>
              <a:t>(“DPPs”)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85769" y="3163951"/>
            <a:ext cx="230187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5" dirty="0">
                <a:latin typeface="Georgia"/>
                <a:cs typeface="Georgia"/>
              </a:rPr>
              <a:t>Data</a:t>
            </a:r>
            <a:r>
              <a:rPr sz="2200" b="1" spc="-120" dirty="0">
                <a:latin typeface="Georgia"/>
                <a:cs typeface="Georgia"/>
              </a:rPr>
              <a:t> </a:t>
            </a:r>
            <a:r>
              <a:rPr sz="2200" b="1" spc="5" dirty="0">
                <a:latin typeface="Georgia"/>
                <a:cs typeface="Georgia"/>
              </a:rPr>
              <a:t>Protection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8485" y="3499484"/>
            <a:ext cx="149669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Georgia"/>
                <a:cs typeface="Georgia"/>
              </a:rPr>
              <a:t>Principles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9976" y="2066544"/>
            <a:ext cx="2816352" cy="1313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500" y="2064258"/>
            <a:ext cx="2865120" cy="1307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287" y="2122170"/>
            <a:ext cx="2715768" cy="121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altLang="zh-HK" sz="1400" b="1" spc="-10" dirty="0" smtClean="0">
                <a:solidFill>
                  <a:srgbClr val="FFFFFF"/>
                </a:solidFill>
                <a:latin typeface="Georgia"/>
                <a:cs typeface="Georgia"/>
              </a:rPr>
              <a:t>DPP6 </a:t>
            </a:r>
            <a:r>
              <a:rPr lang="en-US" altLang="zh-HK" sz="1400" b="1" spc="-10" dirty="0">
                <a:solidFill>
                  <a:srgbClr val="FFFFFF"/>
                </a:solidFill>
                <a:latin typeface="Georgia"/>
                <a:cs typeface="Georgia"/>
              </a:rPr>
              <a:t>-Access &amp; Correction</a:t>
            </a:r>
          </a:p>
          <a:p>
            <a:pPr marL="182563" indent="-182563"/>
            <a:r>
              <a:rPr lang="en-US" altLang="zh-HK" sz="1400" b="1" spc="-10" dirty="0" smtClean="0">
                <a:solidFill>
                  <a:srgbClr val="FFFFFF"/>
                </a:solidFill>
                <a:latin typeface="Georgia"/>
                <a:cs typeface="Georgia"/>
              </a:rPr>
              <a:t>•  </a:t>
            </a:r>
            <a:r>
              <a:rPr lang="en-US" altLang="zh-HK" sz="1400" spc="-10" dirty="0" smtClean="0">
                <a:solidFill>
                  <a:srgbClr val="FFFFFF"/>
                </a:solidFill>
                <a:latin typeface="Georgia"/>
                <a:cs typeface="Georgia"/>
              </a:rPr>
              <a:t>provides channel and rights     for data subject to access and correct their own personal    data </a:t>
            </a:r>
            <a:endParaRPr lang="en-US" altLang="zh-HK" sz="1400" spc="-1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6905" y="2139315"/>
            <a:ext cx="2715895" cy="1213485"/>
          </a:xfrm>
          <a:custGeom>
            <a:avLst/>
            <a:gdLst/>
            <a:ahLst/>
            <a:cxnLst/>
            <a:rect l="l" t="t" r="r" b="b"/>
            <a:pathLst>
              <a:path w="2715895" h="1213485">
                <a:moveTo>
                  <a:pt x="0" y="1213103"/>
                </a:moveTo>
                <a:lnTo>
                  <a:pt x="2715768" y="1213103"/>
                </a:lnTo>
                <a:lnTo>
                  <a:pt x="2715768" y="0"/>
                </a:lnTo>
                <a:lnTo>
                  <a:pt x="0" y="0"/>
                </a:lnTo>
                <a:lnTo>
                  <a:pt x="0" y="1213103"/>
                </a:lnTo>
                <a:close/>
              </a:path>
            </a:pathLst>
          </a:custGeom>
          <a:ln w="9144">
            <a:solidFill>
              <a:srgbClr val="DF2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364" y="2362200"/>
            <a:ext cx="2539365" cy="0"/>
          </a:xfrm>
          <a:custGeom>
            <a:avLst/>
            <a:gdLst/>
            <a:ahLst/>
            <a:cxnLst/>
            <a:rect l="l" t="t" r="r" b="b"/>
            <a:pathLst>
              <a:path w="2539365">
                <a:moveTo>
                  <a:pt x="0" y="0"/>
                </a:moveTo>
                <a:lnTo>
                  <a:pt x="253895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191" y="332994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51815">
            <a:solidFill>
              <a:srgbClr val="A82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840" y="3608832"/>
            <a:ext cx="3459479" cy="156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3630167"/>
            <a:ext cx="3395472" cy="1533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131" y="3634740"/>
            <a:ext cx="3358896" cy="1459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131" y="3634740"/>
            <a:ext cx="3359150" cy="1460500"/>
          </a:xfrm>
          <a:custGeom>
            <a:avLst/>
            <a:gdLst/>
            <a:ahLst/>
            <a:cxnLst/>
            <a:rect l="l" t="t" r="r" b="b"/>
            <a:pathLst>
              <a:path w="3359150" h="1460500">
                <a:moveTo>
                  <a:pt x="0" y="1459992"/>
                </a:moveTo>
                <a:lnTo>
                  <a:pt x="3358896" y="1459992"/>
                </a:lnTo>
                <a:lnTo>
                  <a:pt x="3358896" y="0"/>
                </a:lnTo>
                <a:lnTo>
                  <a:pt x="0" y="0"/>
                </a:lnTo>
                <a:lnTo>
                  <a:pt x="0" y="1459992"/>
                </a:lnTo>
                <a:close/>
              </a:path>
            </a:pathLst>
          </a:custGeom>
          <a:ln w="9143">
            <a:solidFill>
              <a:srgbClr val="A1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926" y="3702050"/>
            <a:ext cx="3065145" cy="129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u="sng" spc="-10" dirty="0">
                <a:solidFill>
                  <a:srgbClr val="FFFFFF"/>
                </a:solidFill>
                <a:latin typeface="Georgia"/>
                <a:cs typeface="Georgia"/>
              </a:rPr>
              <a:t>DPP5 </a:t>
            </a:r>
            <a:r>
              <a:rPr sz="1400" b="1" u="sng" spc="-5" dirty="0">
                <a:solidFill>
                  <a:srgbClr val="FFFFFF"/>
                </a:solidFill>
                <a:latin typeface="Georgia"/>
                <a:cs typeface="Georgia"/>
              </a:rPr>
              <a:t>- </a:t>
            </a:r>
            <a:r>
              <a:rPr sz="1400" b="1" u="sng" spc="-10" dirty="0">
                <a:solidFill>
                  <a:srgbClr val="FFFFFF"/>
                </a:solidFill>
                <a:latin typeface="Georgia"/>
                <a:cs typeface="Georgia"/>
              </a:rPr>
              <a:t>Openness &amp; transparency  </a:t>
            </a:r>
            <a:r>
              <a:rPr sz="1400" b="1" u="sng" spc="-5" dirty="0">
                <a:solidFill>
                  <a:srgbClr val="FFFFFF"/>
                </a:solidFill>
                <a:latin typeface="Georgia"/>
                <a:cs typeface="Georgia"/>
              </a:rPr>
              <a:t>of  Privacy</a:t>
            </a:r>
            <a:r>
              <a:rPr sz="1400" b="1" u="sng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u="sng" spc="-5" dirty="0">
                <a:solidFill>
                  <a:srgbClr val="FFFFFF"/>
                </a:solidFill>
                <a:latin typeface="Georgia"/>
                <a:cs typeface="Georgia"/>
              </a:rPr>
              <a:t>Policy</a:t>
            </a:r>
            <a:endParaRPr sz="1400" dirty="0">
              <a:latin typeface="Georgia"/>
              <a:cs typeface="Georgia"/>
            </a:endParaRPr>
          </a:p>
          <a:p>
            <a:pPr marL="189230" marR="81280" indent="-176530" algn="just">
              <a:lnSpc>
                <a:spcPct val="100000"/>
              </a:lnSpc>
              <a:buFont typeface="Arial"/>
              <a:buChar char="•"/>
              <a:tabLst>
                <a:tab pos="189865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the kinds of personal data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you hold 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purpose for which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data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being  used</a:t>
            </a:r>
            <a:endParaRPr sz="1400" dirty="0">
              <a:latin typeface="Georgia"/>
              <a:cs typeface="Georgia"/>
            </a:endParaRPr>
          </a:p>
          <a:p>
            <a:pPr marL="189230" indent="-176530">
              <a:lnSpc>
                <a:spcPct val="100000"/>
              </a:lnSpc>
              <a:buFont typeface="Arial"/>
              <a:buChar char="•"/>
              <a:tabLst>
                <a:tab pos="189865" algn="l"/>
              </a:tabLst>
            </a:pP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communicate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externally &amp;</a:t>
            </a:r>
            <a:r>
              <a:rPr sz="1400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internally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191" y="5068823"/>
            <a:ext cx="329184" cy="1645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484" y="5094732"/>
            <a:ext cx="228600" cy="640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84" y="5094732"/>
            <a:ext cx="228600" cy="64135"/>
          </a:xfrm>
          <a:custGeom>
            <a:avLst/>
            <a:gdLst/>
            <a:ahLst/>
            <a:cxnLst/>
            <a:rect l="l" t="t" r="r" b="b"/>
            <a:pathLst>
              <a:path w="228600" h="64135">
                <a:moveTo>
                  <a:pt x="0" y="64008"/>
                </a:moveTo>
                <a:lnTo>
                  <a:pt x="228600" y="64008"/>
                </a:lnTo>
                <a:lnTo>
                  <a:pt x="228600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ln w="9144">
            <a:solidFill>
              <a:srgbClr val="A1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5205984"/>
            <a:ext cx="2828544" cy="12009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0527" y="5205984"/>
            <a:ext cx="2865120" cy="11155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81300" y="5231891"/>
            <a:ext cx="2727960" cy="1100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1300" y="5231891"/>
            <a:ext cx="2727960" cy="1100455"/>
          </a:xfrm>
          <a:custGeom>
            <a:avLst/>
            <a:gdLst/>
            <a:ahLst/>
            <a:cxnLst/>
            <a:rect l="l" t="t" r="r" b="b"/>
            <a:pathLst>
              <a:path w="2727960" h="1100454">
                <a:moveTo>
                  <a:pt x="0" y="1100327"/>
                </a:moveTo>
                <a:lnTo>
                  <a:pt x="2727960" y="1100327"/>
                </a:lnTo>
                <a:lnTo>
                  <a:pt x="272796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ln w="9144">
            <a:solidFill>
              <a:srgbClr val="D94E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2547" y="5473446"/>
            <a:ext cx="2356485" cy="0"/>
          </a:xfrm>
          <a:custGeom>
            <a:avLst/>
            <a:gdLst/>
            <a:ahLst/>
            <a:cxnLst/>
            <a:rect l="l" t="t" r="r" b="b"/>
            <a:pathLst>
              <a:path w="2356485">
                <a:moveTo>
                  <a:pt x="0" y="0"/>
                </a:moveTo>
                <a:lnTo>
                  <a:pt x="2356104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40863" y="5278120"/>
            <a:ext cx="237934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DPP4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-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Security</a:t>
            </a:r>
            <a:r>
              <a:rPr sz="1400" b="1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Measures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40863" y="5567984"/>
            <a:ext cx="254063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015" marR="5080" indent="-234315">
              <a:lnSpc>
                <a:spcPts val="1510"/>
              </a:lnSpc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personal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data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should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be 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protected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by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appropriate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and 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sufficient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safeguards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99360" y="6309359"/>
            <a:ext cx="329184" cy="152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49651" y="6335267"/>
            <a:ext cx="228600" cy="518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9651" y="6335267"/>
            <a:ext cx="228600" cy="52069"/>
          </a:xfrm>
          <a:custGeom>
            <a:avLst/>
            <a:gdLst/>
            <a:ahLst/>
            <a:cxnLst/>
            <a:rect l="l" t="t" r="r" b="b"/>
            <a:pathLst>
              <a:path w="228600" h="52070">
                <a:moveTo>
                  <a:pt x="0" y="51815"/>
                </a:moveTo>
                <a:lnTo>
                  <a:pt x="228600" y="51815"/>
                </a:lnTo>
                <a:lnTo>
                  <a:pt x="2286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ln w="9144">
            <a:solidFill>
              <a:srgbClr val="D94E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00928" y="2630423"/>
            <a:ext cx="2980944" cy="12527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7400" y="2633472"/>
            <a:ext cx="3048000" cy="11125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51220" y="2656332"/>
            <a:ext cx="2880360" cy="11521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51220" y="2656332"/>
            <a:ext cx="2880360" cy="1152525"/>
          </a:xfrm>
          <a:custGeom>
            <a:avLst/>
            <a:gdLst/>
            <a:ahLst/>
            <a:cxnLst/>
            <a:rect l="l" t="t" r="r" b="b"/>
            <a:pathLst>
              <a:path w="2880359" h="1152525">
                <a:moveTo>
                  <a:pt x="0" y="1152144"/>
                </a:moveTo>
                <a:lnTo>
                  <a:pt x="2880360" y="1152144"/>
                </a:lnTo>
                <a:lnTo>
                  <a:pt x="2880360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ln w="9144">
            <a:solidFill>
              <a:srgbClr val="FF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21196" y="2899791"/>
            <a:ext cx="2682240" cy="0"/>
          </a:xfrm>
          <a:custGeom>
            <a:avLst/>
            <a:gdLst/>
            <a:ahLst/>
            <a:cxnLst/>
            <a:rect l="l" t="t" r="r" b="b"/>
            <a:pathLst>
              <a:path w="2682240">
                <a:moveTo>
                  <a:pt x="0" y="0"/>
                </a:moveTo>
                <a:lnTo>
                  <a:pt x="268223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010402" y="2989747"/>
            <a:ext cx="2723515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015" marR="5080" indent="-234315">
              <a:lnSpc>
                <a:spcPct val="90100"/>
              </a:lnSpc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personal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data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should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be 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accurate and up-to-date, do not 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keep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longer than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necessary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69279" y="3782567"/>
            <a:ext cx="329184" cy="1554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9571" y="3808476"/>
            <a:ext cx="228600" cy="548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9571" y="3808476"/>
            <a:ext cx="228600" cy="55244"/>
          </a:xfrm>
          <a:custGeom>
            <a:avLst/>
            <a:gdLst/>
            <a:ahLst/>
            <a:cxnLst/>
            <a:rect l="l" t="t" r="r" b="b"/>
            <a:pathLst>
              <a:path w="228600" h="55245">
                <a:moveTo>
                  <a:pt x="0" y="54863"/>
                </a:moveTo>
                <a:lnTo>
                  <a:pt x="228600" y="54863"/>
                </a:lnTo>
                <a:lnTo>
                  <a:pt x="228600" y="0"/>
                </a:lnTo>
                <a:lnTo>
                  <a:pt x="0" y="0"/>
                </a:lnTo>
                <a:lnTo>
                  <a:pt x="0" y="54863"/>
                </a:lnTo>
                <a:close/>
              </a:path>
            </a:pathLst>
          </a:custGeom>
          <a:ln w="9144">
            <a:solidFill>
              <a:srgbClr val="FF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6640" y="1389888"/>
            <a:ext cx="3755136" cy="12252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6159" y="1389888"/>
            <a:ext cx="3630167" cy="12649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46932" y="1415796"/>
            <a:ext cx="3654552" cy="11247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6932" y="1415796"/>
            <a:ext cx="3655060" cy="1125220"/>
          </a:xfrm>
          <a:custGeom>
            <a:avLst/>
            <a:gdLst/>
            <a:ahLst/>
            <a:cxnLst/>
            <a:rect l="l" t="t" r="r" b="b"/>
            <a:pathLst>
              <a:path w="3655059" h="1125220">
                <a:moveTo>
                  <a:pt x="0" y="1124712"/>
                </a:moveTo>
                <a:lnTo>
                  <a:pt x="3654552" y="1124712"/>
                </a:lnTo>
                <a:lnTo>
                  <a:pt x="3654552" y="0"/>
                </a:lnTo>
                <a:lnTo>
                  <a:pt x="0" y="0"/>
                </a:lnTo>
                <a:lnTo>
                  <a:pt x="0" y="1124712"/>
                </a:lnTo>
                <a:close/>
              </a:path>
            </a:pathLst>
          </a:custGeom>
          <a:ln w="9143">
            <a:solidFill>
              <a:srgbClr val="DC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18305" y="1656969"/>
            <a:ext cx="1609725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344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706748" y="1460246"/>
            <a:ext cx="5010150" cy="146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DPP1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1400" b="1" spc="3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Collection</a:t>
            </a:r>
            <a:endParaRPr sz="1400">
              <a:latin typeface="Georgia"/>
              <a:cs typeface="Georgia"/>
            </a:endParaRPr>
          </a:p>
          <a:p>
            <a:pPr marL="247015" indent="-23431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for lawful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purpose</a:t>
            </a:r>
            <a:endParaRPr sz="1400">
              <a:latin typeface="Georgia"/>
              <a:cs typeface="Georgia"/>
            </a:endParaRPr>
          </a:p>
          <a:p>
            <a:pPr marL="247015" indent="-23431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avoid collecting excessive</a:t>
            </a:r>
            <a:r>
              <a:rPr sz="1400" spc="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endParaRPr sz="1400">
              <a:latin typeface="Georgia"/>
              <a:cs typeface="Georgia"/>
            </a:endParaRPr>
          </a:p>
          <a:p>
            <a:pPr marL="247015" indent="-23431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consequence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of not providing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such</a:t>
            </a:r>
            <a:r>
              <a:rPr sz="1400" spc="1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2315845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DPP2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- 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Accuracy &amp;</a:t>
            </a:r>
            <a:r>
              <a:rPr sz="1400" b="1" spc="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Retention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371088" y="2514600"/>
            <a:ext cx="329184" cy="152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1379" y="2540507"/>
            <a:ext cx="228600" cy="518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21379" y="2540507"/>
            <a:ext cx="228600" cy="52069"/>
          </a:xfrm>
          <a:custGeom>
            <a:avLst/>
            <a:gdLst/>
            <a:ahLst/>
            <a:cxnLst/>
            <a:rect l="l" t="t" r="r" b="b"/>
            <a:pathLst>
              <a:path w="228600" h="52069">
                <a:moveTo>
                  <a:pt x="0" y="51815"/>
                </a:moveTo>
                <a:lnTo>
                  <a:pt x="228600" y="51815"/>
                </a:lnTo>
                <a:lnTo>
                  <a:pt x="2286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ln w="9144">
            <a:solidFill>
              <a:srgbClr val="DC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03391" y="3907535"/>
            <a:ext cx="2709671" cy="19751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72911" y="3910584"/>
            <a:ext cx="2654808" cy="19598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53684" y="3933444"/>
            <a:ext cx="2609088" cy="18745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53684" y="3933444"/>
            <a:ext cx="2609215" cy="1874520"/>
          </a:xfrm>
          <a:custGeom>
            <a:avLst/>
            <a:gdLst/>
            <a:ahLst/>
            <a:cxnLst/>
            <a:rect l="l" t="t" r="r" b="b"/>
            <a:pathLst>
              <a:path w="2609215" h="1874520">
                <a:moveTo>
                  <a:pt x="0" y="1874519"/>
                </a:moveTo>
                <a:lnTo>
                  <a:pt x="2609088" y="1874519"/>
                </a:lnTo>
                <a:lnTo>
                  <a:pt x="2609088" y="0"/>
                </a:lnTo>
                <a:lnTo>
                  <a:pt x="0" y="0"/>
                </a:lnTo>
                <a:lnTo>
                  <a:pt x="0" y="1874519"/>
                </a:lnTo>
                <a:close/>
              </a:path>
            </a:pathLst>
          </a:custGeom>
          <a:ln w="9144">
            <a:solidFill>
              <a:srgbClr val="5F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24930" y="4177284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2792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914135" y="3981450"/>
            <a:ext cx="10293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DPP3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1400" b="1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Use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14135" y="4267748"/>
            <a:ext cx="2329815" cy="143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015" marR="5080" indent="-234315">
              <a:lnSpc>
                <a:spcPct val="90100"/>
              </a:lnSpc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data collected can only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be 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used for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specific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purpose 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4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collection</a:t>
            </a:r>
            <a:endParaRPr sz="1400">
              <a:latin typeface="Georgia"/>
              <a:cs typeface="Georgia"/>
            </a:endParaRPr>
          </a:p>
          <a:p>
            <a:pPr marL="247015" marR="97790" indent="-234315">
              <a:lnSpc>
                <a:spcPct val="90000"/>
              </a:lnSpc>
              <a:spcBef>
                <a:spcPts val="600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data subject’s consent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is 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required for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other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or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new 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purposes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e.g.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direct  marketing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/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transfer</a:t>
            </a:r>
            <a:r>
              <a:rPr sz="14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etc.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574791" y="5782055"/>
            <a:ext cx="329184" cy="152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25084" y="5807964"/>
            <a:ext cx="228600" cy="518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25084" y="5807964"/>
            <a:ext cx="228600" cy="52069"/>
          </a:xfrm>
          <a:custGeom>
            <a:avLst/>
            <a:gdLst/>
            <a:ahLst/>
            <a:cxnLst/>
            <a:rect l="l" t="t" r="r" b="b"/>
            <a:pathLst>
              <a:path w="228600" h="52070">
                <a:moveTo>
                  <a:pt x="0" y="51816"/>
                </a:moveTo>
                <a:lnTo>
                  <a:pt x="228600" y="51816"/>
                </a:lnTo>
                <a:lnTo>
                  <a:pt x="228600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9144">
            <a:solidFill>
              <a:srgbClr val="5F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10" dirty="0"/>
              <a:t>Quick </a:t>
            </a:r>
            <a:r>
              <a:rPr dirty="0"/>
              <a:t>polling – </a:t>
            </a:r>
            <a:r>
              <a:rPr spc="-10" dirty="0"/>
              <a:t>Which </a:t>
            </a:r>
            <a:r>
              <a:rPr dirty="0"/>
              <a:t>of </a:t>
            </a:r>
            <a:r>
              <a:rPr spc="-5" dirty="0"/>
              <a:t>the </a:t>
            </a:r>
            <a:r>
              <a:rPr dirty="0"/>
              <a:t>DPP may be contravened </a:t>
            </a:r>
            <a:r>
              <a:rPr spc="-10" dirty="0"/>
              <a:t>if</a:t>
            </a:r>
            <a:r>
              <a:rPr spc="-25" dirty="0"/>
              <a:t> </a:t>
            </a:r>
            <a:r>
              <a:rPr spc="-5" dirty="0"/>
              <a:t>the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0966" y="6029972"/>
            <a:ext cx="351536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1000" i="1" dirty="0">
                <a:latin typeface="Georgia"/>
                <a:cs typeface="Georgia"/>
              </a:rPr>
              <a:t>Source:</a:t>
            </a:r>
            <a:r>
              <a:rPr sz="1000" i="1" spc="130" dirty="0">
                <a:latin typeface="Georgia"/>
                <a:cs typeface="Georgia"/>
              </a:rPr>
              <a:t> </a:t>
            </a:r>
            <a:r>
              <a:rPr sz="1000" i="1" spc="-5" dirty="0">
                <a:latin typeface="Georgia"/>
                <a:cs typeface="Georgia"/>
              </a:rPr>
              <a:t>https://</a:t>
            </a:r>
            <a:r>
              <a:rPr sz="1000" i="1" spc="-5" dirty="0">
                <a:latin typeface="Georgia"/>
                <a:cs typeface="Georgia"/>
                <a:hlinkClick r:id="rId2"/>
              </a:rPr>
              <a:t>www.pcpd.org.hk/misc/training/index.html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004" y="954659"/>
            <a:ext cx="7975600" cy="267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personal data of data </a:t>
            </a:r>
            <a:r>
              <a:rPr sz="1800" b="1" i="1" spc="-5" dirty="0">
                <a:latin typeface="Georgia"/>
                <a:cs typeface="Georgia"/>
              </a:rPr>
              <a:t>subject </a:t>
            </a:r>
            <a:r>
              <a:rPr sz="1800" b="1" i="1" dirty="0">
                <a:latin typeface="Georgia"/>
                <a:cs typeface="Georgia"/>
              </a:rPr>
              <a:t>are </a:t>
            </a:r>
            <a:r>
              <a:rPr sz="1800" b="1" i="1" spc="-5" dirty="0">
                <a:latin typeface="Georgia"/>
                <a:cs typeface="Georgia"/>
              </a:rPr>
              <a:t>disclosed to third parties without  their</a:t>
            </a:r>
            <a:r>
              <a:rPr sz="1800" b="1" i="1" spc="-70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consent?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548005" indent="-457834">
              <a:lnSpc>
                <a:spcPct val="100000"/>
              </a:lnSpc>
              <a:buAutoNum type="alphaUcPeriod"/>
              <a:tabLst>
                <a:tab pos="548005" algn="l"/>
                <a:tab pos="548640" algn="l"/>
              </a:tabLst>
            </a:pPr>
            <a:r>
              <a:rPr sz="2000" spc="-10" dirty="0">
                <a:latin typeface="Georgia"/>
                <a:cs typeface="Georgia"/>
              </a:rPr>
              <a:t>Collection </a:t>
            </a:r>
            <a:r>
              <a:rPr sz="2000" spc="-5" dirty="0">
                <a:latin typeface="Georgia"/>
                <a:cs typeface="Georgia"/>
              </a:rPr>
              <a:t>of data </a:t>
            </a:r>
            <a:r>
              <a:rPr sz="2000" spc="-10" dirty="0">
                <a:latin typeface="Georgia"/>
                <a:cs typeface="Georgia"/>
              </a:rPr>
              <a:t>–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DPP1</a:t>
            </a:r>
            <a:endParaRPr sz="2000">
              <a:latin typeface="Georgia"/>
              <a:cs typeface="Georgia"/>
            </a:endParaRPr>
          </a:p>
          <a:p>
            <a:pPr marL="548005" indent="-457834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548005" algn="l"/>
                <a:tab pos="548640" algn="l"/>
              </a:tabLst>
            </a:pPr>
            <a:r>
              <a:rPr sz="2000" spc="-10" dirty="0">
                <a:latin typeface="Georgia"/>
                <a:cs typeface="Georgia"/>
              </a:rPr>
              <a:t>Retention </a:t>
            </a:r>
            <a:r>
              <a:rPr sz="2000" spc="-5" dirty="0">
                <a:latin typeface="Georgia"/>
                <a:cs typeface="Georgia"/>
              </a:rPr>
              <a:t>of data –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DPP2</a:t>
            </a:r>
            <a:endParaRPr sz="2000">
              <a:latin typeface="Georgia"/>
              <a:cs typeface="Georgia"/>
            </a:endParaRPr>
          </a:p>
          <a:p>
            <a:pPr marL="548005" indent="-457834">
              <a:lnSpc>
                <a:spcPct val="100000"/>
              </a:lnSpc>
              <a:spcBef>
                <a:spcPts val="915"/>
              </a:spcBef>
              <a:buAutoNum type="alphaUcPeriod"/>
              <a:tabLst>
                <a:tab pos="548005" algn="l"/>
                <a:tab pos="548640" algn="l"/>
              </a:tabLst>
            </a:pPr>
            <a:r>
              <a:rPr sz="2000" spc="-10" dirty="0">
                <a:latin typeface="Georgia"/>
                <a:cs typeface="Georgia"/>
              </a:rPr>
              <a:t>Use </a:t>
            </a:r>
            <a:r>
              <a:rPr sz="2000" spc="-5" dirty="0">
                <a:latin typeface="Georgia"/>
                <a:cs typeface="Georgia"/>
              </a:rPr>
              <a:t>of data </a:t>
            </a:r>
            <a:r>
              <a:rPr sz="2000" spc="-10" dirty="0">
                <a:latin typeface="Georgia"/>
                <a:cs typeface="Georgia"/>
              </a:rPr>
              <a:t>–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DPP3</a:t>
            </a:r>
            <a:endParaRPr sz="2000">
              <a:latin typeface="Georgia"/>
              <a:cs typeface="Georgia"/>
            </a:endParaRPr>
          </a:p>
          <a:p>
            <a:pPr marL="548005" indent="-457834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548005" algn="l"/>
                <a:tab pos="548640" algn="l"/>
              </a:tabLst>
            </a:pPr>
            <a:r>
              <a:rPr sz="2000" spc="-5" dirty="0">
                <a:latin typeface="Georgia"/>
                <a:cs typeface="Georgia"/>
              </a:rPr>
              <a:t>Security of data –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DPP4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A</a:t>
            </a:r>
            <a:r>
              <a:rPr dirty="0"/>
              <a:t>g</a:t>
            </a:r>
            <a:r>
              <a:rPr spc="-5" dirty="0"/>
              <a:t>e</a:t>
            </a:r>
            <a:r>
              <a:rPr spc="5" dirty="0"/>
              <a:t>n</a:t>
            </a:r>
            <a:r>
              <a:rPr dirty="0"/>
              <a:t>da</a:t>
            </a:r>
          </a:p>
        </p:txBody>
      </p:sp>
      <p:sp>
        <p:nvSpPr>
          <p:cNvPr id="3" name="object 3"/>
          <p:cNvSpPr/>
          <p:nvPr/>
        </p:nvSpPr>
        <p:spPr>
          <a:xfrm>
            <a:off x="5364479" y="1240536"/>
            <a:ext cx="3206496" cy="434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1240536"/>
            <a:ext cx="4837430" cy="612775"/>
          </a:xfrm>
          <a:custGeom>
            <a:avLst/>
            <a:gdLst/>
            <a:ahLst/>
            <a:cxnLst/>
            <a:rect l="l" t="t" r="r" b="b"/>
            <a:pathLst>
              <a:path w="4837430" h="612775">
                <a:moveTo>
                  <a:pt x="0" y="612648"/>
                </a:moveTo>
                <a:lnTo>
                  <a:pt x="4837176" y="612648"/>
                </a:lnTo>
                <a:lnTo>
                  <a:pt x="4837176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2344" y="1329435"/>
            <a:ext cx="4161154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Privacy Incident and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Cybersecurity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r>
              <a:rPr sz="1400" b="1" spc="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endParaRPr sz="1400">
              <a:latin typeface="Georgia"/>
              <a:cs typeface="Georgia"/>
            </a:endParaRPr>
          </a:p>
          <a:p>
            <a:pPr>
              <a:lnSpc>
                <a:spcPts val="1670"/>
              </a:lnSpc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rise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196" y="1207008"/>
            <a:ext cx="224154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5"/>
              </a:lnSpc>
            </a:pPr>
            <a:r>
              <a:rPr sz="3600" b="1" i="1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" y="1978151"/>
            <a:ext cx="4837430" cy="612775"/>
          </a:xfrm>
          <a:custGeom>
            <a:avLst/>
            <a:gdLst/>
            <a:ahLst/>
            <a:cxnLst/>
            <a:rect l="l" t="t" r="r" b="b"/>
            <a:pathLst>
              <a:path w="4837430" h="612775">
                <a:moveTo>
                  <a:pt x="0" y="612648"/>
                </a:moveTo>
                <a:lnTo>
                  <a:pt x="4837176" y="612648"/>
                </a:lnTo>
                <a:lnTo>
                  <a:pt x="4837176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2344" y="2175002"/>
            <a:ext cx="3569335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Personal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(Privacy)</a:t>
            </a:r>
            <a:r>
              <a:rPr sz="1400" b="1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Ordinance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412" y="1967229"/>
            <a:ext cx="28702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5"/>
              </a:lnSpc>
            </a:pPr>
            <a:r>
              <a:rPr sz="3600" b="1" i="1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2709672"/>
            <a:ext cx="4834255" cy="612775"/>
          </a:xfrm>
          <a:custGeom>
            <a:avLst/>
            <a:gdLst/>
            <a:ahLst/>
            <a:cxnLst/>
            <a:rect l="l" t="t" r="r" b="b"/>
            <a:pathLst>
              <a:path w="4834255" h="612775">
                <a:moveTo>
                  <a:pt x="0" y="612648"/>
                </a:moveTo>
                <a:lnTo>
                  <a:pt x="4834128" y="612648"/>
                </a:lnTo>
                <a:lnTo>
                  <a:pt x="4834128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5F2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81125" y="2799207"/>
            <a:ext cx="3442335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Application of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Six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Protection</a:t>
            </a:r>
            <a:endParaRPr sz="1400">
              <a:latin typeface="Georgia"/>
              <a:cs typeface="Georgia"/>
            </a:endParaRPr>
          </a:p>
          <a:p>
            <a:pPr>
              <a:lnSpc>
                <a:spcPts val="1670"/>
              </a:lnSpc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Principles</a:t>
            </a:r>
            <a:r>
              <a:rPr sz="1400" b="1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(“DPPs”)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887" y="2668270"/>
            <a:ext cx="28575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5"/>
              </a:lnSpc>
            </a:pPr>
            <a:r>
              <a:rPr sz="3600" b="1" i="1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400" y="3471671"/>
            <a:ext cx="4837430" cy="609600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725"/>
              </a:lnSpc>
            </a:pPr>
            <a:r>
              <a:rPr sz="3600" b="1" i="1" dirty="0">
                <a:solidFill>
                  <a:srgbClr val="FFFFFF"/>
                </a:solidFill>
                <a:latin typeface="Georgia"/>
                <a:cs typeface="Georgia"/>
              </a:rPr>
              <a:t>4 </a:t>
            </a:r>
            <a:r>
              <a:rPr sz="2100" b="1" spc="-15" baseline="1984" dirty="0">
                <a:solidFill>
                  <a:srgbClr val="FFFFFF"/>
                </a:solidFill>
                <a:latin typeface="Georgia"/>
                <a:cs typeface="Georgia"/>
              </a:rPr>
              <a:t>Cybersecurity </a:t>
            </a:r>
            <a:r>
              <a:rPr sz="2100" b="1" spc="-7" baseline="1984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100" b="1" spc="-15" baseline="1984" dirty="0">
                <a:solidFill>
                  <a:srgbClr val="FFFFFF"/>
                </a:solidFill>
                <a:latin typeface="Georgia"/>
                <a:cs typeface="Georgia"/>
              </a:rPr>
              <a:t>Data </a:t>
            </a:r>
            <a:r>
              <a:rPr sz="2100" b="1" spc="120" baseline="198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b="1" spc="-7" baseline="1984" dirty="0">
                <a:solidFill>
                  <a:srgbClr val="FFFFFF"/>
                </a:solidFill>
                <a:latin typeface="Georgia"/>
                <a:cs typeface="Georgia"/>
              </a:rPr>
              <a:t>Privacy</a:t>
            </a:r>
            <a:endParaRPr sz="2100" baseline="1984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00" y="4224528"/>
            <a:ext cx="4837430" cy="609600"/>
          </a:xfrm>
          <a:prstGeom prst="rect">
            <a:avLst/>
          </a:prstGeom>
          <a:solidFill>
            <a:srgbClr val="DF2F1E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3660"/>
              </a:lnSpc>
            </a:pPr>
            <a:r>
              <a:rPr sz="3600" b="1" i="1" dirty="0">
                <a:solidFill>
                  <a:srgbClr val="FFFFFF"/>
                </a:solidFill>
                <a:latin typeface="Georgia"/>
                <a:cs typeface="Georgia"/>
              </a:rPr>
              <a:t>5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Privacy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Management Programme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1400" b="1" spc="1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Tips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400" y="4959096"/>
            <a:ext cx="4834255" cy="612775"/>
          </a:xfrm>
          <a:custGeom>
            <a:avLst/>
            <a:gdLst/>
            <a:ahLst/>
            <a:cxnLst/>
            <a:rect l="l" t="t" r="r" b="b"/>
            <a:pathLst>
              <a:path w="4834255" h="612775">
                <a:moveTo>
                  <a:pt x="0" y="612647"/>
                </a:moveTo>
                <a:lnTo>
                  <a:pt x="4834128" y="612647"/>
                </a:lnTo>
                <a:lnTo>
                  <a:pt x="4834128" y="0"/>
                </a:lnTo>
                <a:lnTo>
                  <a:pt x="0" y="0"/>
                </a:lnTo>
                <a:lnTo>
                  <a:pt x="0" y="612647"/>
                </a:lnTo>
                <a:close/>
              </a:path>
            </a:pathLst>
          </a:custGeom>
          <a:solidFill>
            <a:srgbClr val="DF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81125" y="5157723"/>
            <a:ext cx="3888740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System and Practices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400" b="1" spc="-1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400" b="1" spc="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University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401" y="4987163"/>
            <a:ext cx="296545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5"/>
              </a:lnSpc>
            </a:pPr>
            <a:r>
              <a:rPr sz="3600" b="1" i="1" dirty="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29753" y="6323533"/>
            <a:ext cx="70040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90" algn="r">
              <a:lnSpc>
                <a:spcPct val="100000"/>
              </a:lnSpc>
            </a:pPr>
            <a:r>
              <a:rPr sz="750" spc="-20" dirty="0">
                <a:latin typeface="Arial"/>
                <a:cs typeface="Arial"/>
              </a:rPr>
              <a:t>November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15" dirty="0">
                <a:latin typeface="Arial"/>
                <a:cs typeface="Arial"/>
              </a:rPr>
              <a:t>2016</a:t>
            </a:r>
            <a:endParaRPr sz="7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750" spc="-5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10" dirty="0"/>
              <a:t>Quick </a:t>
            </a:r>
            <a:r>
              <a:rPr dirty="0"/>
              <a:t>polling – </a:t>
            </a:r>
            <a:r>
              <a:rPr spc="-5" dirty="0"/>
              <a:t>According to the requirements </a:t>
            </a:r>
            <a:r>
              <a:rPr dirty="0"/>
              <a:t>of DPP1 of</a:t>
            </a:r>
            <a:r>
              <a:rPr spc="75" dirty="0"/>
              <a:t> </a:t>
            </a:r>
            <a:r>
              <a:rPr spc="-5" dirty="0"/>
              <a:t>the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0966" y="6029972"/>
            <a:ext cx="351536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1000" i="1" dirty="0">
                <a:latin typeface="Georgia"/>
                <a:cs typeface="Georgia"/>
              </a:rPr>
              <a:t>Source:</a:t>
            </a:r>
            <a:r>
              <a:rPr sz="1000" i="1" spc="130" dirty="0">
                <a:latin typeface="Georgia"/>
                <a:cs typeface="Georgia"/>
              </a:rPr>
              <a:t> </a:t>
            </a:r>
            <a:r>
              <a:rPr sz="1000" i="1" spc="-5" dirty="0">
                <a:latin typeface="Georgia"/>
                <a:cs typeface="Georgia"/>
              </a:rPr>
              <a:t>https://</a:t>
            </a:r>
            <a:r>
              <a:rPr sz="1000" i="1" spc="-5" dirty="0">
                <a:latin typeface="Georgia"/>
                <a:cs typeface="Georgia"/>
                <a:hlinkClick r:id="rId2"/>
              </a:rPr>
              <a:t>www.pcpd.org.hk/misc/training/index.html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004" y="954659"/>
            <a:ext cx="7578725" cy="267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i="1" spc="-5" dirty="0">
                <a:latin typeface="Georgia"/>
                <a:cs typeface="Georgia"/>
              </a:rPr>
              <a:t>Ordinance, which </a:t>
            </a:r>
            <a:r>
              <a:rPr sz="1800" b="1" i="1" dirty="0">
                <a:latin typeface="Georgia"/>
                <a:cs typeface="Georgia"/>
              </a:rPr>
              <a:t>of </a:t>
            </a:r>
            <a:r>
              <a:rPr sz="1800" b="1" i="1" spc="-5" dirty="0">
                <a:latin typeface="Georgia"/>
                <a:cs typeface="Georgia"/>
              </a:rPr>
              <a:t>the </a:t>
            </a:r>
            <a:r>
              <a:rPr sz="1800" b="1" i="1" dirty="0">
                <a:latin typeface="Georgia"/>
                <a:cs typeface="Georgia"/>
              </a:rPr>
              <a:t>following shall be </a:t>
            </a:r>
            <a:r>
              <a:rPr sz="1800" b="1" i="1" spc="-5" dirty="0">
                <a:latin typeface="Georgia"/>
                <a:cs typeface="Georgia"/>
              </a:rPr>
              <a:t>given to </a:t>
            </a:r>
            <a:r>
              <a:rPr sz="1800" b="1" i="1" dirty="0">
                <a:latin typeface="Georgia"/>
                <a:cs typeface="Georgia"/>
              </a:rPr>
              <a:t>data </a:t>
            </a:r>
            <a:r>
              <a:rPr sz="1800" b="1" i="1" spc="-5" dirty="0">
                <a:latin typeface="Georgia"/>
                <a:cs typeface="Georgia"/>
              </a:rPr>
              <a:t>subject  </a:t>
            </a:r>
            <a:r>
              <a:rPr sz="1800" b="1" i="1" dirty="0">
                <a:latin typeface="Georgia"/>
                <a:cs typeface="Georgia"/>
              </a:rPr>
              <a:t>when </a:t>
            </a:r>
            <a:r>
              <a:rPr sz="1800" b="1" i="1" spc="-5" dirty="0">
                <a:latin typeface="Georgia"/>
                <a:cs typeface="Georgia"/>
              </a:rPr>
              <a:t>his/her </a:t>
            </a:r>
            <a:r>
              <a:rPr sz="1800" b="1" i="1" dirty="0">
                <a:latin typeface="Georgia"/>
                <a:cs typeface="Georgia"/>
              </a:rPr>
              <a:t>personal data are </a:t>
            </a:r>
            <a:r>
              <a:rPr sz="1800" b="1" i="1" spc="-5" dirty="0">
                <a:latin typeface="Georgia"/>
                <a:cs typeface="Georgia"/>
              </a:rPr>
              <a:t>collected </a:t>
            </a:r>
            <a:r>
              <a:rPr sz="1800" b="1" i="1" dirty="0">
                <a:latin typeface="Georgia"/>
                <a:cs typeface="Georgia"/>
              </a:rPr>
              <a:t>by </a:t>
            </a:r>
            <a:r>
              <a:rPr sz="1800" b="1" i="1" spc="-5" dirty="0">
                <a:latin typeface="Georgia"/>
                <a:cs typeface="Georgia"/>
              </a:rPr>
              <a:t>the </a:t>
            </a:r>
            <a:r>
              <a:rPr sz="1800" b="1" i="1" dirty="0">
                <a:latin typeface="Georgia"/>
                <a:cs typeface="Georgia"/>
              </a:rPr>
              <a:t>data</a:t>
            </a:r>
            <a:r>
              <a:rPr sz="1800" b="1" i="1" spc="-180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user?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548005" indent="-457834">
              <a:lnSpc>
                <a:spcPct val="100000"/>
              </a:lnSpc>
              <a:buAutoNum type="alphaUcPeriod"/>
              <a:tabLst>
                <a:tab pos="548005" algn="l"/>
                <a:tab pos="548640" algn="l"/>
              </a:tabLst>
            </a:pPr>
            <a:r>
              <a:rPr sz="2000" spc="-15" dirty="0">
                <a:latin typeface="Georgia"/>
                <a:cs typeface="Georgia"/>
              </a:rPr>
              <a:t>Receipt</a:t>
            </a:r>
            <a:endParaRPr sz="2000">
              <a:latin typeface="Georgia"/>
              <a:cs typeface="Georgia"/>
            </a:endParaRPr>
          </a:p>
          <a:p>
            <a:pPr marL="548005" indent="-457834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548005" algn="l"/>
                <a:tab pos="548640" algn="l"/>
              </a:tabLst>
            </a:pPr>
            <a:r>
              <a:rPr sz="2000" spc="-10" dirty="0">
                <a:latin typeface="Georgia"/>
                <a:cs typeface="Georgia"/>
              </a:rPr>
              <a:t>Personal </a:t>
            </a:r>
            <a:r>
              <a:rPr sz="2000" spc="-5" dirty="0">
                <a:latin typeface="Georgia"/>
                <a:cs typeface="Georgia"/>
              </a:rPr>
              <a:t>Information Collection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Statement</a:t>
            </a:r>
            <a:endParaRPr sz="2000">
              <a:latin typeface="Georgia"/>
              <a:cs typeface="Georgia"/>
            </a:endParaRPr>
          </a:p>
          <a:p>
            <a:pPr marL="548005" indent="-457834">
              <a:lnSpc>
                <a:spcPct val="100000"/>
              </a:lnSpc>
              <a:spcBef>
                <a:spcPts val="915"/>
              </a:spcBef>
              <a:buAutoNum type="alphaUcPeriod"/>
              <a:tabLst>
                <a:tab pos="548005" algn="l"/>
                <a:tab pos="548640" algn="l"/>
              </a:tabLst>
            </a:pPr>
            <a:r>
              <a:rPr sz="2000" spc="-5" dirty="0">
                <a:latin typeface="Georgia"/>
                <a:cs typeface="Georgia"/>
              </a:rPr>
              <a:t>Personal Data (Privacy) Ordinance </a:t>
            </a:r>
            <a:r>
              <a:rPr sz="2000" spc="-10" dirty="0">
                <a:latin typeface="Georgia"/>
                <a:cs typeface="Georgia"/>
              </a:rPr>
              <a:t>promotional</a:t>
            </a:r>
            <a:r>
              <a:rPr sz="2000" spc="18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leaflet</a:t>
            </a:r>
            <a:endParaRPr sz="2000">
              <a:latin typeface="Georgia"/>
              <a:cs typeface="Georgia"/>
            </a:endParaRPr>
          </a:p>
          <a:p>
            <a:pPr marL="548005" indent="-457834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548005" algn="l"/>
                <a:tab pos="548640" algn="l"/>
              </a:tabLst>
            </a:pPr>
            <a:r>
              <a:rPr sz="2000" spc="-10" dirty="0">
                <a:latin typeface="Georgia"/>
                <a:cs typeface="Georgia"/>
              </a:rPr>
              <a:t>Complaint Methods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10" dirty="0"/>
              <a:t>Quick </a:t>
            </a:r>
            <a:r>
              <a:rPr dirty="0"/>
              <a:t>polling – Personal data can be </a:t>
            </a:r>
            <a:r>
              <a:rPr u="sng" spc="-5" dirty="0"/>
              <a:t>kept </a:t>
            </a:r>
            <a:r>
              <a:rPr u="sng" dirty="0"/>
              <a:t>forever </a:t>
            </a:r>
            <a:r>
              <a:rPr spc="-10" dirty="0"/>
              <a:t>if </a:t>
            </a:r>
            <a:r>
              <a:rPr spc="-5" dirty="0"/>
              <a:t>there </a:t>
            </a:r>
            <a:r>
              <a:rPr spc="-10" dirty="0"/>
              <a:t>is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need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004" y="954659"/>
            <a:ext cx="300736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for </a:t>
            </a:r>
            <a:r>
              <a:rPr sz="1800" b="1" i="1" spc="-5" dirty="0">
                <a:latin typeface="Georgia"/>
                <a:cs typeface="Georgia"/>
              </a:rPr>
              <a:t>my business to </a:t>
            </a:r>
            <a:r>
              <a:rPr sz="1800" b="1" i="1" dirty="0">
                <a:latin typeface="Georgia"/>
                <a:cs typeface="Georgia"/>
              </a:rPr>
              <a:t>do</a:t>
            </a:r>
            <a:r>
              <a:rPr sz="1800" b="1" i="1" spc="-75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so?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33" y="2054859"/>
            <a:ext cx="1890395" cy="1154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000" spc="-10" dirty="0">
                <a:latin typeface="Georgia"/>
                <a:cs typeface="Georgia"/>
              </a:rPr>
              <a:t>Yes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000" dirty="0">
                <a:latin typeface="Georgia"/>
                <a:cs typeface="Georgia"/>
              </a:rPr>
              <a:t>No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91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Georgia"/>
                <a:cs typeface="Georgia"/>
              </a:rPr>
              <a:t>I don’t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know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10" dirty="0"/>
              <a:t>Quick </a:t>
            </a:r>
            <a:r>
              <a:rPr dirty="0"/>
              <a:t>polling – </a:t>
            </a:r>
            <a:r>
              <a:rPr spc="-10" dirty="0"/>
              <a:t>Which </a:t>
            </a:r>
            <a:r>
              <a:rPr dirty="0"/>
              <a:t>of </a:t>
            </a:r>
            <a:r>
              <a:rPr spc="-5" dirty="0"/>
              <a:t>the </a:t>
            </a:r>
            <a:r>
              <a:rPr dirty="0"/>
              <a:t>following </a:t>
            </a:r>
            <a:r>
              <a:rPr spc="-10" dirty="0"/>
              <a:t>item </a:t>
            </a:r>
            <a:r>
              <a:rPr dirty="0"/>
              <a:t>contravenes</a:t>
            </a:r>
            <a:r>
              <a:rPr spc="-5" dirty="0"/>
              <a:t> 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0966" y="6029972"/>
            <a:ext cx="351536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1000" i="1" dirty="0">
                <a:latin typeface="Georgia"/>
                <a:cs typeface="Georgia"/>
              </a:rPr>
              <a:t>Source:</a:t>
            </a:r>
            <a:r>
              <a:rPr sz="1000" i="1" spc="130" dirty="0">
                <a:latin typeface="Georgia"/>
                <a:cs typeface="Georgia"/>
              </a:rPr>
              <a:t> </a:t>
            </a:r>
            <a:r>
              <a:rPr sz="1000" i="1" spc="-5" dirty="0">
                <a:latin typeface="Georgia"/>
                <a:cs typeface="Georgia"/>
              </a:rPr>
              <a:t>https://</a:t>
            </a:r>
            <a:r>
              <a:rPr sz="1000" i="1" spc="-5" dirty="0">
                <a:latin typeface="Georgia"/>
                <a:cs typeface="Georgia"/>
                <a:hlinkClick r:id="rId2"/>
              </a:rPr>
              <a:t>www.pcpd.org.hk/misc/training/index.html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004" y="954659"/>
            <a:ext cx="590994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Georgia"/>
                <a:cs typeface="Georgia"/>
              </a:rPr>
              <a:t>requirements </a:t>
            </a:r>
            <a:r>
              <a:rPr sz="1800" b="1" i="1" dirty="0">
                <a:latin typeface="Georgia"/>
                <a:cs typeface="Georgia"/>
              </a:rPr>
              <a:t>of DPP4: </a:t>
            </a:r>
            <a:r>
              <a:rPr sz="1800" b="1" i="1" spc="-5" dirty="0">
                <a:latin typeface="Georgia"/>
                <a:cs typeface="Georgia"/>
              </a:rPr>
              <a:t>security </a:t>
            </a:r>
            <a:r>
              <a:rPr sz="1800" b="1" i="1" dirty="0">
                <a:latin typeface="Georgia"/>
                <a:cs typeface="Georgia"/>
              </a:rPr>
              <a:t>of personal</a:t>
            </a:r>
            <a:r>
              <a:rPr sz="1800" b="1" i="1" spc="-50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data?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33" y="2054859"/>
            <a:ext cx="7936865" cy="2181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74040" indent="-457200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Georgia"/>
                <a:cs typeface="Georgia"/>
              </a:rPr>
              <a:t>Mark “Confidential” on </a:t>
            </a:r>
            <a:r>
              <a:rPr sz="2000" spc="-10" dirty="0">
                <a:latin typeface="Georgia"/>
                <a:cs typeface="Georgia"/>
              </a:rPr>
              <a:t>envelopes which </a:t>
            </a:r>
            <a:r>
              <a:rPr sz="2000" spc="-5" dirty="0">
                <a:latin typeface="Georgia"/>
                <a:cs typeface="Georgia"/>
              </a:rPr>
              <a:t>contained </a:t>
            </a:r>
            <a:r>
              <a:rPr sz="2000" spc="-10" dirty="0">
                <a:latin typeface="Georgia"/>
                <a:cs typeface="Georgia"/>
              </a:rPr>
              <a:t>important  personal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data</a:t>
            </a:r>
            <a:endParaRPr sz="2000">
              <a:latin typeface="Georgia"/>
              <a:cs typeface="Georgia"/>
            </a:endParaRPr>
          </a:p>
          <a:p>
            <a:pPr marL="469900" marR="5080" indent="-457200">
              <a:lnSpc>
                <a:spcPct val="100000"/>
              </a:lnSpc>
              <a:spcBef>
                <a:spcPts val="890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Georgia"/>
                <a:cs typeface="Georgia"/>
              </a:rPr>
              <a:t>Strict access to </a:t>
            </a:r>
            <a:r>
              <a:rPr sz="2000" spc="-10" dirty="0">
                <a:latin typeface="Georgia"/>
                <a:cs typeface="Georgia"/>
              </a:rPr>
              <a:t>confidential email </a:t>
            </a:r>
            <a:r>
              <a:rPr sz="2000" spc="-5" dirty="0">
                <a:latin typeface="Georgia"/>
                <a:cs typeface="Georgia"/>
              </a:rPr>
              <a:t>account </a:t>
            </a:r>
            <a:r>
              <a:rPr sz="2000" spc="-15" dirty="0">
                <a:latin typeface="Georgia"/>
                <a:cs typeface="Georgia"/>
              </a:rPr>
              <a:t>by </a:t>
            </a:r>
            <a:r>
              <a:rPr sz="2000" spc="-10" dirty="0">
                <a:latin typeface="Georgia"/>
                <a:cs typeface="Georgia"/>
              </a:rPr>
              <a:t>authorised personnel  </a:t>
            </a:r>
            <a:r>
              <a:rPr sz="2000" spc="-5" dirty="0">
                <a:latin typeface="Georgia"/>
                <a:cs typeface="Georgia"/>
              </a:rPr>
              <a:t>only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91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000" spc="-10" dirty="0">
                <a:latin typeface="Georgia"/>
                <a:cs typeface="Georgia"/>
              </a:rPr>
              <a:t>Reuse </a:t>
            </a:r>
            <a:r>
              <a:rPr sz="2000" spc="-5" dirty="0">
                <a:latin typeface="Georgia"/>
                <a:cs typeface="Georgia"/>
              </a:rPr>
              <a:t>documents containing </a:t>
            </a:r>
            <a:r>
              <a:rPr sz="2000" spc="-10" dirty="0">
                <a:latin typeface="Georgia"/>
                <a:cs typeface="Georgia"/>
              </a:rPr>
              <a:t>personal </a:t>
            </a:r>
            <a:r>
              <a:rPr sz="2000" spc="-5" dirty="0">
                <a:latin typeface="Georgia"/>
                <a:cs typeface="Georgia"/>
              </a:rPr>
              <a:t>data as recycle</a:t>
            </a:r>
            <a:r>
              <a:rPr sz="2000" spc="15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paper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000" spc="-10" dirty="0">
                <a:latin typeface="Georgia"/>
                <a:cs typeface="Georgia"/>
              </a:rPr>
              <a:t>Monitor </a:t>
            </a:r>
            <a:r>
              <a:rPr sz="2000" spc="-5" dirty="0">
                <a:latin typeface="Georgia"/>
                <a:cs typeface="Georgia"/>
              </a:rPr>
              <a:t>the access of all </a:t>
            </a:r>
            <a:r>
              <a:rPr sz="2000" spc="-10" dirty="0">
                <a:latin typeface="Georgia"/>
                <a:cs typeface="Georgia"/>
              </a:rPr>
              <a:t>sensitive personal</a:t>
            </a:r>
            <a:r>
              <a:rPr sz="2000" spc="1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data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10" dirty="0"/>
              <a:t>Quick </a:t>
            </a:r>
            <a:r>
              <a:rPr dirty="0"/>
              <a:t>polling – </a:t>
            </a:r>
            <a:r>
              <a:rPr spc="-10" dirty="0"/>
              <a:t>Which </a:t>
            </a:r>
            <a:r>
              <a:rPr dirty="0"/>
              <a:t>of </a:t>
            </a:r>
            <a:r>
              <a:rPr spc="-5" dirty="0"/>
              <a:t>the </a:t>
            </a:r>
            <a:r>
              <a:rPr dirty="0"/>
              <a:t>following DPP </a:t>
            </a:r>
            <a:r>
              <a:rPr spc="-10" dirty="0"/>
              <a:t>is </a:t>
            </a:r>
            <a:r>
              <a:rPr spc="-5" dirty="0"/>
              <a:t>complied </a:t>
            </a:r>
            <a:r>
              <a:rPr spc="-10" dirty="0"/>
              <a:t>if</a:t>
            </a:r>
            <a:r>
              <a:rPr spc="65" dirty="0"/>
              <a:t> </a:t>
            </a:r>
            <a:r>
              <a:rPr dirty="0"/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0966" y="6029972"/>
            <a:ext cx="351536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1000" i="1" dirty="0">
                <a:latin typeface="Georgia"/>
                <a:cs typeface="Georgia"/>
              </a:rPr>
              <a:t>Source:</a:t>
            </a:r>
            <a:r>
              <a:rPr sz="1000" i="1" spc="130" dirty="0">
                <a:latin typeface="Georgia"/>
                <a:cs typeface="Georgia"/>
              </a:rPr>
              <a:t> </a:t>
            </a:r>
            <a:r>
              <a:rPr sz="1000" i="1" spc="-5" dirty="0">
                <a:latin typeface="Georgia"/>
                <a:cs typeface="Georgia"/>
              </a:rPr>
              <a:t>https://</a:t>
            </a:r>
            <a:r>
              <a:rPr sz="1000" i="1" spc="-5" dirty="0">
                <a:latin typeface="Georgia"/>
                <a:cs typeface="Georgia"/>
                <a:hlinkClick r:id="rId2"/>
              </a:rPr>
              <a:t>www.pcpd.org.hk/misc/training/index.html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004" y="954659"/>
            <a:ext cx="726122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company posts </a:t>
            </a:r>
            <a:r>
              <a:rPr sz="1800" b="1" i="1" spc="-5" dirty="0">
                <a:latin typeface="Georgia"/>
                <a:cs typeface="Georgia"/>
              </a:rPr>
              <a:t>the privacy </a:t>
            </a:r>
            <a:r>
              <a:rPr sz="1800" b="1" i="1" dirty="0">
                <a:latin typeface="Georgia"/>
                <a:cs typeface="Georgia"/>
              </a:rPr>
              <a:t>policy </a:t>
            </a:r>
            <a:r>
              <a:rPr sz="1800" b="1" i="1" spc="-5" dirty="0">
                <a:latin typeface="Georgia"/>
                <a:cs typeface="Georgia"/>
              </a:rPr>
              <a:t>statement </a:t>
            </a:r>
            <a:r>
              <a:rPr sz="1800" b="1" i="1" dirty="0">
                <a:latin typeface="Georgia"/>
                <a:cs typeface="Georgia"/>
              </a:rPr>
              <a:t>on </a:t>
            </a:r>
            <a:r>
              <a:rPr sz="1800" b="1" i="1" spc="-10" dirty="0">
                <a:latin typeface="Georgia"/>
                <a:cs typeface="Georgia"/>
              </a:rPr>
              <a:t>its</a:t>
            </a:r>
            <a:r>
              <a:rPr sz="1800" b="1" i="1" spc="-100" dirty="0">
                <a:latin typeface="Georgia"/>
                <a:cs typeface="Georgia"/>
              </a:rPr>
              <a:t> </a:t>
            </a:r>
            <a:r>
              <a:rPr sz="1800" b="1" i="1" spc="10" dirty="0">
                <a:latin typeface="Georgia"/>
                <a:cs typeface="Georgia"/>
              </a:rPr>
              <a:t>webpage?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33" y="2054859"/>
            <a:ext cx="5543550" cy="157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000" spc="-10" dirty="0">
                <a:latin typeface="Georgia"/>
                <a:cs typeface="Georgia"/>
              </a:rPr>
              <a:t>Use </a:t>
            </a:r>
            <a:r>
              <a:rPr sz="2000" spc="-5" dirty="0">
                <a:latin typeface="Georgia"/>
                <a:cs typeface="Georgia"/>
              </a:rPr>
              <a:t>of </a:t>
            </a:r>
            <a:r>
              <a:rPr sz="2000" spc="-10" dirty="0">
                <a:latin typeface="Georgia"/>
                <a:cs typeface="Georgia"/>
              </a:rPr>
              <a:t>personal </a:t>
            </a:r>
            <a:r>
              <a:rPr sz="2000" spc="-5" dirty="0">
                <a:latin typeface="Georgia"/>
                <a:cs typeface="Georgia"/>
              </a:rPr>
              <a:t>data </a:t>
            </a:r>
            <a:r>
              <a:rPr sz="2000" spc="-10" dirty="0">
                <a:latin typeface="Georgia"/>
                <a:cs typeface="Georgia"/>
              </a:rPr>
              <a:t>–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DPP3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Georgia"/>
                <a:cs typeface="Georgia"/>
              </a:rPr>
              <a:t>Collection of </a:t>
            </a:r>
            <a:r>
              <a:rPr sz="2000" spc="-10" dirty="0">
                <a:latin typeface="Georgia"/>
                <a:cs typeface="Georgia"/>
              </a:rPr>
              <a:t>personal </a:t>
            </a:r>
            <a:r>
              <a:rPr sz="2000" spc="-5" dirty="0">
                <a:latin typeface="Georgia"/>
                <a:cs typeface="Georgia"/>
              </a:rPr>
              <a:t>data –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DPP1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91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Georgia"/>
                <a:cs typeface="Georgia"/>
              </a:rPr>
              <a:t>Security of </a:t>
            </a:r>
            <a:r>
              <a:rPr sz="2000" spc="-10" dirty="0">
                <a:latin typeface="Georgia"/>
                <a:cs typeface="Georgia"/>
              </a:rPr>
              <a:t>personal </a:t>
            </a:r>
            <a:r>
              <a:rPr sz="2000" spc="-5" dirty="0">
                <a:latin typeface="Georgia"/>
                <a:cs typeface="Georgia"/>
              </a:rPr>
              <a:t>data </a:t>
            </a:r>
            <a:r>
              <a:rPr sz="2000" spc="-10" dirty="0">
                <a:latin typeface="Georgia"/>
                <a:cs typeface="Georgia"/>
              </a:rPr>
              <a:t>–</a:t>
            </a:r>
            <a:r>
              <a:rPr sz="2000" spc="1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DPP4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Georgia"/>
                <a:cs typeface="Georgia"/>
              </a:rPr>
              <a:t>Information </a:t>
            </a:r>
            <a:r>
              <a:rPr sz="2000" dirty="0">
                <a:latin typeface="Georgia"/>
                <a:cs typeface="Georgia"/>
              </a:rPr>
              <a:t>to </a:t>
            </a:r>
            <a:r>
              <a:rPr sz="2000" spc="-10" dirty="0">
                <a:latin typeface="Georgia"/>
                <a:cs typeface="Georgia"/>
              </a:rPr>
              <a:t>be generally available </a:t>
            </a:r>
            <a:r>
              <a:rPr sz="2000" spc="-5" dirty="0">
                <a:latin typeface="Georgia"/>
                <a:cs typeface="Georgia"/>
              </a:rPr>
              <a:t>–</a:t>
            </a:r>
            <a:r>
              <a:rPr sz="2000" spc="2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DPP5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10" dirty="0"/>
              <a:t>Quick </a:t>
            </a:r>
            <a:r>
              <a:rPr dirty="0"/>
              <a:t>polling – </a:t>
            </a:r>
            <a:r>
              <a:rPr spc="-5" dirty="0"/>
              <a:t>As </a:t>
            </a:r>
            <a:r>
              <a:rPr dirty="0"/>
              <a:t>a data </a:t>
            </a:r>
            <a:r>
              <a:rPr spc="-5" dirty="0"/>
              <a:t>subject, can you request to </a:t>
            </a:r>
            <a:r>
              <a:rPr dirty="0"/>
              <a:t>access</a:t>
            </a:r>
            <a:r>
              <a:rPr spc="-15" dirty="0"/>
              <a:t> </a:t>
            </a:r>
            <a:r>
              <a:rPr dirty="0"/>
              <a:t>and/or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004" y="954659"/>
            <a:ext cx="643445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correct </a:t>
            </a:r>
            <a:r>
              <a:rPr sz="1800" b="1" i="1" spc="-5" dirty="0">
                <a:latin typeface="Georgia"/>
                <a:cs typeface="Georgia"/>
              </a:rPr>
              <a:t>your </a:t>
            </a:r>
            <a:r>
              <a:rPr sz="1800" b="1" i="1" dirty="0">
                <a:latin typeface="Georgia"/>
                <a:cs typeface="Georgia"/>
              </a:rPr>
              <a:t>own personal data held </a:t>
            </a:r>
            <a:r>
              <a:rPr sz="1800" b="1" i="1" spc="5" dirty="0">
                <a:latin typeface="Georgia"/>
                <a:cs typeface="Georgia"/>
              </a:rPr>
              <a:t>at </a:t>
            </a:r>
            <a:r>
              <a:rPr sz="1800" b="1" i="1" spc="-5" dirty="0">
                <a:latin typeface="Georgia"/>
                <a:cs typeface="Georgia"/>
              </a:rPr>
              <a:t>the </a:t>
            </a:r>
            <a:r>
              <a:rPr sz="1800" b="1" i="1" dirty="0">
                <a:latin typeface="Georgia"/>
                <a:cs typeface="Georgia"/>
              </a:rPr>
              <a:t>data</a:t>
            </a:r>
            <a:r>
              <a:rPr sz="1800" b="1" i="1" spc="-150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user?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33" y="2054859"/>
            <a:ext cx="1890395" cy="1154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000" spc="-10" dirty="0">
                <a:latin typeface="Georgia"/>
                <a:cs typeface="Georgia"/>
              </a:rPr>
              <a:t>Yes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000" dirty="0">
                <a:latin typeface="Georgia"/>
                <a:cs typeface="Georgia"/>
              </a:rPr>
              <a:t>No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91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Georgia"/>
                <a:cs typeface="Georgia"/>
              </a:rPr>
              <a:t>I don’t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know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198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Key Highlights </a:t>
            </a:r>
            <a:r>
              <a:rPr dirty="0"/>
              <a:t>of </a:t>
            </a:r>
            <a:r>
              <a:rPr spc="-5" dirty="0"/>
              <a:t>the </a:t>
            </a:r>
            <a:r>
              <a:rPr dirty="0"/>
              <a:t>Amendment</a:t>
            </a:r>
            <a:r>
              <a:rPr spc="-90" dirty="0"/>
              <a:t> </a:t>
            </a:r>
            <a:r>
              <a:rPr spc="-5" dirty="0"/>
              <a:t>Ordinance</a:t>
            </a:r>
          </a:p>
        </p:txBody>
      </p:sp>
      <p:sp>
        <p:nvSpPr>
          <p:cNvPr id="3" name="object 3"/>
          <p:cNvSpPr/>
          <p:nvPr/>
        </p:nvSpPr>
        <p:spPr>
          <a:xfrm>
            <a:off x="527304" y="1188719"/>
            <a:ext cx="8089392" cy="68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444" y="1313941"/>
            <a:ext cx="759396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Amendment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Ordinance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sets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out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more stringent rules to govern Direct </a:t>
            </a:r>
            <a:r>
              <a:rPr sz="1400" b="1" spc="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Marketing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activities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than under</a:t>
            </a:r>
            <a:r>
              <a:rPr sz="1400" spc="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PD(P)O.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0580" y="2311907"/>
            <a:ext cx="7702550" cy="2392680"/>
          </a:xfrm>
          <a:custGeom>
            <a:avLst/>
            <a:gdLst/>
            <a:ahLst/>
            <a:cxnLst/>
            <a:rect l="l" t="t" r="r" b="b"/>
            <a:pathLst>
              <a:path w="7702550" h="2392679">
                <a:moveTo>
                  <a:pt x="0" y="2392680"/>
                </a:moveTo>
                <a:lnTo>
                  <a:pt x="7702296" y="2392680"/>
                </a:lnTo>
                <a:lnTo>
                  <a:pt x="7702296" y="0"/>
                </a:lnTo>
                <a:lnTo>
                  <a:pt x="0" y="0"/>
                </a:lnTo>
                <a:lnTo>
                  <a:pt x="0" y="2392680"/>
                </a:lnTo>
                <a:close/>
              </a:path>
            </a:pathLst>
          </a:custGeom>
          <a:ln w="27432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9644" y="2716021"/>
            <a:ext cx="7070090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romanLcParenR"/>
              <a:tabLst>
                <a:tab pos="173990" algn="l"/>
              </a:tabLst>
            </a:pP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offering or advertising of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the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availability of good,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facilities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or services  </a:t>
            </a:r>
            <a:r>
              <a:rPr sz="1400" spc="-15" dirty="0">
                <a:solidFill>
                  <a:srgbClr val="252525"/>
                </a:solidFill>
                <a:latin typeface="Georgia"/>
                <a:cs typeface="Georgia"/>
              </a:rPr>
              <a:t>OR</a:t>
            </a:r>
            <a:endParaRPr sz="1400">
              <a:latin typeface="Georgia"/>
              <a:cs typeface="Georgia"/>
            </a:endParaRPr>
          </a:p>
          <a:p>
            <a:pPr marL="12700" marR="111125">
              <a:lnSpc>
                <a:spcPct val="100000"/>
              </a:lnSpc>
              <a:buAutoNum type="romanLcParenR"/>
              <a:tabLst>
                <a:tab pos="226060" algn="l"/>
              </a:tabLst>
            </a:pP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solicitation of </a:t>
            </a:r>
            <a:r>
              <a:rPr sz="1400" spc="-15" dirty="0">
                <a:solidFill>
                  <a:srgbClr val="252525"/>
                </a:solidFill>
                <a:latin typeface="Georgia"/>
                <a:cs typeface="Georgia"/>
              </a:rPr>
              <a:t>donations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or </a:t>
            </a:r>
            <a:r>
              <a:rPr sz="1400" spc="-15" dirty="0">
                <a:solidFill>
                  <a:srgbClr val="252525"/>
                </a:solidFill>
                <a:latin typeface="Georgia"/>
                <a:cs typeface="Georgia"/>
              </a:rPr>
              <a:t>contributions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for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charity,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political, etc.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via mail,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email, fax,  phone call addressed </a:t>
            </a:r>
            <a:r>
              <a:rPr sz="1400" b="1" spc="-10" dirty="0">
                <a:solidFill>
                  <a:srgbClr val="252525"/>
                </a:solidFill>
                <a:latin typeface="Georgia"/>
                <a:cs typeface="Georgia"/>
              </a:rPr>
              <a:t>to </a:t>
            </a:r>
            <a:r>
              <a:rPr sz="1400" b="1" spc="-5" dirty="0">
                <a:solidFill>
                  <a:srgbClr val="252525"/>
                </a:solidFill>
                <a:latin typeface="Georgia"/>
                <a:cs typeface="Georgia"/>
              </a:rPr>
              <a:t>a specific</a:t>
            </a:r>
            <a:r>
              <a:rPr sz="1400" b="1" spc="7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252525"/>
                </a:solidFill>
                <a:latin typeface="Georgia"/>
                <a:cs typeface="Georgia"/>
              </a:rPr>
              <a:t>person</a:t>
            </a:r>
            <a:endParaRPr sz="1400">
              <a:latin typeface="Georgia"/>
              <a:cs typeface="Georgia"/>
            </a:endParaRPr>
          </a:p>
          <a:p>
            <a:pPr marL="372110" indent="-359410">
              <a:lnSpc>
                <a:spcPct val="100000"/>
              </a:lnSpc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1400" spc="-15" dirty="0">
                <a:solidFill>
                  <a:srgbClr val="252525"/>
                </a:solidFill>
                <a:latin typeface="Georgia"/>
                <a:cs typeface="Georgia"/>
              </a:rPr>
              <a:t>New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requirements</a:t>
            </a:r>
            <a:r>
              <a:rPr sz="1400" spc="3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for:</a:t>
            </a:r>
            <a:endParaRPr sz="1400">
              <a:latin typeface="Georgia"/>
              <a:cs typeface="Georgia"/>
            </a:endParaRPr>
          </a:p>
          <a:p>
            <a:pPr marL="829310" lvl="1" indent="-359410">
              <a:lnSpc>
                <a:spcPct val="100000"/>
              </a:lnSpc>
              <a:buFont typeface="Arial"/>
              <a:buChar char="•"/>
              <a:tabLst>
                <a:tab pos="829310" algn="l"/>
                <a:tab pos="829944" algn="l"/>
              </a:tabLst>
            </a:pP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Use of </a:t>
            </a:r>
            <a:r>
              <a:rPr sz="1400" spc="-15" dirty="0">
                <a:solidFill>
                  <a:srgbClr val="252525"/>
                </a:solidFill>
                <a:latin typeface="Georgia"/>
                <a:cs typeface="Georgia"/>
              </a:rPr>
              <a:t>Personal Data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for Direct</a:t>
            </a:r>
            <a:r>
              <a:rPr sz="1400" spc="16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Marketing</a:t>
            </a:r>
            <a:endParaRPr sz="1400">
              <a:latin typeface="Georgia"/>
              <a:cs typeface="Georgia"/>
            </a:endParaRPr>
          </a:p>
          <a:p>
            <a:pPr marL="829310" lvl="1" indent="-359410">
              <a:lnSpc>
                <a:spcPct val="100000"/>
              </a:lnSpc>
              <a:buFont typeface="Arial"/>
              <a:buChar char="•"/>
              <a:tabLst>
                <a:tab pos="829310" algn="l"/>
                <a:tab pos="829944" algn="l"/>
              </a:tabLst>
            </a:pP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Provision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(i.e.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transfer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/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sale)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of </a:t>
            </a:r>
            <a:r>
              <a:rPr sz="1400" spc="-15" dirty="0">
                <a:solidFill>
                  <a:srgbClr val="252525"/>
                </a:solidFill>
                <a:latin typeface="Georgia"/>
                <a:cs typeface="Georgia"/>
              </a:rPr>
              <a:t>Personal Data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to Third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Parties for Use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in 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Direct</a:t>
            </a:r>
            <a:endParaRPr sz="1400">
              <a:latin typeface="Georgia"/>
              <a:cs typeface="Georgia"/>
            </a:endParaRPr>
          </a:p>
          <a:p>
            <a:pPr marL="829310">
              <a:lnSpc>
                <a:spcPct val="100000"/>
              </a:lnSpc>
            </a:pP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Marketing</a:t>
            </a:r>
            <a:endParaRPr sz="1400">
              <a:latin typeface="Georgia"/>
              <a:cs typeface="Georgia"/>
            </a:endParaRPr>
          </a:p>
          <a:p>
            <a:pPr marL="372110" indent="-359410">
              <a:lnSpc>
                <a:spcPct val="100000"/>
              </a:lnSpc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Heavier penalty – fine of up to </a:t>
            </a:r>
            <a:r>
              <a:rPr sz="1400" spc="-15" dirty="0">
                <a:solidFill>
                  <a:srgbClr val="252525"/>
                </a:solidFill>
                <a:latin typeface="Georgia"/>
                <a:cs typeface="Georgia"/>
              </a:rPr>
              <a:t>HK$1M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&amp; imprisonment for up to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5 </a:t>
            </a:r>
            <a:r>
              <a:rPr sz="1400" spc="4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years</a:t>
            </a:r>
            <a:endParaRPr sz="1400">
              <a:latin typeface="Georgia"/>
              <a:cs typeface="Georgia"/>
            </a:endParaRPr>
          </a:p>
          <a:p>
            <a:pPr marL="372110" indent="-359410">
              <a:lnSpc>
                <a:spcPct val="100000"/>
              </a:lnSpc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Creates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a </a:t>
            </a:r>
            <a:r>
              <a:rPr sz="1400" spc="-10" dirty="0">
                <a:solidFill>
                  <a:srgbClr val="252525"/>
                </a:solidFill>
                <a:latin typeface="Georgia"/>
                <a:cs typeface="Georgia"/>
              </a:rPr>
              <a:t>new offence for the disclosure of personal data obtained </a:t>
            </a:r>
            <a:r>
              <a:rPr sz="1400" spc="-5" dirty="0">
                <a:solidFill>
                  <a:srgbClr val="252525"/>
                </a:solidFill>
                <a:latin typeface="Georgia"/>
                <a:cs typeface="Georgia"/>
              </a:rPr>
              <a:t>without</a:t>
            </a:r>
            <a:r>
              <a:rPr sz="1400" spc="3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Georgia"/>
                <a:cs typeface="Georgia"/>
              </a:rPr>
              <a:t>consent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1040" y="2167127"/>
            <a:ext cx="2527300" cy="433070"/>
          </a:xfrm>
          <a:custGeom>
            <a:avLst/>
            <a:gdLst/>
            <a:ahLst/>
            <a:cxnLst/>
            <a:rect l="l" t="t" r="r" b="b"/>
            <a:pathLst>
              <a:path w="2527300" h="433069">
                <a:moveTo>
                  <a:pt x="0" y="432815"/>
                </a:moveTo>
                <a:lnTo>
                  <a:pt x="2526792" y="432815"/>
                </a:lnTo>
                <a:lnTo>
                  <a:pt x="2526792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DF2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4858" y="2272791"/>
            <a:ext cx="13589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Direct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marketing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3483" y="2025395"/>
            <a:ext cx="698500" cy="649605"/>
          </a:xfrm>
          <a:custGeom>
            <a:avLst/>
            <a:gdLst/>
            <a:ahLst/>
            <a:cxnLst/>
            <a:rect l="l" t="t" r="r" b="b"/>
            <a:pathLst>
              <a:path w="698500" h="649605">
                <a:moveTo>
                  <a:pt x="348995" y="0"/>
                </a:moveTo>
                <a:lnTo>
                  <a:pt x="301638" y="2962"/>
                </a:lnTo>
                <a:lnTo>
                  <a:pt x="256218" y="11592"/>
                </a:lnTo>
                <a:lnTo>
                  <a:pt x="213149" y="25503"/>
                </a:lnTo>
                <a:lnTo>
                  <a:pt x="172849" y="44308"/>
                </a:lnTo>
                <a:lnTo>
                  <a:pt x="135733" y="67623"/>
                </a:lnTo>
                <a:lnTo>
                  <a:pt x="102217" y="95059"/>
                </a:lnTo>
                <a:lnTo>
                  <a:pt x="72716" y="126231"/>
                </a:lnTo>
                <a:lnTo>
                  <a:pt x="47647" y="160753"/>
                </a:lnTo>
                <a:lnTo>
                  <a:pt x="27425" y="198239"/>
                </a:lnTo>
                <a:lnTo>
                  <a:pt x="12466" y="238301"/>
                </a:lnTo>
                <a:lnTo>
                  <a:pt x="3185" y="280554"/>
                </a:lnTo>
                <a:lnTo>
                  <a:pt x="0" y="324612"/>
                </a:lnTo>
                <a:lnTo>
                  <a:pt x="3185" y="368669"/>
                </a:lnTo>
                <a:lnTo>
                  <a:pt x="12466" y="410922"/>
                </a:lnTo>
                <a:lnTo>
                  <a:pt x="27425" y="450984"/>
                </a:lnTo>
                <a:lnTo>
                  <a:pt x="47647" y="488470"/>
                </a:lnTo>
                <a:lnTo>
                  <a:pt x="72716" y="522992"/>
                </a:lnTo>
                <a:lnTo>
                  <a:pt x="102217" y="554164"/>
                </a:lnTo>
                <a:lnTo>
                  <a:pt x="135733" y="581600"/>
                </a:lnTo>
                <a:lnTo>
                  <a:pt x="172849" y="604915"/>
                </a:lnTo>
                <a:lnTo>
                  <a:pt x="213149" y="623720"/>
                </a:lnTo>
                <a:lnTo>
                  <a:pt x="256218" y="637631"/>
                </a:lnTo>
                <a:lnTo>
                  <a:pt x="301638" y="646261"/>
                </a:lnTo>
                <a:lnTo>
                  <a:pt x="348995" y="649224"/>
                </a:lnTo>
                <a:lnTo>
                  <a:pt x="396353" y="646261"/>
                </a:lnTo>
                <a:lnTo>
                  <a:pt x="441773" y="637631"/>
                </a:lnTo>
                <a:lnTo>
                  <a:pt x="484842" y="623720"/>
                </a:lnTo>
                <a:lnTo>
                  <a:pt x="525142" y="604915"/>
                </a:lnTo>
                <a:lnTo>
                  <a:pt x="562258" y="581600"/>
                </a:lnTo>
                <a:lnTo>
                  <a:pt x="595774" y="554164"/>
                </a:lnTo>
                <a:lnTo>
                  <a:pt x="625275" y="522992"/>
                </a:lnTo>
                <a:lnTo>
                  <a:pt x="650344" y="488470"/>
                </a:lnTo>
                <a:lnTo>
                  <a:pt x="670566" y="450984"/>
                </a:lnTo>
                <a:lnTo>
                  <a:pt x="685525" y="410922"/>
                </a:lnTo>
                <a:lnTo>
                  <a:pt x="694806" y="368669"/>
                </a:lnTo>
                <a:lnTo>
                  <a:pt x="697991" y="324612"/>
                </a:lnTo>
                <a:lnTo>
                  <a:pt x="694806" y="280554"/>
                </a:lnTo>
                <a:lnTo>
                  <a:pt x="685525" y="238301"/>
                </a:lnTo>
                <a:lnTo>
                  <a:pt x="670566" y="198239"/>
                </a:lnTo>
                <a:lnTo>
                  <a:pt x="650344" y="160753"/>
                </a:lnTo>
                <a:lnTo>
                  <a:pt x="625275" y="126231"/>
                </a:lnTo>
                <a:lnTo>
                  <a:pt x="595774" y="95059"/>
                </a:lnTo>
                <a:lnTo>
                  <a:pt x="562258" y="67623"/>
                </a:lnTo>
                <a:lnTo>
                  <a:pt x="525142" y="44308"/>
                </a:lnTo>
                <a:lnTo>
                  <a:pt x="484842" y="25503"/>
                </a:lnTo>
                <a:lnTo>
                  <a:pt x="441773" y="11592"/>
                </a:lnTo>
                <a:lnTo>
                  <a:pt x="396353" y="2962"/>
                </a:lnTo>
                <a:lnTo>
                  <a:pt x="348995" y="0"/>
                </a:lnTo>
                <a:close/>
              </a:path>
            </a:pathLst>
          </a:custGeom>
          <a:solidFill>
            <a:srgbClr val="DF2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483" y="2025395"/>
            <a:ext cx="698500" cy="649605"/>
          </a:xfrm>
          <a:custGeom>
            <a:avLst/>
            <a:gdLst/>
            <a:ahLst/>
            <a:cxnLst/>
            <a:rect l="l" t="t" r="r" b="b"/>
            <a:pathLst>
              <a:path w="698500" h="649605">
                <a:moveTo>
                  <a:pt x="0" y="324612"/>
                </a:moveTo>
                <a:lnTo>
                  <a:pt x="3185" y="280554"/>
                </a:lnTo>
                <a:lnTo>
                  <a:pt x="12466" y="238301"/>
                </a:lnTo>
                <a:lnTo>
                  <a:pt x="27425" y="198239"/>
                </a:lnTo>
                <a:lnTo>
                  <a:pt x="47647" y="160753"/>
                </a:lnTo>
                <a:lnTo>
                  <a:pt x="72716" y="126231"/>
                </a:lnTo>
                <a:lnTo>
                  <a:pt x="102217" y="95059"/>
                </a:lnTo>
                <a:lnTo>
                  <a:pt x="135733" y="67623"/>
                </a:lnTo>
                <a:lnTo>
                  <a:pt x="172849" y="44308"/>
                </a:lnTo>
                <a:lnTo>
                  <a:pt x="213149" y="25503"/>
                </a:lnTo>
                <a:lnTo>
                  <a:pt x="256218" y="11592"/>
                </a:lnTo>
                <a:lnTo>
                  <a:pt x="301638" y="2962"/>
                </a:lnTo>
                <a:lnTo>
                  <a:pt x="348995" y="0"/>
                </a:lnTo>
                <a:lnTo>
                  <a:pt x="396353" y="2962"/>
                </a:lnTo>
                <a:lnTo>
                  <a:pt x="441773" y="11592"/>
                </a:lnTo>
                <a:lnTo>
                  <a:pt x="484842" y="25503"/>
                </a:lnTo>
                <a:lnTo>
                  <a:pt x="525142" y="44308"/>
                </a:lnTo>
                <a:lnTo>
                  <a:pt x="562258" y="67623"/>
                </a:lnTo>
                <a:lnTo>
                  <a:pt x="595774" y="95059"/>
                </a:lnTo>
                <a:lnTo>
                  <a:pt x="625275" y="126231"/>
                </a:lnTo>
                <a:lnTo>
                  <a:pt x="650344" y="160753"/>
                </a:lnTo>
                <a:lnTo>
                  <a:pt x="670566" y="198239"/>
                </a:lnTo>
                <a:lnTo>
                  <a:pt x="685525" y="238301"/>
                </a:lnTo>
                <a:lnTo>
                  <a:pt x="694806" y="280554"/>
                </a:lnTo>
                <a:lnTo>
                  <a:pt x="697991" y="324612"/>
                </a:lnTo>
                <a:lnTo>
                  <a:pt x="694806" y="368669"/>
                </a:lnTo>
                <a:lnTo>
                  <a:pt x="685525" y="410922"/>
                </a:lnTo>
                <a:lnTo>
                  <a:pt x="670566" y="450984"/>
                </a:lnTo>
                <a:lnTo>
                  <a:pt x="650344" y="488470"/>
                </a:lnTo>
                <a:lnTo>
                  <a:pt x="625275" y="522992"/>
                </a:lnTo>
                <a:lnTo>
                  <a:pt x="595774" y="554164"/>
                </a:lnTo>
                <a:lnTo>
                  <a:pt x="562258" y="581600"/>
                </a:lnTo>
                <a:lnTo>
                  <a:pt x="525142" y="604915"/>
                </a:lnTo>
                <a:lnTo>
                  <a:pt x="484842" y="623720"/>
                </a:lnTo>
                <a:lnTo>
                  <a:pt x="441773" y="637631"/>
                </a:lnTo>
                <a:lnTo>
                  <a:pt x="396353" y="646261"/>
                </a:lnTo>
                <a:lnTo>
                  <a:pt x="348995" y="649224"/>
                </a:lnTo>
                <a:lnTo>
                  <a:pt x="301638" y="646261"/>
                </a:lnTo>
                <a:lnTo>
                  <a:pt x="256218" y="637631"/>
                </a:lnTo>
                <a:lnTo>
                  <a:pt x="213149" y="623720"/>
                </a:lnTo>
                <a:lnTo>
                  <a:pt x="172849" y="604915"/>
                </a:lnTo>
                <a:lnTo>
                  <a:pt x="135733" y="581600"/>
                </a:lnTo>
                <a:lnTo>
                  <a:pt x="102217" y="554164"/>
                </a:lnTo>
                <a:lnTo>
                  <a:pt x="72716" y="522992"/>
                </a:lnTo>
                <a:lnTo>
                  <a:pt x="47647" y="488470"/>
                </a:lnTo>
                <a:lnTo>
                  <a:pt x="27425" y="450984"/>
                </a:lnTo>
                <a:lnTo>
                  <a:pt x="12466" y="410922"/>
                </a:lnTo>
                <a:lnTo>
                  <a:pt x="3185" y="368669"/>
                </a:lnTo>
                <a:lnTo>
                  <a:pt x="0" y="324612"/>
                </a:lnTo>
                <a:close/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1563" y="2205482"/>
            <a:ext cx="13779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7447" y="4885944"/>
            <a:ext cx="3121660" cy="433070"/>
          </a:xfrm>
          <a:custGeom>
            <a:avLst/>
            <a:gdLst/>
            <a:ahLst/>
            <a:cxnLst/>
            <a:rect l="l" t="t" r="r" b="b"/>
            <a:pathLst>
              <a:path w="3121660" h="433070">
                <a:moveTo>
                  <a:pt x="0" y="432815"/>
                </a:moveTo>
                <a:lnTo>
                  <a:pt x="3121152" y="432815"/>
                </a:lnTo>
                <a:lnTo>
                  <a:pt x="3121152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90955" y="4993132"/>
            <a:ext cx="23710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Regulation of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4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Processors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3483" y="4744211"/>
            <a:ext cx="698500" cy="649605"/>
          </a:xfrm>
          <a:custGeom>
            <a:avLst/>
            <a:gdLst/>
            <a:ahLst/>
            <a:cxnLst/>
            <a:rect l="l" t="t" r="r" b="b"/>
            <a:pathLst>
              <a:path w="698500" h="649604">
                <a:moveTo>
                  <a:pt x="348995" y="0"/>
                </a:moveTo>
                <a:lnTo>
                  <a:pt x="301638" y="2962"/>
                </a:lnTo>
                <a:lnTo>
                  <a:pt x="256218" y="11592"/>
                </a:lnTo>
                <a:lnTo>
                  <a:pt x="213149" y="25503"/>
                </a:lnTo>
                <a:lnTo>
                  <a:pt x="172849" y="44308"/>
                </a:lnTo>
                <a:lnTo>
                  <a:pt x="135733" y="67623"/>
                </a:lnTo>
                <a:lnTo>
                  <a:pt x="102217" y="95059"/>
                </a:lnTo>
                <a:lnTo>
                  <a:pt x="72716" y="126231"/>
                </a:lnTo>
                <a:lnTo>
                  <a:pt x="47647" y="160753"/>
                </a:lnTo>
                <a:lnTo>
                  <a:pt x="27425" y="198239"/>
                </a:lnTo>
                <a:lnTo>
                  <a:pt x="12466" y="238301"/>
                </a:lnTo>
                <a:lnTo>
                  <a:pt x="3185" y="280554"/>
                </a:lnTo>
                <a:lnTo>
                  <a:pt x="0" y="324612"/>
                </a:lnTo>
                <a:lnTo>
                  <a:pt x="3185" y="368669"/>
                </a:lnTo>
                <a:lnTo>
                  <a:pt x="12466" y="410922"/>
                </a:lnTo>
                <a:lnTo>
                  <a:pt x="27425" y="450984"/>
                </a:lnTo>
                <a:lnTo>
                  <a:pt x="47647" y="488470"/>
                </a:lnTo>
                <a:lnTo>
                  <a:pt x="72716" y="522992"/>
                </a:lnTo>
                <a:lnTo>
                  <a:pt x="102217" y="554164"/>
                </a:lnTo>
                <a:lnTo>
                  <a:pt x="135733" y="581600"/>
                </a:lnTo>
                <a:lnTo>
                  <a:pt x="172849" y="604915"/>
                </a:lnTo>
                <a:lnTo>
                  <a:pt x="213149" y="623720"/>
                </a:lnTo>
                <a:lnTo>
                  <a:pt x="256218" y="637631"/>
                </a:lnTo>
                <a:lnTo>
                  <a:pt x="301638" y="646261"/>
                </a:lnTo>
                <a:lnTo>
                  <a:pt x="348995" y="649224"/>
                </a:lnTo>
                <a:lnTo>
                  <a:pt x="396353" y="646261"/>
                </a:lnTo>
                <a:lnTo>
                  <a:pt x="441773" y="637631"/>
                </a:lnTo>
                <a:lnTo>
                  <a:pt x="484842" y="623720"/>
                </a:lnTo>
                <a:lnTo>
                  <a:pt x="525142" y="604915"/>
                </a:lnTo>
                <a:lnTo>
                  <a:pt x="562258" y="581600"/>
                </a:lnTo>
                <a:lnTo>
                  <a:pt x="595774" y="554164"/>
                </a:lnTo>
                <a:lnTo>
                  <a:pt x="625275" y="522992"/>
                </a:lnTo>
                <a:lnTo>
                  <a:pt x="650344" y="488470"/>
                </a:lnTo>
                <a:lnTo>
                  <a:pt x="670566" y="450984"/>
                </a:lnTo>
                <a:lnTo>
                  <a:pt x="685525" y="410922"/>
                </a:lnTo>
                <a:lnTo>
                  <a:pt x="694806" y="368669"/>
                </a:lnTo>
                <a:lnTo>
                  <a:pt x="697991" y="324612"/>
                </a:lnTo>
                <a:lnTo>
                  <a:pt x="694806" y="280554"/>
                </a:lnTo>
                <a:lnTo>
                  <a:pt x="685525" y="238301"/>
                </a:lnTo>
                <a:lnTo>
                  <a:pt x="670566" y="198239"/>
                </a:lnTo>
                <a:lnTo>
                  <a:pt x="650344" y="160753"/>
                </a:lnTo>
                <a:lnTo>
                  <a:pt x="625275" y="126231"/>
                </a:lnTo>
                <a:lnTo>
                  <a:pt x="595774" y="95059"/>
                </a:lnTo>
                <a:lnTo>
                  <a:pt x="562258" y="67623"/>
                </a:lnTo>
                <a:lnTo>
                  <a:pt x="525142" y="44308"/>
                </a:lnTo>
                <a:lnTo>
                  <a:pt x="484842" y="25503"/>
                </a:lnTo>
                <a:lnTo>
                  <a:pt x="441773" y="11592"/>
                </a:lnTo>
                <a:lnTo>
                  <a:pt x="396353" y="2962"/>
                </a:lnTo>
                <a:lnTo>
                  <a:pt x="348995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483" y="4744211"/>
            <a:ext cx="698500" cy="649605"/>
          </a:xfrm>
          <a:custGeom>
            <a:avLst/>
            <a:gdLst/>
            <a:ahLst/>
            <a:cxnLst/>
            <a:rect l="l" t="t" r="r" b="b"/>
            <a:pathLst>
              <a:path w="698500" h="649604">
                <a:moveTo>
                  <a:pt x="0" y="324612"/>
                </a:moveTo>
                <a:lnTo>
                  <a:pt x="3185" y="280554"/>
                </a:lnTo>
                <a:lnTo>
                  <a:pt x="12466" y="238301"/>
                </a:lnTo>
                <a:lnTo>
                  <a:pt x="27425" y="198239"/>
                </a:lnTo>
                <a:lnTo>
                  <a:pt x="47647" y="160753"/>
                </a:lnTo>
                <a:lnTo>
                  <a:pt x="72716" y="126231"/>
                </a:lnTo>
                <a:lnTo>
                  <a:pt x="102217" y="95059"/>
                </a:lnTo>
                <a:lnTo>
                  <a:pt x="135733" y="67623"/>
                </a:lnTo>
                <a:lnTo>
                  <a:pt x="172849" y="44308"/>
                </a:lnTo>
                <a:lnTo>
                  <a:pt x="213149" y="25503"/>
                </a:lnTo>
                <a:lnTo>
                  <a:pt x="256218" y="11592"/>
                </a:lnTo>
                <a:lnTo>
                  <a:pt x="301638" y="2962"/>
                </a:lnTo>
                <a:lnTo>
                  <a:pt x="348995" y="0"/>
                </a:lnTo>
                <a:lnTo>
                  <a:pt x="396353" y="2962"/>
                </a:lnTo>
                <a:lnTo>
                  <a:pt x="441773" y="11592"/>
                </a:lnTo>
                <a:lnTo>
                  <a:pt x="484842" y="25503"/>
                </a:lnTo>
                <a:lnTo>
                  <a:pt x="525142" y="44308"/>
                </a:lnTo>
                <a:lnTo>
                  <a:pt x="562258" y="67623"/>
                </a:lnTo>
                <a:lnTo>
                  <a:pt x="595774" y="95059"/>
                </a:lnTo>
                <a:lnTo>
                  <a:pt x="625275" y="126231"/>
                </a:lnTo>
                <a:lnTo>
                  <a:pt x="650344" y="160753"/>
                </a:lnTo>
                <a:lnTo>
                  <a:pt x="670566" y="198239"/>
                </a:lnTo>
                <a:lnTo>
                  <a:pt x="685525" y="238301"/>
                </a:lnTo>
                <a:lnTo>
                  <a:pt x="694806" y="280554"/>
                </a:lnTo>
                <a:lnTo>
                  <a:pt x="697991" y="324612"/>
                </a:lnTo>
                <a:lnTo>
                  <a:pt x="694806" y="368669"/>
                </a:lnTo>
                <a:lnTo>
                  <a:pt x="685525" y="410922"/>
                </a:lnTo>
                <a:lnTo>
                  <a:pt x="670566" y="450984"/>
                </a:lnTo>
                <a:lnTo>
                  <a:pt x="650344" y="488470"/>
                </a:lnTo>
                <a:lnTo>
                  <a:pt x="625275" y="522992"/>
                </a:lnTo>
                <a:lnTo>
                  <a:pt x="595774" y="554164"/>
                </a:lnTo>
                <a:lnTo>
                  <a:pt x="562258" y="581600"/>
                </a:lnTo>
                <a:lnTo>
                  <a:pt x="525142" y="604915"/>
                </a:lnTo>
                <a:lnTo>
                  <a:pt x="484842" y="623720"/>
                </a:lnTo>
                <a:lnTo>
                  <a:pt x="441773" y="637631"/>
                </a:lnTo>
                <a:lnTo>
                  <a:pt x="396353" y="646261"/>
                </a:lnTo>
                <a:lnTo>
                  <a:pt x="348995" y="649224"/>
                </a:lnTo>
                <a:lnTo>
                  <a:pt x="301638" y="646261"/>
                </a:lnTo>
                <a:lnTo>
                  <a:pt x="256218" y="637631"/>
                </a:lnTo>
                <a:lnTo>
                  <a:pt x="213149" y="623720"/>
                </a:lnTo>
                <a:lnTo>
                  <a:pt x="172849" y="604915"/>
                </a:lnTo>
                <a:lnTo>
                  <a:pt x="135733" y="581600"/>
                </a:lnTo>
                <a:lnTo>
                  <a:pt x="102217" y="554164"/>
                </a:lnTo>
                <a:lnTo>
                  <a:pt x="72716" y="522992"/>
                </a:lnTo>
                <a:lnTo>
                  <a:pt x="47647" y="488470"/>
                </a:lnTo>
                <a:lnTo>
                  <a:pt x="27425" y="450984"/>
                </a:lnTo>
                <a:lnTo>
                  <a:pt x="12466" y="410922"/>
                </a:lnTo>
                <a:lnTo>
                  <a:pt x="3185" y="368669"/>
                </a:lnTo>
                <a:lnTo>
                  <a:pt x="0" y="324612"/>
                </a:lnTo>
                <a:close/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627" y="4925821"/>
            <a:ext cx="1689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1080" y="5590032"/>
            <a:ext cx="3767454" cy="429895"/>
          </a:xfrm>
          <a:custGeom>
            <a:avLst/>
            <a:gdLst/>
            <a:ahLst/>
            <a:cxnLst/>
            <a:rect l="l" t="t" r="r" b="b"/>
            <a:pathLst>
              <a:path w="3767454" h="429895">
                <a:moveTo>
                  <a:pt x="0" y="429768"/>
                </a:moveTo>
                <a:lnTo>
                  <a:pt x="3767328" y="429768"/>
                </a:lnTo>
                <a:lnTo>
                  <a:pt x="3767328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solidFill>
            <a:srgbClr val="DB5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24788" y="5697220"/>
            <a:ext cx="34321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Implementation of data user return</a:t>
            </a:r>
            <a:r>
              <a:rPr sz="1400" spc="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scheme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6531" y="5445252"/>
            <a:ext cx="698500" cy="652780"/>
          </a:xfrm>
          <a:custGeom>
            <a:avLst/>
            <a:gdLst/>
            <a:ahLst/>
            <a:cxnLst/>
            <a:rect l="l" t="t" r="r" b="b"/>
            <a:pathLst>
              <a:path w="698500" h="652779">
                <a:moveTo>
                  <a:pt x="348996" y="0"/>
                </a:moveTo>
                <a:lnTo>
                  <a:pt x="301638" y="2977"/>
                </a:lnTo>
                <a:lnTo>
                  <a:pt x="256218" y="11649"/>
                </a:lnTo>
                <a:lnTo>
                  <a:pt x="213149" y="25628"/>
                </a:lnTo>
                <a:lnTo>
                  <a:pt x="172849" y="44526"/>
                </a:lnTo>
                <a:lnTo>
                  <a:pt x="135733" y="67953"/>
                </a:lnTo>
                <a:lnTo>
                  <a:pt x="102217" y="95521"/>
                </a:lnTo>
                <a:lnTo>
                  <a:pt x="72716" y="126842"/>
                </a:lnTo>
                <a:lnTo>
                  <a:pt x="47647" y="161527"/>
                </a:lnTo>
                <a:lnTo>
                  <a:pt x="27425" y="199187"/>
                </a:lnTo>
                <a:lnTo>
                  <a:pt x="12466" y="239434"/>
                </a:lnTo>
                <a:lnTo>
                  <a:pt x="3185" y="281880"/>
                </a:lnTo>
                <a:lnTo>
                  <a:pt x="0" y="326136"/>
                </a:lnTo>
                <a:lnTo>
                  <a:pt x="3185" y="370391"/>
                </a:lnTo>
                <a:lnTo>
                  <a:pt x="12466" y="412837"/>
                </a:lnTo>
                <a:lnTo>
                  <a:pt x="27425" y="453084"/>
                </a:lnTo>
                <a:lnTo>
                  <a:pt x="47647" y="490744"/>
                </a:lnTo>
                <a:lnTo>
                  <a:pt x="72716" y="525429"/>
                </a:lnTo>
                <a:lnTo>
                  <a:pt x="102217" y="556750"/>
                </a:lnTo>
                <a:lnTo>
                  <a:pt x="135733" y="584318"/>
                </a:lnTo>
                <a:lnTo>
                  <a:pt x="172849" y="607745"/>
                </a:lnTo>
                <a:lnTo>
                  <a:pt x="213149" y="626643"/>
                </a:lnTo>
                <a:lnTo>
                  <a:pt x="256218" y="640622"/>
                </a:lnTo>
                <a:lnTo>
                  <a:pt x="301638" y="649294"/>
                </a:lnTo>
                <a:lnTo>
                  <a:pt x="348996" y="652272"/>
                </a:lnTo>
                <a:lnTo>
                  <a:pt x="396353" y="649294"/>
                </a:lnTo>
                <a:lnTo>
                  <a:pt x="441773" y="640622"/>
                </a:lnTo>
                <a:lnTo>
                  <a:pt x="484842" y="626643"/>
                </a:lnTo>
                <a:lnTo>
                  <a:pt x="525142" y="607745"/>
                </a:lnTo>
                <a:lnTo>
                  <a:pt x="562258" y="584318"/>
                </a:lnTo>
                <a:lnTo>
                  <a:pt x="595774" y="556750"/>
                </a:lnTo>
                <a:lnTo>
                  <a:pt x="625275" y="525429"/>
                </a:lnTo>
                <a:lnTo>
                  <a:pt x="650344" y="490744"/>
                </a:lnTo>
                <a:lnTo>
                  <a:pt x="670566" y="453084"/>
                </a:lnTo>
                <a:lnTo>
                  <a:pt x="685525" y="412837"/>
                </a:lnTo>
                <a:lnTo>
                  <a:pt x="694806" y="370391"/>
                </a:lnTo>
                <a:lnTo>
                  <a:pt x="697992" y="326136"/>
                </a:lnTo>
                <a:lnTo>
                  <a:pt x="694806" y="281880"/>
                </a:lnTo>
                <a:lnTo>
                  <a:pt x="685525" y="239434"/>
                </a:lnTo>
                <a:lnTo>
                  <a:pt x="670566" y="199187"/>
                </a:lnTo>
                <a:lnTo>
                  <a:pt x="650344" y="161527"/>
                </a:lnTo>
                <a:lnTo>
                  <a:pt x="625275" y="126842"/>
                </a:lnTo>
                <a:lnTo>
                  <a:pt x="595774" y="95521"/>
                </a:lnTo>
                <a:lnTo>
                  <a:pt x="562258" y="67953"/>
                </a:lnTo>
                <a:lnTo>
                  <a:pt x="525142" y="44526"/>
                </a:lnTo>
                <a:lnTo>
                  <a:pt x="484842" y="25628"/>
                </a:lnTo>
                <a:lnTo>
                  <a:pt x="441773" y="11649"/>
                </a:lnTo>
                <a:lnTo>
                  <a:pt x="396353" y="2977"/>
                </a:lnTo>
                <a:lnTo>
                  <a:pt x="348996" y="0"/>
                </a:lnTo>
                <a:close/>
              </a:path>
            </a:pathLst>
          </a:custGeom>
          <a:solidFill>
            <a:srgbClr val="DB5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6531" y="5445252"/>
            <a:ext cx="698500" cy="652780"/>
          </a:xfrm>
          <a:custGeom>
            <a:avLst/>
            <a:gdLst/>
            <a:ahLst/>
            <a:cxnLst/>
            <a:rect l="l" t="t" r="r" b="b"/>
            <a:pathLst>
              <a:path w="698500" h="652779">
                <a:moveTo>
                  <a:pt x="0" y="326136"/>
                </a:moveTo>
                <a:lnTo>
                  <a:pt x="3185" y="281880"/>
                </a:lnTo>
                <a:lnTo>
                  <a:pt x="12466" y="239434"/>
                </a:lnTo>
                <a:lnTo>
                  <a:pt x="27425" y="199187"/>
                </a:lnTo>
                <a:lnTo>
                  <a:pt x="47647" y="161527"/>
                </a:lnTo>
                <a:lnTo>
                  <a:pt x="72716" y="126842"/>
                </a:lnTo>
                <a:lnTo>
                  <a:pt x="102217" y="95521"/>
                </a:lnTo>
                <a:lnTo>
                  <a:pt x="135733" y="67953"/>
                </a:lnTo>
                <a:lnTo>
                  <a:pt x="172849" y="44526"/>
                </a:lnTo>
                <a:lnTo>
                  <a:pt x="213149" y="25628"/>
                </a:lnTo>
                <a:lnTo>
                  <a:pt x="256218" y="11649"/>
                </a:lnTo>
                <a:lnTo>
                  <a:pt x="301638" y="2977"/>
                </a:lnTo>
                <a:lnTo>
                  <a:pt x="348996" y="0"/>
                </a:lnTo>
                <a:lnTo>
                  <a:pt x="396353" y="2977"/>
                </a:lnTo>
                <a:lnTo>
                  <a:pt x="441773" y="11649"/>
                </a:lnTo>
                <a:lnTo>
                  <a:pt x="484842" y="25628"/>
                </a:lnTo>
                <a:lnTo>
                  <a:pt x="525142" y="44526"/>
                </a:lnTo>
                <a:lnTo>
                  <a:pt x="562258" y="67953"/>
                </a:lnTo>
                <a:lnTo>
                  <a:pt x="595774" y="95521"/>
                </a:lnTo>
                <a:lnTo>
                  <a:pt x="625275" y="126842"/>
                </a:lnTo>
                <a:lnTo>
                  <a:pt x="650344" y="161527"/>
                </a:lnTo>
                <a:lnTo>
                  <a:pt x="670566" y="199187"/>
                </a:lnTo>
                <a:lnTo>
                  <a:pt x="685525" y="239434"/>
                </a:lnTo>
                <a:lnTo>
                  <a:pt x="694806" y="281880"/>
                </a:lnTo>
                <a:lnTo>
                  <a:pt x="697992" y="326136"/>
                </a:lnTo>
                <a:lnTo>
                  <a:pt x="694806" y="370391"/>
                </a:lnTo>
                <a:lnTo>
                  <a:pt x="685525" y="412837"/>
                </a:lnTo>
                <a:lnTo>
                  <a:pt x="670566" y="453084"/>
                </a:lnTo>
                <a:lnTo>
                  <a:pt x="650344" y="490744"/>
                </a:lnTo>
                <a:lnTo>
                  <a:pt x="625275" y="525429"/>
                </a:lnTo>
                <a:lnTo>
                  <a:pt x="595774" y="556750"/>
                </a:lnTo>
                <a:lnTo>
                  <a:pt x="562258" y="584318"/>
                </a:lnTo>
                <a:lnTo>
                  <a:pt x="525142" y="607745"/>
                </a:lnTo>
                <a:lnTo>
                  <a:pt x="484842" y="626643"/>
                </a:lnTo>
                <a:lnTo>
                  <a:pt x="441773" y="640622"/>
                </a:lnTo>
                <a:lnTo>
                  <a:pt x="396353" y="649294"/>
                </a:lnTo>
                <a:lnTo>
                  <a:pt x="348996" y="652272"/>
                </a:lnTo>
                <a:lnTo>
                  <a:pt x="301638" y="649294"/>
                </a:lnTo>
                <a:lnTo>
                  <a:pt x="256218" y="640622"/>
                </a:lnTo>
                <a:lnTo>
                  <a:pt x="213149" y="626643"/>
                </a:lnTo>
                <a:lnTo>
                  <a:pt x="172849" y="607745"/>
                </a:lnTo>
                <a:lnTo>
                  <a:pt x="135733" y="584318"/>
                </a:lnTo>
                <a:lnTo>
                  <a:pt x="102217" y="556750"/>
                </a:lnTo>
                <a:lnTo>
                  <a:pt x="72716" y="525429"/>
                </a:lnTo>
                <a:lnTo>
                  <a:pt x="47647" y="490744"/>
                </a:lnTo>
                <a:lnTo>
                  <a:pt x="27425" y="453084"/>
                </a:lnTo>
                <a:lnTo>
                  <a:pt x="12466" y="412837"/>
                </a:lnTo>
                <a:lnTo>
                  <a:pt x="3185" y="370391"/>
                </a:lnTo>
                <a:lnTo>
                  <a:pt x="0" y="326136"/>
                </a:lnTo>
                <a:close/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8761" y="5629655"/>
            <a:ext cx="1689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091684" y="5134355"/>
            <a:ext cx="3313429" cy="741045"/>
          </a:xfrm>
          <a:prstGeom prst="rect">
            <a:avLst/>
          </a:prstGeom>
          <a:solidFill>
            <a:srgbClr val="DC6900"/>
          </a:solidFill>
          <a:ln w="3175">
            <a:solidFill>
              <a:srgbClr val="A04A00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1185545" marR="341630" indent="-835660">
              <a:lnSpc>
                <a:spcPct val="100000"/>
              </a:lnSpc>
              <a:spcBef>
                <a:spcPts val="1200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Amendment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effective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date: 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1 April</a:t>
            </a:r>
            <a:r>
              <a:rPr sz="14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2013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Types </a:t>
            </a:r>
            <a:r>
              <a:rPr dirty="0"/>
              <a:t>of </a:t>
            </a:r>
            <a:r>
              <a:rPr spc="-5" dirty="0"/>
              <a:t>Direct</a:t>
            </a:r>
            <a:r>
              <a:rPr spc="-45" dirty="0"/>
              <a:t> </a:t>
            </a:r>
            <a:r>
              <a:rPr spc="-5" dirty="0"/>
              <a:t>Marketing</a:t>
            </a:r>
          </a:p>
        </p:txBody>
      </p:sp>
      <p:sp>
        <p:nvSpPr>
          <p:cNvPr id="3" name="object 3"/>
          <p:cNvSpPr/>
          <p:nvPr/>
        </p:nvSpPr>
        <p:spPr>
          <a:xfrm>
            <a:off x="3666744" y="4087367"/>
            <a:ext cx="1636776" cy="1036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0367" y="4283582"/>
            <a:ext cx="1046480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975" marR="299720" indent="-1905" algn="ctr">
              <a:lnSpc>
                <a:spcPct val="100000"/>
              </a:lnSpc>
            </a:pPr>
            <a:r>
              <a:rPr sz="1400" b="1" spc="-2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ta  </a:t>
            </a:r>
            <a:r>
              <a:rPr sz="1400" b="1" spc="-2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(Company)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0192" y="4041647"/>
            <a:ext cx="1700783" cy="1210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82993" y="4431029"/>
            <a:ext cx="107823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Third</a:t>
            </a:r>
            <a:r>
              <a:rPr sz="1400" b="1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Party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Company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99959" y="5029200"/>
            <a:ext cx="1496568" cy="1039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47026" y="5099177"/>
            <a:ext cx="1198880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Georgia"/>
                <a:cs typeface="Georgia"/>
              </a:rPr>
              <a:t>Personal data  </a:t>
            </a:r>
            <a:r>
              <a:rPr sz="1100" b="1" dirty="0">
                <a:solidFill>
                  <a:srgbClr val="FFFFFF"/>
                </a:solidFill>
                <a:latin typeface="Georgia"/>
                <a:cs typeface="Georgia"/>
              </a:rPr>
              <a:t>used </a:t>
            </a:r>
            <a:r>
              <a:rPr sz="1100" b="1" spc="-5" dirty="0">
                <a:solidFill>
                  <a:srgbClr val="FFFFFF"/>
                </a:solidFill>
                <a:latin typeface="Georgia"/>
                <a:cs typeface="Georgia"/>
              </a:rPr>
              <a:t>for DM</a:t>
            </a:r>
            <a:r>
              <a:rPr sz="1100" b="1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Georgia"/>
                <a:cs typeface="Georgia"/>
              </a:rPr>
              <a:t>e.g.  </a:t>
            </a:r>
            <a:r>
              <a:rPr sz="1100" b="1" dirty="0">
                <a:solidFill>
                  <a:srgbClr val="FFFFFF"/>
                </a:solidFill>
                <a:latin typeface="Georgia"/>
                <a:cs typeface="Georgia"/>
              </a:rPr>
              <a:t>sell </a:t>
            </a:r>
            <a:r>
              <a:rPr sz="1100" b="1" spc="-5" dirty="0">
                <a:solidFill>
                  <a:srgbClr val="FFFFFF"/>
                </a:solidFill>
                <a:latin typeface="Georgia"/>
                <a:cs typeface="Georgia"/>
              </a:rPr>
              <a:t>insurance  products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304" y="4114800"/>
            <a:ext cx="1636776" cy="1036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7212" y="4311015"/>
            <a:ext cx="10737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  Subject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(</a:t>
            </a:r>
            <a:r>
              <a:rPr sz="1400" b="1" spc="-2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400" b="1" spc="-2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tomer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69719" y="5071871"/>
            <a:ext cx="1158240" cy="472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1160" y="5132832"/>
            <a:ext cx="1161288" cy="475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8320" y="5227320"/>
            <a:ext cx="1158240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14473" y="5294121"/>
            <a:ext cx="72644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al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5023103"/>
            <a:ext cx="1158239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8679" y="5111496"/>
            <a:ext cx="1158239" cy="472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6696" y="5221223"/>
            <a:ext cx="1158239" cy="661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24120" y="5289803"/>
            <a:ext cx="72644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al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18759" y="4178808"/>
            <a:ext cx="1551940" cy="932815"/>
          </a:xfrm>
          <a:custGeom>
            <a:avLst/>
            <a:gdLst/>
            <a:ahLst/>
            <a:cxnLst/>
            <a:rect l="l" t="t" r="r" b="b"/>
            <a:pathLst>
              <a:path w="1551940" h="932814">
                <a:moveTo>
                  <a:pt x="1085088" y="0"/>
                </a:moveTo>
                <a:lnTo>
                  <a:pt x="1085088" y="233172"/>
                </a:lnTo>
                <a:lnTo>
                  <a:pt x="0" y="233172"/>
                </a:lnTo>
                <a:lnTo>
                  <a:pt x="0" y="699516"/>
                </a:lnTo>
                <a:lnTo>
                  <a:pt x="1085088" y="699516"/>
                </a:lnTo>
                <a:lnTo>
                  <a:pt x="1085088" y="932688"/>
                </a:lnTo>
                <a:lnTo>
                  <a:pt x="1551432" y="466344"/>
                </a:lnTo>
                <a:lnTo>
                  <a:pt x="1085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18759" y="4178808"/>
            <a:ext cx="1551940" cy="932815"/>
          </a:xfrm>
          <a:custGeom>
            <a:avLst/>
            <a:gdLst/>
            <a:ahLst/>
            <a:cxnLst/>
            <a:rect l="l" t="t" r="r" b="b"/>
            <a:pathLst>
              <a:path w="1551940" h="932814">
                <a:moveTo>
                  <a:pt x="0" y="233172"/>
                </a:moveTo>
                <a:lnTo>
                  <a:pt x="1085088" y="233172"/>
                </a:lnTo>
                <a:lnTo>
                  <a:pt x="1085088" y="0"/>
                </a:lnTo>
                <a:lnTo>
                  <a:pt x="1551432" y="466344"/>
                </a:lnTo>
                <a:lnTo>
                  <a:pt x="1085088" y="932688"/>
                </a:lnTo>
                <a:lnTo>
                  <a:pt x="1085088" y="699516"/>
                </a:lnTo>
                <a:lnTo>
                  <a:pt x="0" y="699516"/>
                </a:lnTo>
                <a:lnTo>
                  <a:pt x="0" y="233172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41441" y="4389882"/>
            <a:ext cx="107442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100" b="1" spc="-5" dirty="0">
                <a:latin typeface="Georgia"/>
                <a:cs typeface="Georgia"/>
              </a:rPr>
              <a:t>Transfer </a:t>
            </a:r>
            <a:r>
              <a:rPr sz="1100" b="1" dirty="0">
                <a:latin typeface="Georgia"/>
                <a:cs typeface="Georgia"/>
              </a:rPr>
              <a:t>/</a:t>
            </a:r>
            <a:r>
              <a:rPr sz="1100" b="1" spc="-60" dirty="0">
                <a:latin typeface="Georgia"/>
                <a:cs typeface="Georgia"/>
              </a:rPr>
              <a:t> </a:t>
            </a:r>
            <a:r>
              <a:rPr sz="1100" b="1" dirty="0">
                <a:latin typeface="Georgia"/>
                <a:cs typeface="Georgia"/>
              </a:rPr>
              <a:t>sale  </a:t>
            </a:r>
            <a:r>
              <a:rPr sz="1100" b="1" spc="-5" dirty="0">
                <a:latin typeface="Georgia"/>
                <a:cs typeface="Georgia"/>
              </a:rPr>
              <a:t>of personal  data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88464" y="4248911"/>
            <a:ext cx="1493520" cy="935990"/>
          </a:xfrm>
          <a:custGeom>
            <a:avLst/>
            <a:gdLst/>
            <a:ahLst/>
            <a:cxnLst/>
            <a:rect l="l" t="t" r="r" b="b"/>
            <a:pathLst>
              <a:path w="1493520" h="935989">
                <a:moveTo>
                  <a:pt x="1025652" y="0"/>
                </a:moveTo>
                <a:lnTo>
                  <a:pt x="1025652" y="233933"/>
                </a:lnTo>
                <a:lnTo>
                  <a:pt x="0" y="233933"/>
                </a:lnTo>
                <a:lnTo>
                  <a:pt x="0" y="701801"/>
                </a:lnTo>
                <a:lnTo>
                  <a:pt x="1025652" y="701801"/>
                </a:lnTo>
                <a:lnTo>
                  <a:pt x="1025652" y="935736"/>
                </a:lnTo>
                <a:lnTo>
                  <a:pt x="1493520" y="467868"/>
                </a:lnTo>
                <a:lnTo>
                  <a:pt x="1025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88464" y="4248911"/>
            <a:ext cx="1493520" cy="935990"/>
          </a:xfrm>
          <a:custGeom>
            <a:avLst/>
            <a:gdLst/>
            <a:ahLst/>
            <a:cxnLst/>
            <a:rect l="l" t="t" r="r" b="b"/>
            <a:pathLst>
              <a:path w="1493520" h="935989">
                <a:moveTo>
                  <a:pt x="0" y="233933"/>
                </a:moveTo>
                <a:lnTo>
                  <a:pt x="1025652" y="233933"/>
                </a:lnTo>
                <a:lnTo>
                  <a:pt x="1025652" y="0"/>
                </a:lnTo>
                <a:lnTo>
                  <a:pt x="1493520" y="467868"/>
                </a:lnTo>
                <a:lnTo>
                  <a:pt x="1025652" y="935736"/>
                </a:lnTo>
                <a:lnTo>
                  <a:pt x="1025652" y="701801"/>
                </a:lnTo>
                <a:lnTo>
                  <a:pt x="0" y="701801"/>
                </a:lnTo>
                <a:lnTo>
                  <a:pt x="0" y="233933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39085" y="4473542"/>
            <a:ext cx="962025" cy="49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5080" algn="ctr">
              <a:lnSpc>
                <a:spcPct val="100099"/>
              </a:lnSpc>
            </a:pPr>
            <a:r>
              <a:rPr sz="1050" b="1" dirty="0">
                <a:latin typeface="Georgia"/>
                <a:cs typeface="Georgia"/>
              </a:rPr>
              <a:t>Provides  personal</a:t>
            </a:r>
            <a:r>
              <a:rPr sz="1050" b="1" spc="-120" dirty="0">
                <a:latin typeface="Georgia"/>
                <a:cs typeface="Georgia"/>
              </a:rPr>
              <a:t> </a:t>
            </a:r>
            <a:r>
              <a:rPr sz="1050" b="1" spc="-5" dirty="0">
                <a:latin typeface="Georgia"/>
                <a:cs typeface="Georgia"/>
              </a:rPr>
              <a:t>data  to data</a:t>
            </a:r>
            <a:r>
              <a:rPr sz="1050" b="1" spc="-90" dirty="0">
                <a:latin typeface="Georgia"/>
                <a:cs typeface="Georgia"/>
              </a:rPr>
              <a:t> </a:t>
            </a:r>
            <a:r>
              <a:rPr sz="1050" b="1" dirty="0">
                <a:latin typeface="Georgia"/>
                <a:cs typeface="Georgia"/>
              </a:rPr>
              <a:t>user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1004" y="1193165"/>
            <a:ext cx="38862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DF2F1E"/>
                </a:solidFill>
                <a:latin typeface="Georgia"/>
                <a:cs typeface="Georgia"/>
              </a:rPr>
              <a:t>1. Use </a:t>
            </a:r>
            <a:r>
              <a:rPr sz="1400" b="1" spc="-5" dirty="0">
                <a:solidFill>
                  <a:srgbClr val="DF2F1E"/>
                </a:solidFill>
                <a:latin typeface="Georgia"/>
                <a:cs typeface="Georgia"/>
              </a:rPr>
              <a:t>of </a:t>
            </a:r>
            <a:r>
              <a:rPr sz="1400" b="1" spc="-10" dirty="0">
                <a:solidFill>
                  <a:srgbClr val="DF2F1E"/>
                </a:solidFill>
                <a:latin typeface="Georgia"/>
                <a:cs typeface="Georgia"/>
              </a:rPr>
              <a:t>personal data </a:t>
            </a:r>
            <a:r>
              <a:rPr sz="1400" b="1" spc="-5" dirty="0">
                <a:solidFill>
                  <a:srgbClr val="DF2F1E"/>
                </a:solidFill>
                <a:latin typeface="Georgia"/>
                <a:cs typeface="Georgia"/>
              </a:rPr>
              <a:t>in </a:t>
            </a:r>
            <a:r>
              <a:rPr sz="1400" b="1" spc="-10" dirty="0">
                <a:solidFill>
                  <a:srgbClr val="DF2F1E"/>
                </a:solidFill>
                <a:latin typeface="Georgia"/>
                <a:cs typeface="Georgia"/>
              </a:rPr>
              <a:t>direct</a:t>
            </a:r>
            <a:r>
              <a:rPr sz="1400" b="1" spc="75" dirty="0">
                <a:solidFill>
                  <a:srgbClr val="DF2F1E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DF2F1E"/>
                </a:solidFill>
                <a:latin typeface="Georgia"/>
                <a:cs typeface="Georgia"/>
              </a:rPr>
              <a:t>marketing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66744" y="1600200"/>
            <a:ext cx="1636776" cy="10393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7304" y="1627632"/>
            <a:ext cx="1636776" cy="10393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07212" y="1824735"/>
            <a:ext cx="1073785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  Subject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(</a:t>
            </a:r>
            <a:r>
              <a:rPr sz="1400" b="1" spc="-2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400" b="1" spc="-2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tomer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69719" y="2499360"/>
            <a:ext cx="1158240" cy="472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1160" y="2560320"/>
            <a:ext cx="1161288" cy="4724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98320" y="2651760"/>
            <a:ext cx="1158240" cy="661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14473" y="2719070"/>
            <a:ext cx="72644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al 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64079" y="1688592"/>
            <a:ext cx="1493520" cy="932815"/>
          </a:xfrm>
          <a:custGeom>
            <a:avLst/>
            <a:gdLst/>
            <a:ahLst/>
            <a:cxnLst/>
            <a:rect l="l" t="t" r="r" b="b"/>
            <a:pathLst>
              <a:path w="1493520" h="932814">
                <a:moveTo>
                  <a:pt x="1027176" y="0"/>
                </a:moveTo>
                <a:lnTo>
                  <a:pt x="1027176" y="233172"/>
                </a:lnTo>
                <a:lnTo>
                  <a:pt x="0" y="233172"/>
                </a:lnTo>
                <a:lnTo>
                  <a:pt x="0" y="699516"/>
                </a:lnTo>
                <a:lnTo>
                  <a:pt x="1027176" y="699516"/>
                </a:lnTo>
                <a:lnTo>
                  <a:pt x="1027176" y="932688"/>
                </a:lnTo>
                <a:lnTo>
                  <a:pt x="1493520" y="466344"/>
                </a:lnTo>
                <a:lnTo>
                  <a:pt x="1027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64079" y="1688592"/>
            <a:ext cx="1493520" cy="932815"/>
          </a:xfrm>
          <a:custGeom>
            <a:avLst/>
            <a:gdLst/>
            <a:ahLst/>
            <a:cxnLst/>
            <a:rect l="l" t="t" r="r" b="b"/>
            <a:pathLst>
              <a:path w="1493520" h="932814">
                <a:moveTo>
                  <a:pt x="0" y="233172"/>
                </a:moveTo>
                <a:lnTo>
                  <a:pt x="1027176" y="233172"/>
                </a:lnTo>
                <a:lnTo>
                  <a:pt x="1027176" y="0"/>
                </a:lnTo>
                <a:lnTo>
                  <a:pt x="1493520" y="466344"/>
                </a:lnTo>
                <a:lnTo>
                  <a:pt x="1027176" y="932688"/>
                </a:lnTo>
                <a:lnTo>
                  <a:pt x="1027176" y="699516"/>
                </a:lnTo>
                <a:lnTo>
                  <a:pt x="0" y="699516"/>
                </a:lnTo>
                <a:lnTo>
                  <a:pt x="0" y="233172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13813" y="1911222"/>
            <a:ext cx="962025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5715" algn="ctr">
              <a:lnSpc>
                <a:spcPct val="100000"/>
              </a:lnSpc>
            </a:pPr>
            <a:r>
              <a:rPr sz="1050" b="1" dirty="0">
                <a:latin typeface="Georgia"/>
                <a:cs typeface="Georgia"/>
              </a:rPr>
              <a:t>Provides  personal</a:t>
            </a:r>
            <a:r>
              <a:rPr sz="1050" b="1" spc="-105" dirty="0">
                <a:latin typeface="Georgia"/>
                <a:cs typeface="Georgia"/>
              </a:rPr>
              <a:t> </a:t>
            </a:r>
            <a:r>
              <a:rPr sz="1050" b="1" spc="-5" dirty="0">
                <a:latin typeface="Georgia"/>
                <a:cs typeface="Georgia"/>
              </a:rPr>
              <a:t>data  to data</a:t>
            </a:r>
            <a:r>
              <a:rPr sz="1050" b="1" spc="-90" dirty="0">
                <a:latin typeface="Georgia"/>
                <a:cs typeface="Georgia"/>
              </a:rPr>
              <a:t> </a:t>
            </a:r>
            <a:r>
              <a:rPr sz="1050" b="1" dirty="0">
                <a:latin typeface="Georgia"/>
                <a:cs typeface="Georgia"/>
              </a:rPr>
              <a:t>user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6336" y="3785234"/>
            <a:ext cx="51282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DF2F1E"/>
                </a:solidFill>
                <a:latin typeface="Georgia"/>
                <a:cs typeface="Georgia"/>
              </a:rPr>
              <a:t>2. </a:t>
            </a:r>
            <a:r>
              <a:rPr sz="1400" b="1" spc="-5" dirty="0">
                <a:solidFill>
                  <a:srgbClr val="DF2F1E"/>
                </a:solidFill>
                <a:latin typeface="Georgia"/>
                <a:cs typeface="Georgia"/>
              </a:rPr>
              <a:t>Provision of </a:t>
            </a:r>
            <a:r>
              <a:rPr sz="1400" b="1" spc="-10" dirty="0">
                <a:solidFill>
                  <a:srgbClr val="DF2F1E"/>
                </a:solidFill>
                <a:latin typeface="Georgia"/>
                <a:cs typeface="Georgia"/>
              </a:rPr>
              <a:t>personal data </a:t>
            </a:r>
            <a:r>
              <a:rPr sz="1400" b="1" spc="-5" dirty="0">
                <a:solidFill>
                  <a:srgbClr val="DF2F1E"/>
                </a:solidFill>
                <a:latin typeface="Georgia"/>
                <a:cs typeface="Georgia"/>
              </a:rPr>
              <a:t>for </a:t>
            </a:r>
            <a:r>
              <a:rPr sz="1400" b="1" spc="-10" dirty="0">
                <a:solidFill>
                  <a:srgbClr val="DF2F1E"/>
                </a:solidFill>
                <a:latin typeface="Georgia"/>
                <a:cs typeface="Georgia"/>
              </a:rPr>
              <a:t>use </a:t>
            </a:r>
            <a:r>
              <a:rPr sz="1400" b="1" dirty="0">
                <a:solidFill>
                  <a:srgbClr val="DF2F1E"/>
                </a:solidFill>
                <a:latin typeface="Georgia"/>
                <a:cs typeface="Georgia"/>
              </a:rPr>
              <a:t>in </a:t>
            </a:r>
            <a:r>
              <a:rPr sz="1400" b="1" spc="-10" dirty="0">
                <a:solidFill>
                  <a:srgbClr val="DF2F1E"/>
                </a:solidFill>
                <a:latin typeface="Georgia"/>
                <a:cs typeface="Georgia"/>
              </a:rPr>
              <a:t>direct</a:t>
            </a:r>
            <a:r>
              <a:rPr sz="1400" b="1" spc="120" dirty="0">
                <a:solidFill>
                  <a:srgbClr val="DF2F1E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DF2F1E"/>
                </a:solidFill>
                <a:latin typeface="Georgia"/>
                <a:cs typeface="Georgia"/>
              </a:rPr>
              <a:t>marketing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60391" y="2465832"/>
            <a:ext cx="1490472" cy="9997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960367" y="1797050"/>
            <a:ext cx="2018030" cy="139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61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endParaRPr sz="1400">
              <a:latin typeface="Georgia"/>
              <a:cs typeface="Georgia"/>
            </a:endParaRPr>
          </a:p>
          <a:p>
            <a:pPr marL="12700" marR="976630" indent="29591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User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(</a:t>
            </a:r>
            <a:r>
              <a:rPr sz="1400" b="1" spc="-2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om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)</a:t>
            </a:r>
            <a:endParaRPr sz="1400">
              <a:latin typeface="Georgia"/>
              <a:cs typeface="Georgia"/>
            </a:endParaRPr>
          </a:p>
          <a:p>
            <a:pPr marL="889000" marR="5080" indent="-3175" algn="ctr">
              <a:lnSpc>
                <a:spcPct val="100400"/>
              </a:lnSpc>
              <a:spcBef>
                <a:spcPts val="755"/>
              </a:spcBef>
            </a:pPr>
            <a:r>
              <a:rPr sz="1050" b="1" dirty="0">
                <a:solidFill>
                  <a:srgbClr val="FFFFFF"/>
                </a:solidFill>
                <a:latin typeface="Georgia"/>
                <a:cs typeface="Georgia"/>
              </a:rPr>
              <a:t>Personal </a:t>
            </a:r>
            <a:r>
              <a:rPr sz="1050" b="1" spc="-5" dirty="0">
                <a:solidFill>
                  <a:srgbClr val="FFFFFF"/>
                </a:solidFill>
                <a:latin typeface="Georgia"/>
                <a:cs typeface="Georgia"/>
              </a:rPr>
              <a:t>data  </a:t>
            </a:r>
            <a:r>
              <a:rPr sz="1050" b="1" dirty="0">
                <a:solidFill>
                  <a:srgbClr val="FFFFFF"/>
                </a:solidFill>
                <a:latin typeface="Georgia"/>
                <a:cs typeface="Georgia"/>
              </a:rPr>
              <a:t>used </a:t>
            </a:r>
            <a:r>
              <a:rPr sz="1050" b="1" spc="-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050" b="1" spc="5" dirty="0">
                <a:solidFill>
                  <a:srgbClr val="FFFFFF"/>
                </a:solidFill>
                <a:latin typeface="Georgia"/>
                <a:cs typeface="Georgia"/>
              </a:rPr>
              <a:t>DM</a:t>
            </a:r>
            <a:r>
              <a:rPr sz="1050" b="1" spc="-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Georgia"/>
                <a:cs typeface="Georgia"/>
              </a:rPr>
              <a:t>e.g.  </a:t>
            </a:r>
            <a:r>
              <a:rPr sz="1050" b="1" dirty="0">
                <a:solidFill>
                  <a:srgbClr val="FFFFFF"/>
                </a:solidFill>
                <a:latin typeface="Georgia"/>
                <a:cs typeface="Georgia"/>
              </a:rPr>
              <a:t>sell fashion  </a:t>
            </a:r>
            <a:r>
              <a:rPr sz="1050" b="1" spc="-5" dirty="0">
                <a:solidFill>
                  <a:srgbClr val="FFFFFF"/>
                </a:solidFill>
                <a:latin typeface="Georgia"/>
                <a:cs typeface="Georgia"/>
              </a:rPr>
              <a:t>products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896861" y="1614170"/>
            <a:ext cx="170370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404040"/>
                </a:solidFill>
                <a:latin typeface="Georgia"/>
                <a:cs typeface="Georgia"/>
              </a:rPr>
              <a:t>Both types need</a:t>
            </a:r>
            <a:r>
              <a:rPr sz="1400" b="1" spc="-1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Georgia"/>
                <a:cs typeface="Georgia"/>
              </a:rPr>
              <a:t>to</a:t>
            </a:r>
            <a:endParaRPr sz="1400">
              <a:latin typeface="Georgia"/>
              <a:cs typeface="Georgia"/>
            </a:endParaRPr>
          </a:p>
          <a:p>
            <a:pPr marL="250190" marR="244475" indent="341630">
              <a:lnSpc>
                <a:spcPct val="100000"/>
              </a:lnSpc>
            </a:pPr>
            <a:r>
              <a:rPr sz="1400" b="1" spc="-10" dirty="0">
                <a:solidFill>
                  <a:srgbClr val="404040"/>
                </a:solidFill>
                <a:latin typeface="Georgia"/>
                <a:cs typeface="Georgia"/>
              </a:rPr>
              <a:t>adopt  </a:t>
            </a:r>
            <a:r>
              <a:rPr sz="1400" b="1" spc="-5" dirty="0">
                <a:solidFill>
                  <a:srgbClr val="404040"/>
                </a:solidFill>
                <a:latin typeface="Georgia"/>
                <a:cs typeface="Georgia"/>
              </a:rPr>
              <a:t>Opt-in</a:t>
            </a:r>
            <a:r>
              <a:rPr sz="1400" b="1" spc="-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Georgia"/>
                <a:cs typeface="Georgia"/>
              </a:rPr>
              <a:t>model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Consequences </a:t>
            </a:r>
            <a:r>
              <a:rPr dirty="0"/>
              <a:t>of </a:t>
            </a:r>
            <a:r>
              <a:rPr spc="-5" dirty="0"/>
              <a:t>Non-compliance with Direct</a:t>
            </a:r>
            <a:r>
              <a:rPr spc="15" dirty="0"/>
              <a:t> </a:t>
            </a:r>
            <a:r>
              <a:rPr spc="-5" dirty="0"/>
              <a:t>Marketing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8652" y="1766442"/>
          <a:ext cx="8055596" cy="2736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82"/>
                <a:gridCol w="2517393"/>
                <a:gridCol w="2301621"/>
              </a:tblGrid>
              <a:tr h="722376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Type of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Non-Compliance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Maximum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Fine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(HK$)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481965" marR="470534" indent="1981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Maximum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Imp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sonment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600"/>
                    </a:solidFill>
                  </a:tcPr>
                </a:tc>
              </a:tr>
              <a:tr h="613536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Non-Compliance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4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500,000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4CA"/>
                    </a:solidFill>
                  </a:tcPr>
                </a:tc>
                <a:tc>
                  <a:txBody>
                    <a:bodyPr/>
                    <a:lstStyle/>
                    <a:p>
                      <a:pPr marL="8693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Georgia"/>
                          <a:cs typeface="Georgia"/>
                        </a:rPr>
                        <a:t>3</a:t>
                      </a:r>
                      <a:r>
                        <a:rPr sz="1400" spc="-10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years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4CA"/>
                    </a:solidFill>
                  </a:tcPr>
                </a:tc>
              </a:tr>
              <a:tr h="1400429">
                <a:tc>
                  <a:txBody>
                    <a:bodyPr/>
                    <a:lstStyle/>
                    <a:p>
                      <a:pPr marL="92710" marR="1866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Non-Compliance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if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the personal 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data 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is </a:t>
                      </a:r>
                      <a:r>
                        <a:rPr sz="1400" b="1" spc="-10" dirty="0">
                          <a:solidFill>
                            <a:srgbClr val="DC6900"/>
                          </a:solidFill>
                          <a:latin typeface="Georgia"/>
                          <a:cs typeface="Georgia"/>
                        </a:rPr>
                        <a:t>provided to third </a:t>
                      </a:r>
                      <a:r>
                        <a:rPr sz="1400" b="1" spc="-5" dirty="0">
                          <a:solidFill>
                            <a:srgbClr val="DC6900"/>
                          </a:solidFill>
                          <a:latin typeface="Georgia"/>
                          <a:cs typeface="Georgia"/>
                        </a:rPr>
                        <a:t>party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for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its 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use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in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direct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marketing </a:t>
                      </a:r>
                      <a:r>
                        <a:rPr sz="1400" b="1" spc="-5" dirty="0">
                          <a:solidFill>
                            <a:srgbClr val="DC6900"/>
                          </a:solidFill>
                          <a:latin typeface="Georgia"/>
                          <a:cs typeface="Georgia"/>
                        </a:rPr>
                        <a:t>in </a:t>
                      </a:r>
                      <a:r>
                        <a:rPr sz="1400" b="1" spc="-10" dirty="0">
                          <a:solidFill>
                            <a:srgbClr val="DC6900"/>
                          </a:solidFill>
                          <a:latin typeface="Georgia"/>
                          <a:cs typeface="Georgia"/>
                        </a:rPr>
                        <a:t>exchange  </a:t>
                      </a:r>
                      <a:r>
                        <a:rPr sz="1400" b="1" spc="-5" dirty="0">
                          <a:solidFill>
                            <a:srgbClr val="DC6900"/>
                          </a:solidFill>
                          <a:latin typeface="Georgia"/>
                          <a:cs typeface="Georgia"/>
                        </a:rPr>
                        <a:t>for</a:t>
                      </a:r>
                      <a:r>
                        <a:rPr sz="1400" b="1" spc="-85" dirty="0">
                          <a:solidFill>
                            <a:srgbClr val="DC69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DC6900"/>
                          </a:solidFill>
                          <a:latin typeface="Georgia"/>
                          <a:cs typeface="Georgia"/>
                        </a:rPr>
                        <a:t>gain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Georgia"/>
                          <a:cs typeface="Georgia"/>
                        </a:rPr>
                        <a:t>1,000,000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marL="8718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Georgia"/>
                          <a:cs typeface="Georgia"/>
                        </a:rPr>
                        <a:t>5</a:t>
                      </a:r>
                      <a:r>
                        <a:rPr sz="14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years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E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70966" y="6018987"/>
            <a:ext cx="657415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Georgia"/>
                <a:cs typeface="Georgia"/>
              </a:rPr>
              <a:t>Source:  </a:t>
            </a:r>
            <a:r>
              <a:rPr sz="1000" i="1" spc="-5" dirty="0">
                <a:latin typeface="Georgia"/>
                <a:cs typeface="Georgia"/>
              </a:rPr>
              <a:t>https://</a:t>
            </a:r>
            <a:r>
              <a:rPr sz="1000" i="1" spc="-5" dirty="0">
                <a:latin typeface="Georgia"/>
                <a:cs typeface="Georgia"/>
                <a:hlinkClick r:id="rId2"/>
              </a:rPr>
              <a:t>www.pcpd.org.hk/english/education_training/individuals/public_seminars/files/PDPO_Eng.pdf</a:t>
            </a:r>
            <a:endParaRPr sz="1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10" dirty="0"/>
              <a:t>Quick </a:t>
            </a:r>
            <a:r>
              <a:rPr dirty="0"/>
              <a:t>Polling – </a:t>
            </a:r>
            <a:r>
              <a:rPr spc="-5" dirty="0"/>
              <a:t>Are the </a:t>
            </a:r>
            <a:r>
              <a:rPr dirty="0"/>
              <a:t>following considered as </a:t>
            </a:r>
            <a:r>
              <a:rPr spc="-5" dirty="0"/>
              <a:t>direct</a:t>
            </a:r>
            <a:r>
              <a:rPr spc="-15" dirty="0"/>
              <a:t> </a:t>
            </a:r>
            <a:r>
              <a:rPr spc="-5" dirty="0"/>
              <a:t>marketing?</a:t>
            </a:r>
          </a:p>
        </p:txBody>
      </p:sp>
      <p:sp>
        <p:nvSpPr>
          <p:cNvPr id="3" name="object 3"/>
          <p:cNvSpPr/>
          <p:nvPr/>
        </p:nvSpPr>
        <p:spPr>
          <a:xfrm>
            <a:off x="1330452" y="1620011"/>
            <a:ext cx="6696709" cy="433070"/>
          </a:xfrm>
          <a:custGeom>
            <a:avLst/>
            <a:gdLst/>
            <a:ahLst/>
            <a:cxnLst/>
            <a:rect l="l" t="t" r="r" b="b"/>
            <a:pathLst>
              <a:path w="6696709" h="433069">
                <a:moveTo>
                  <a:pt x="0" y="432815"/>
                </a:moveTo>
                <a:lnTo>
                  <a:pt x="6696456" y="432815"/>
                </a:lnTo>
                <a:lnTo>
                  <a:pt x="6696456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0452" y="1620011"/>
            <a:ext cx="6696709" cy="433070"/>
          </a:xfrm>
          <a:custGeom>
            <a:avLst/>
            <a:gdLst/>
            <a:ahLst/>
            <a:cxnLst/>
            <a:rect l="l" t="t" r="r" b="b"/>
            <a:pathLst>
              <a:path w="6696709" h="433069">
                <a:moveTo>
                  <a:pt x="0" y="432815"/>
                </a:moveTo>
                <a:lnTo>
                  <a:pt x="6696456" y="432815"/>
                </a:lnTo>
                <a:lnTo>
                  <a:pt x="6696456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8601" y="1738248"/>
            <a:ext cx="500253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Person-to-person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calls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being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made to </a:t>
            </a:r>
            <a:r>
              <a:rPr sz="1200" spc="5" dirty="0">
                <a:solidFill>
                  <a:srgbClr val="FFFFFF"/>
                </a:solidFill>
                <a:latin typeface="Georgia"/>
                <a:cs typeface="Georgia"/>
              </a:rPr>
              <a:t>phone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numbers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randomly</a:t>
            </a:r>
            <a:r>
              <a:rPr sz="1200" spc="-1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generated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0452" y="2360676"/>
            <a:ext cx="6696709" cy="433070"/>
          </a:xfrm>
          <a:custGeom>
            <a:avLst/>
            <a:gdLst/>
            <a:ahLst/>
            <a:cxnLst/>
            <a:rect l="l" t="t" r="r" b="b"/>
            <a:pathLst>
              <a:path w="6696709" h="433069">
                <a:moveTo>
                  <a:pt x="0" y="432815"/>
                </a:moveTo>
                <a:lnTo>
                  <a:pt x="6696456" y="432815"/>
                </a:lnTo>
                <a:lnTo>
                  <a:pt x="6696456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0452" y="2360676"/>
            <a:ext cx="6696709" cy="433070"/>
          </a:xfrm>
          <a:custGeom>
            <a:avLst/>
            <a:gdLst/>
            <a:ahLst/>
            <a:cxnLst/>
            <a:rect l="l" t="t" r="r" b="b"/>
            <a:pathLst>
              <a:path w="6696709" h="433069">
                <a:moveTo>
                  <a:pt x="0" y="432815"/>
                </a:moveTo>
                <a:lnTo>
                  <a:pt x="6696456" y="432815"/>
                </a:lnTo>
                <a:lnTo>
                  <a:pt x="6696456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8601" y="2479802"/>
            <a:ext cx="535749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Mere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notification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of the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expiry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existing services </a:t>
            </a:r>
            <a:r>
              <a:rPr sz="1200" spc="5" dirty="0">
                <a:solidFill>
                  <a:srgbClr val="FFFFFF"/>
                </a:solidFill>
                <a:latin typeface="Georgia"/>
                <a:cs typeface="Georgia"/>
              </a:rPr>
              <a:t>without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offering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new</a:t>
            </a:r>
            <a:r>
              <a:rPr sz="12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services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7636" y="1476755"/>
            <a:ext cx="649605" cy="649605"/>
          </a:xfrm>
          <a:custGeom>
            <a:avLst/>
            <a:gdLst/>
            <a:ahLst/>
            <a:cxnLst/>
            <a:rect l="l" t="t" r="r" b="b"/>
            <a:pathLst>
              <a:path w="649605" h="649605">
                <a:moveTo>
                  <a:pt x="324611" y="0"/>
                </a:moveTo>
                <a:lnTo>
                  <a:pt x="276644" y="3518"/>
                </a:lnTo>
                <a:lnTo>
                  <a:pt x="230861" y="13740"/>
                </a:lnTo>
                <a:lnTo>
                  <a:pt x="187765" y="30162"/>
                </a:lnTo>
                <a:lnTo>
                  <a:pt x="147859" y="52285"/>
                </a:lnTo>
                <a:lnTo>
                  <a:pt x="111644" y="79606"/>
                </a:lnTo>
                <a:lnTo>
                  <a:pt x="79623" y="111624"/>
                </a:lnTo>
                <a:lnTo>
                  <a:pt x="52298" y="147837"/>
                </a:lnTo>
                <a:lnTo>
                  <a:pt x="30171" y="187743"/>
                </a:lnTo>
                <a:lnTo>
                  <a:pt x="13744" y="230843"/>
                </a:lnTo>
                <a:lnTo>
                  <a:pt x="3519" y="276632"/>
                </a:lnTo>
                <a:lnTo>
                  <a:pt x="0" y="324612"/>
                </a:lnTo>
                <a:lnTo>
                  <a:pt x="3519" y="372591"/>
                </a:lnTo>
                <a:lnTo>
                  <a:pt x="13744" y="418380"/>
                </a:lnTo>
                <a:lnTo>
                  <a:pt x="30171" y="461480"/>
                </a:lnTo>
                <a:lnTo>
                  <a:pt x="52298" y="501386"/>
                </a:lnTo>
                <a:lnTo>
                  <a:pt x="79623" y="537599"/>
                </a:lnTo>
                <a:lnTo>
                  <a:pt x="111644" y="569617"/>
                </a:lnTo>
                <a:lnTo>
                  <a:pt x="147859" y="596938"/>
                </a:lnTo>
                <a:lnTo>
                  <a:pt x="187765" y="619061"/>
                </a:lnTo>
                <a:lnTo>
                  <a:pt x="230861" y="635483"/>
                </a:lnTo>
                <a:lnTo>
                  <a:pt x="276644" y="645705"/>
                </a:lnTo>
                <a:lnTo>
                  <a:pt x="324611" y="649224"/>
                </a:lnTo>
                <a:lnTo>
                  <a:pt x="372591" y="645705"/>
                </a:lnTo>
                <a:lnTo>
                  <a:pt x="418380" y="635483"/>
                </a:lnTo>
                <a:lnTo>
                  <a:pt x="461480" y="619061"/>
                </a:lnTo>
                <a:lnTo>
                  <a:pt x="501386" y="596938"/>
                </a:lnTo>
                <a:lnTo>
                  <a:pt x="537599" y="569617"/>
                </a:lnTo>
                <a:lnTo>
                  <a:pt x="569617" y="537599"/>
                </a:lnTo>
                <a:lnTo>
                  <a:pt x="596938" y="501386"/>
                </a:lnTo>
                <a:lnTo>
                  <a:pt x="619061" y="461480"/>
                </a:lnTo>
                <a:lnTo>
                  <a:pt x="635483" y="418380"/>
                </a:lnTo>
                <a:lnTo>
                  <a:pt x="645705" y="372591"/>
                </a:lnTo>
                <a:lnTo>
                  <a:pt x="649223" y="324612"/>
                </a:lnTo>
                <a:lnTo>
                  <a:pt x="645705" y="276632"/>
                </a:lnTo>
                <a:lnTo>
                  <a:pt x="635483" y="230843"/>
                </a:lnTo>
                <a:lnTo>
                  <a:pt x="619061" y="187743"/>
                </a:lnTo>
                <a:lnTo>
                  <a:pt x="596938" y="147837"/>
                </a:lnTo>
                <a:lnTo>
                  <a:pt x="569617" y="111624"/>
                </a:lnTo>
                <a:lnTo>
                  <a:pt x="537599" y="79606"/>
                </a:lnTo>
                <a:lnTo>
                  <a:pt x="501386" y="52285"/>
                </a:lnTo>
                <a:lnTo>
                  <a:pt x="461480" y="30162"/>
                </a:lnTo>
                <a:lnTo>
                  <a:pt x="418380" y="13740"/>
                </a:lnTo>
                <a:lnTo>
                  <a:pt x="372591" y="3518"/>
                </a:lnTo>
                <a:lnTo>
                  <a:pt x="324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636" y="1476755"/>
            <a:ext cx="649605" cy="649605"/>
          </a:xfrm>
          <a:custGeom>
            <a:avLst/>
            <a:gdLst/>
            <a:ahLst/>
            <a:cxnLst/>
            <a:rect l="l" t="t" r="r" b="b"/>
            <a:pathLst>
              <a:path w="649605" h="649605">
                <a:moveTo>
                  <a:pt x="0" y="324612"/>
                </a:moveTo>
                <a:lnTo>
                  <a:pt x="3519" y="276632"/>
                </a:lnTo>
                <a:lnTo>
                  <a:pt x="13744" y="230843"/>
                </a:lnTo>
                <a:lnTo>
                  <a:pt x="30171" y="187743"/>
                </a:lnTo>
                <a:lnTo>
                  <a:pt x="52298" y="147837"/>
                </a:lnTo>
                <a:lnTo>
                  <a:pt x="79623" y="111624"/>
                </a:lnTo>
                <a:lnTo>
                  <a:pt x="111644" y="79606"/>
                </a:lnTo>
                <a:lnTo>
                  <a:pt x="147859" y="52285"/>
                </a:lnTo>
                <a:lnTo>
                  <a:pt x="187765" y="30162"/>
                </a:lnTo>
                <a:lnTo>
                  <a:pt x="230861" y="13740"/>
                </a:lnTo>
                <a:lnTo>
                  <a:pt x="276644" y="3518"/>
                </a:lnTo>
                <a:lnTo>
                  <a:pt x="324611" y="0"/>
                </a:lnTo>
                <a:lnTo>
                  <a:pt x="372591" y="3518"/>
                </a:lnTo>
                <a:lnTo>
                  <a:pt x="418380" y="13740"/>
                </a:lnTo>
                <a:lnTo>
                  <a:pt x="461480" y="30162"/>
                </a:lnTo>
                <a:lnTo>
                  <a:pt x="501386" y="52285"/>
                </a:lnTo>
                <a:lnTo>
                  <a:pt x="537599" y="79606"/>
                </a:lnTo>
                <a:lnTo>
                  <a:pt x="569617" y="111624"/>
                </a:lnTo>
                <a:lnTo>
                  <a:pt x="596938" y="147837"/>
                </a:lnTo>
                <a:lnTo>
                  <a:pt x="619061" y="187743"/>
                </a:lnTo>
                <a:lnTo>
                  <a:pt x="635483" y="230843"/>
                </a:lnTo>
                <a:lnTo>
                  <a:pt x="645705" y="276632"/>
                </a:lnTo>
                <a:lnTo>
                  <a:pt x="649223" y="324612"/>
                </a:lnTo>
                <a:lnTo>
                  <a:pt x="645705" y="372591"/>
                </a:lnTo>
                <a:lnTo>
                  <a:pt x="635483" y="418380"/>
                </a:lnTo>
                <a:lnTo>
                  <a:pt x="619061" y="461480"/>
                </a:lnTo>
                <a:lnTo>
                  <a:pt x="596938" y="501386"/>
                </a:lnTo>
                <a:lnTo>
                  <a:pt x="569617" y="537599"/>
                </a:lnTo>
                <a:lnTo>
                  <a:pt x="537599" y="569617"/>
                </a:lnTo>
                <a:lnTo>
                  <a:pt x="501386" y="596938"/>
                </a:lnTo>
                <a:lnTo>
                  <a:pt x="461480" y="619061"/>
                </a:lnTo>
                <a:lnTo>
                  <a:pt x="418380" y="635483"/>
                </a:lnTo>
                <a:lnTo>
                  <a:pt x="372591" y="645705"/>
                </a:lnTo>
                <a:lnTo>
                  <a:pt x="324611" y="649224"/>
                </a:lnTo>
                <a:lnTo>
                  <a:pt x="276644" y="645705"/>
                </a:lnTo>
                <a:lnTo>
                  <a:pt x="230861" y="635483"/>
                </a:lnTo>
                <a:lnTo>
                  <a:pt x="187765" y="619061"/>
                </a:lnTo>
                <a:lnTo>
                  <a:pt x="147859" y="596938"/>
                </a:lnTo>
                <a:lnTo>
                  <a:pt x="111644" y="569617"/>
                </a:lnTo>
                <a:lnTo>
                  <a:pt x="79623" y="537599"/>
                </a:lnTo>
                <a:lnTo>
                  <a:pt x="52298" y="501386"/>
                </a:lnTo>
                <a:lnTo>
                  <a:pt x="30171" y="461480"/>
                </a:lnTo>
                <a:lnTo>
                  <a:pt x="13744" y="418380"/>
                </a:lnTo>
                <a:lnTo>
                  <a:pt x="3519" y="372591"/>
                </a:lnTo>
                <a:lnTo>
                  <a:pt x="0" y="324612"/>
                </a:lnTo>
                <a:close/>
              </a:path>
            </a:pathLst>
          </a:custGeom>
          <a:ln w="3962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93419" y="1607820"/>
            <a:ext cx="256540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DC6900"/>
                </a:solidFill>
                <a:latin typeface="Georgia"/>
                <a:cs typeface="Georgia"/>
              </a:rPr>
              <a:t>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7636" y="2269235"/>
            <a:ext cx="649605" cy="646430"/>
          </a:xfrm>
          <a:custGeom>
            <a:avLst/>
            <a:gdLst/>
            <a:ahLst/>
            <a:cxnLst/>
            <a:rect l="l" t="t" r="r" b="b"/>
            <a:pathLst>
              <a:path w="649605" h="646430">
                <a:moveTo>
                  <a:pt x="324611" y="0"/>
                </a:moveTo>
                <a:lnTo>
                  <a:pt x="276644" y="3503"/>
                </a:lnTo>
                <a:lnTo>
                  <a:pt x="230861" y="13679"/>
                </a:lnTo>
                <a:lnTo>
                  <a:pt x="187765" y="30028"/>
                </a:lnTo>
                <a:lnTo>
                  <a:pt x="147859" y="52051"/>
                </a:lnTo>
                <a:lnTo>
                  <a:pt x="111644" y="79248"/>
                </a:lnTo>
                <a:lnTo>
                  <a:pt x="79623" y="111119"/>
                </a:lnTo>
                <a:lnTo>
                  <a:pt x="52298" y="147163"/>
                </a:lnTo>
                <a:lnTo>
                  <a:pt x="30171" y="186882"/>
                </a:lnTo>
                <a:lnTo>
                  <a:pt x="13744" y="229776"/>
                </a:lnTo>
                <a:lnTo>
                  <a:pt x="3519" y="275344"/>
                </a:lnTo>
                <a:lnTo>
                  <a:pt x="0" y="323088"/>
                </a:lnTo>
                <a:lnTo>
                  <a:pt x="3519" y="370831"/>
                </a:lnTo>
                <a:lnTo>
                  <a:pt x="13744" y="416399"/>
                </a:lnTo>
                <a:lnTo>
                  <a:pt x="30171" y="459293"/>
                </a:lnTo>
                <a:lnTo>
                  <a:pt x="52298" y="499012"/>
                </a:lnTo>
                <a:lnTo>
                  <a:pt x="79623" y="535056"/>
                </a:lnTo>
                <a:lnTo>
                  <a:pt x="111644" y="566927"/>
                </a:lnTo>
                <a:lnTo>
                  <a:pt x="147859" y="594124"/>
                </a:lnTo>
                <a:lnTo>
                  <a:pt x="187765" y="616147"/>
                </a:lnTo>
                <a:lnTo>
                  <a:pt x="230861" y="632496"/>
                </a:lnTo>
                <a:lnTo>
                  <a:pt x="276644" y="642672"/>
                </a:lnTo>
                <a:lnTo>
                  <a:pt x="324611" y="646176"/>
                </a:lnTo>
                <a:lnTo>
                  <a:pt x="372591" y="642672"/>
                </a:lnTo>
                <a:lnTo>
                  <a:pt x="418380" y="632496"/>
                </a:lnTo>
                <a:lnTo>
                  <a:pt x="461480" y="616147"/>
                </a:lnTo>
                <a:lnTo>
                  <a:pt x="501386" y="594124"/>
                </a:lnTo>
                <a:lnTo>
                  <a:pt x="537599" y="566927"/>
                </a:lnTo>
                <a:lnTo>
                  <a:pt x="569617" y="535056"/>
                </a:lnTo>
                <a:lnTo>
                  <a:pt x="596938" y="499012"/>
                </a:lnTo>
                <a:lnTo>
                  <a:pt x="619061" y="459293"/>
                </a:lnTo>
                <a:lnTo>
                  <a:pt x="635483" y="416399"/>
                </a:lnTo>
                <a:lnTo>
                  <a:pt x="645705" y="370831"/>
                </a:lnTo>
                <a:lnTo>
                  <a:pt x="649223" y="323088"/>
                </a:lnTo>
                <a:lnTo>
                  <a:pt x="645705" y="275344"/>
                </a:lnTo>
                <a:lnTo>
                  <a:pt x="635483" y="229776"/>
                </a:lnTo>
                <a:lnTo>
                  <a:pt x="619061" y="186882"/>
                </a:lnTo>
                <a:lnTo>
                  <a:pt x="596938" y="147163"/>
                </a:lnTo>
                <a:lnTo>
                  <a:pt x="569617" y="111119"/>
                </a:lnTo>
                <a:lnTo>
                  <a:pt x="537599" y="79248"/>
                </a:lnTo>
                <a:lnTo>
                  <a:pt x="501386" y="52051"/>
                </a:lnTo>
                <a:lnTo>
                  <a:pt x="461480" y="30028"/>
                </a:lnTo>
                <a:lnTo>
                  <a:pt x="418380" y="13679"/>
                </a:lnTo>
                <a:lnTo>
                  <a:pt x="372591" y="3503"/>
                </a:lnTo>
                <a:lnTo>
                  <a:pt x="324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7636" y="2269235"/>
            <a:ext cx="649605" cy="646430"/>
          </a:xfrm>
          <a:custGeom>
            <a:avLst/>
            <a:gdLst/>
            <a:ahLst/>
            <a:cxnLst/>
            <a:rect l="l" t="t" r="r" b="b"/>
            <a:pathLst>
              <a:path w="649605" h="646430">
                <a:moveTo>
                  <a:pt x="0" y="323088"/>
                </a:moveTo>
                <a:lnTo>
                  <a:pt x="3519" y="275344"/>
                </a:lnTo>
                <a:lnTo>
                  <a:pt x="13744" y="229776"/>
                </a:lnTo>
                <a:lnTo>
                  <a:pt x="30171" y="186882"/>
                </a:lnTo>
                <a:lnTo>
                  <a:pt x="52298" y="147163"/>
                </a:lnTo>
                <a:lnTo>
                  <a:pt x="79623" y="111119"/>
                </a:lnTo>
                <a:lnTo>
                  <a:pt x="111644" y="79248"/>
                </a:lnTo>
                <a:lnTo>
                  <a:pt x="147859" y="52051"/>
                </a:lnTo>
                <a:lnTo>
                  <a:pt x="187765" y="30028"/>
                </a:lnTo>
                <a:lnTo>
                  <a:pt x="230861" y="13679"/>
                </a:lnTo>
                <a:lnTo>
                  <a:pt x="276644" y="3503"/>
                </a:lnTo>
                <a:lnTo>
                  <a:pt x="324611" y="0"/>
                </a:lnTo>
                <a:lnTo>
                  <a:pt x="372591" y="3503"/>
                </a:lnTo>
                <a:lnTo>
                  <a:pt x="418380" y="13679"/>
                </a:lnTo>
                <a:lnTo>
                  <a:pt x="461480" y="30028"/>
                </a:lnTo>
                <a:lnTo>
                  <a:pt x="501386" y="52051"/>
                </a:lnTo>
                <a:lnTo>
                  <a:pt x="537599" y="79248"/>
                </a:lnTo>
                <a:lnTo>
                  <a:pt x="569617" y="111119"/>
                </a:lnTo>
                <a:lnTo>
                  <a:pt x="596938" y="147163"/>
                </a:lnTo>
                <a:lnTo>
                  <a:pt x="619061" y="186882"/>
                </a:lnTo>
                <a:lnTo>
                  <a:pt x="635483" y="229776"/>
                </a:lnTo>
                <a:lnTo>
                  <a:pt x="645705" y="275344"/>
                </a:lnTo>
                <a:lnTo>
                  <a:pt x="649223" y="323088"/>
                </a:lnTo>
                <a:lnTo>
                  <a:pt x="645705" y="370831"/>
                </a:lnTo>
                <a:lnTo>
                  <a:pt x="635483" y="416399"/>
                </a:lnTo>
                <a:lnTo>
                  <a:pt x="619061" y="459293"/>
                </a:lnTo>
                <a:lnTo>
                  <a:pt x="596938" y="499012"/>
                </a:lnTo>
                <a:lnTo>
                  <a:pt x="569617" y="535056"/>
                </a:lnTo>
                <a:lnTo>
                  <a:pt x="537599" y="566927"/>
                </a:lnTo>
                <a:lnTo>
                  <a:pt x="501386" y="594124"/>
                </a:lnTo>
                <a:lnTo>
                  <a:pt x="461480" y="616147"/>
                </a:lnTo>
                <a:lnTo>
                  <a:pt x="418380" y="632496"/>
                </a:lnTo>
                <a:lnTo>
                  <a:pt x="372591" y="642672"/>
                </a:lnTo>
                <a:lnTo>
                  <a:pt x="324611" y="646176"/>
                </a:lnTo>
                <a:lnTo>
                  <a:pt x="276644" y="642672"/>
                </a:lnTo>
                <a:lnTo>
                  <a:pt x="230861" y="632496"/>
                </a:lnTo>
                <a:lnTo>
                  <a:pt x="187765" y="616147"/>
                </a:lnTo>
                <a:lnTo>
                  <a:pt x="147859" y="594124"/>
                </a:lnTo>
                <a:lnTo>
                  <a:pt x="111644" y="566927"/>
                </a:lnTo>
                <a:lnTo>
                  <a:pt x="79623" y="535056"/>
                </a:lnTo>
                <a:lnTo>
                  <a:pt x="52298" y="499012"/>
                </a:lnTo>
                <a:lnTo>
                  <a:pt x="30171" y="459293"/>
                </a:lnTo>
                <a:lnTo>
                  <a:pt x="13744" y="416399"/>
                </a:lnTo>
                <a:lnTo>
                  <a:pt x="3519" y="370831"/>
                </a:lnTo>
                <a:lnTo>
                  <a:pt x="0" y="323088"/>
                </a:lnTo>
                <a:close/>
              </a:path>
            </a:pathLst>
          </a:custGeom>
          <a:ln w="3962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93419" y="2400300"/>
            <a:ext cx="257175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DC6900"/>
                </a:solidFill>
                <a:latin typeface="Georgia"/>
                <a:cs typeface="Georgia"/>
              </a:rPr>
              <a:t>B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93164" y="3284220"/>
            <a:ext cx="1511935" cy="429895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7112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56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1.</a:t>
            </a:r>
            <a:r>
              <a:rPr sz="18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None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3164" y="3918203"/>
            <a:ext cx="1511935" cy="433070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7239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57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2. A</a:t>
            </a:r>
            <a:r>
              <a:rPr sz="18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only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3164" y="4552188"/>
            <a:ext cx="1511935" cy="433070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73025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57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3.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8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only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3164" y="5198364"/>
            <a:ext cx="1511935" cy="429895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72390" rIns="0" bIns="0" rtlCol="0">
            <a:spAutoFit/>
          </a:bodyPr>
          <a:lstStyle/>
          <a:p>
            <a:pPr marL="407670">
              <a:lnSpc>
                <a:spcPct val="100000"/>
              </a:lnSpc>
              <a:spcBef>
                <a:spcPts val="57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4.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A+B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0966" y="6018987"/>
            <a:ext cx="438721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Georgia"/>
                <a:cs typeface="Georgia"/>
              </a:rPr>
              <a:t>Source:</a:t>
            </a:r>
            <a:r>
              <a:rPr sz="1000" i="1" spc="160" dirty="0">
                <a:latin typeface="Georgia"/>
                <a:cs typeface="Georgia"/>
              </a:rPr>
              <a:t> </a:t>
            </a:r>
            <a:r>
              <a:rPr sz="1000" i="1" spc="-5" dirty="0">
                <a:latin typeface="Georgia"/>
                <a:cs typeface="Georgia"/>
              </a:rPr>
              <a:t>https://</a:t>
            </a:r>
            <a:r>
              <a:rPr sz="1000" i="1" spc="-5" dirty="0">
                <a:latin typeface="Georgia"/>
                <a:cs typeface="Georgia"/>
                <a:hlinkClick r:id="rId2"/>
              </a:rPr>
              <a:t>www.pcpd.org.hk/english/publications/files/opt_out_e.pdf</a:t>
            </a:r>
            <a:endParaRPr sz="1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Key </a:t>
            </a:r>
            <a:r>
              <a:rPr dirty="0"/>
              <a:t>Updates on the related </a:t>
            </a:r>
            <a:r>
              <a:rPr spc="-5" dirty="0"/>
              <a:t>Guidance Notes </a:t>
            </a:r>
            <a:r>
              <a:rPr dirty="0"/>
              <a:t>and</a:t>
            </a:r>
            <a:r>
              <a:rPr spc="-85" dirty="0"/>
              <a:t> </a:t>
            </a:r>
            <a:r>
              <a:rPr spc="-5" dirty="0"/>
              <a:t>Information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69391" y="4303776"/>
            <a:ext cx="2727960" cy="186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7351" y="4303776"/>
            <a:ext cx="2639568" cy="2005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1135" y="4288535"/>
            <a:ext cx="2560319" cy="2020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0" y="2295144"/>
            <a:ext cx="2590800" cy="1871980"/>
          </a:xfrm>
          <a:prstGeom prst="rect">
            <a:avLst/>
          </a:prstGeom>
          <a:ln w="12192">
            <a:solidFill>
              <a:srgbClr val="DB526A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271145" indent="-23177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1200" spc="-5" dirty="0">
                <a:latin typeface="Georgia"/>
                <a:cs typeface="Georgia"/>
              </a:rPr>
              <a:t>Revised </a:t>
            </a:r>
            <a:r>
              <a:rPr sz="1200" dirty="0">
                <a:latin typeface="Georgia"/>
                <a:cs typeface="Georgia"/>
              </a:rPr>
              <a:t>in </a:t>
            </a:r>
            <a:r>
              <a:rPr sz="1200" spc="5" dirty="0">
                <a:latin typeface="Georgia"/>
                <a:cs typeface="Georgia"/>
              </a:rPr>
              <a:t>June</a:t>
            </a:r>
            <a:r>
              <a:rPr sz="1200" spc="-12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2016</a:t>
            </a:r>
            <a:endParaRPr sz="1200">
              <a:latin typeface="Georgia"/>
              <a:cs typeface="Georgia"/>
            </a:endParaRPr>
          </a:p>
          <a:p>
            <a:pPr marL="271145" marR="252095" indent="-23177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1200" dirty="0">
                <a:latin typeface="Georgia"/>
                <a:cs typeface="Georgia"/>
              </a:rPr>
              <a:t>What is a </a:t>
            </a:r>
            <a:r>
              <a:rPr sz="1200" spc="-10" dirty="0">
                <a:latin typeface="Georgia"/>
                <a:cs typeface="Georgia"/>
              </a:rPr>
              <a:t>Data </a:t>
            </a:r>
            <a:r>
              <a:rPr sz="1200" dirty="0">
                <a:latin typeface="Georgia"/>
                <a:cs typeface="Georgia"/>
              </a:rPr>
              <a:t>Access Request  (“DAR”)</a:t>
            </a:r>
            <a:endParaRPr sz="1200">
              <a:latin typeface="Georgia"/>
              <a:cs typeface="Georgia"/>
            </a:endParaRPr>
          </a:p>
          <a:p>
            <a:pPr marL="271145" indent="-23177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1200" dirty="0">
                <a:latin typeface="Georgia"/>
                <a:cs typeface="Georgia"/>
              </a:rPr>
              <a:t>Complying </a:t>
            </a:r>
            <a:r>
              <a:rPr sz="1200" spc="-5" dirty="0">
                <a:latin typeface="Georgia"/>
                <a:cs typeface="Georgia"/>
              </a:rPr>
              <a:t>with </a:t>
            </a:r>
            <a:r>
              <a:rPr sz="1200" dirty="0">
                <a:latin typeface="Georgia"/>
                <a:cs typeface="Georgia"/>
              </a:rPr>
              <a:t>a</a:t>
            </a:r>
            <a:r>
              <a:rPr sz="1200" spc="-1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DAR</a:t>
            </a:r>
            <a:endParaRPr sz="1200">
              <a:latin typeface="Georgia"/>
              <a:cs typeface="Georgia"/>
            </a:endParaRPr>
          </a:p>
          <a:p>
            <a:pPr marL="271145" indent="-23177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1200" spc="-5" dirty="0">
                <a:latin typeface="Georgia"/>
                <a:cs typeface="Georgia"/>
              </a:rPr>
              <a:t>Charge for </a:t>
            </a:r>
            <a:r>
              <a:rPr sz="1200" dirty="0">
                <a:latin typeface="Georgia"/>
                <a:cs typeface="Georgia"/>
              </a:rPr>
              <a:t>complying </a:t>
            </a:r>
            <a:r>
              <a:rPr sz="1200" spc="-5" dirty="0">
                <a:latin typeface="Georgia"/>
                <a:cs typeface="Georgia"/>
              </a:rPr>
              <a:t>with </a:t>
            </a:r>
            <a:r>
              <a:rPr sz="1200" dirty="0">
                <a:latin typeface="Georgia"/>
                <a:cs typeface="Georgia"/>
              </a:rPr>
              <a:t>a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DAR</a:t>
            </a:r>
            <a:endParaRPr sz="1200">
              <a:latin typeface="Georgia"/>
              <a:cs typeface="Georgia"/>
            </a:endParaRPr>
          </a:p>
          <a:p>
            <a:pPr marL="271145" indent="-23177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71145" algn="l"/>
                <a:tab pos="271780" algn="l"/>
              </a:tabLst>
            </a:pPr>
            <a:r>
              <a:rPr sz="1200" dirty="0">
                <a:latin typeface="Georgia"/>
                <a:cs typeface="Georgia"/>
              </a:rPr>
              <a:t>Refusing </a:t>
            </a:r>
            <a:r>
              <a:rPr sz="1200" spc="-5" dirty="0">
                <a:latin typeface="Georgia"/>
                <a:cs typeface="Georgia"/>
              </a:rPr>
              <a:t>to </a:t>
            </a:r>
            <a:r>
              <a:rPr sz="1200" dirty="0">
                <a:latin typeface="Georgia"/>
                <a:cs typeface="Georgia"/>
              </a:rPr>
              <a:t>comply </a:t>
            </a:r>
            <a:r>
              <a:rPr sz="1200" spc="-5" dirty="0">
                <a:latin typeface="Georgia"/>
                <a:cs typeface="Georgia"/>
              </a:rPr>
              <a:t>with </a:t>
            </a:r>
            <a:r>
              <a:rPr sz="1200" dirty="0">
                <a:latin typeface="Georgia"/>
                <a:cs typeface="Georgia"/>
              </a:rPr>
              <a:t>a</a:t>
            </a:r>
            <a:r>
              <a:rPr sz="1200" spc="-15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DAR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923" y="1284732"/>
            <a:ext cx="2590800" cy="990600"/>
          </a:xfrm>
          <a:custGeom>
            <a:avLst/>
            <a:gdLst/>
            <a:ahLst/>
            <a:cxnLst/>
            <a:rect l="l" t="t" r="r" b="b"/>
            <a:pathLst>
              <a:path w="2590800" h="990600">
                <a:moveTo>
                  <a:pt x="2425700" y="0"/>
                </a:moveTo>
                <a:lnTo>
                  <a:pt x="165100" y="0"/>
                </a:lnTo>
                <a:lnTo>
                  <a:pt x="121208" y="5897"/>
                </a:lnTo>
                <a:lnTo>
                  <a:pt x="81769" y="22540"/>
                </a:lnTo>
                <a:lnTo>
                  <a:pt x="48355" y="48355"/>
                </a:lnTo>
                <a:lnTo>
                  <a:pt x="22540" y="81769"/>
                </a:lnTo>
                <a:lnTo>
                  <a:pt x="5897" y="121208"/>
                </a:lnTo>
                <a:lnTo>
                  <a:pt x="0" y="165100"/>
                </a:lnTo>
                <a:lnTo>
                  <a:pt x="0" y="825500"/>
                </a:lnTo>
                <a:lnTo>
                  <a:pt x="5897" y="869391"/>
                </a:lnTo>
                <a:lnTo>
                  <a:pt x="22540" y="908830"/>
                </a:lnTo>
                <a:lnTo>
                  <a:pt x="48355" y="942244"/>
                </a:lnTo>
                <a:lnTo>
                  <a:pt x="81769" y="968059"/>
                </a:lnTo>
                <a:lnTo>
                  <a:pt x="121208" y="984702"/>
                </a:lnTo>
                <a:lnTo>
                  <a:pt x="165100" y="990600"/>
                </a:lnTo>
                <a:lnTo>
                  <a:pt x="2425700" y="990600"/>
                </a:lnTo>
                <a:lnTo>
                  <a:pt x="2469591" y="984702"/>
                </a:lnTo>
                <a:lnTo>
                  <a:pt x="2509030" y="968059"/>
                </a:lnTo>
                <a:lnTo>
                  <a:pt x="2542444" y="942244"/>
                </a:lnTo>
                <a:lnTo>
                  <a:pt x="2568259" y="908830"/>
                </a:lnTo>
                <a:lnTo>
                  <a:pt x="2584902" y="869391"/>
                </a:lnTo>
                <a:lnTo>
                  <a:pt x="2590800" y="825500"/>
                </a:lnTo>
                <a:lnTo>
                  <a:pt x="2590800" y="165100"/>
                </a:lnTo>
                <a:lnTo>
                  <a:pt x="2584902" y="121208"/>
                </a:lnTo>
                <a:lnTo>
                  <a:pt x="2568259" y="81769"/>
                </a:lnTo>
                <a:lnTo>
                  <a:pt x="2542444" y="48355"/>
                </a:lnTo>
                <a:lnTo>
                  <a:pt x="2509030" y="22540"/>
                </a:lnTo>
                <a:lnTo>
                  <a:pt x="2469591" y="5897"/>
                </a:lnTo>
                <a:lnTo>
                  <a:pt x="2425700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923" y="1284732"/>
            <a:ext cx="2590800" cy="990600"/>
          </a:xfrm>
          <a:custGeom>
            <a:avLst/>
            <a:gdLst/>
            <a:ahLst/>
            <a:cxnLst/>
            <a:rect l="l" t="t" r="r" b="b"/>
            <a:pathLst>
              <a:path w="2590800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2425700" y="0"/>
                </a:lnTo>
                <a:lnTo>
                  <a:pt x="2469591" y="5897"/>
                </a:lnTo>
                <a:lnTo>
                  <a:pt x="2509030" y="22540"/>
                </a:lnTo>
                <a:lnTo>
                  <a:pt x="2542444" y="48355"/>
                </a:lnTo>
                <a:lnTo>
                  <a:pt x="2568259" y="81769"/>
                </a:lnTo>
                <a:lnTo>
                  <a:pt x="2584902" y="121208"/>
                </a:lnTo>
                <a:lnTo>
                  <a:pt x="2590800" y="165100"/>
                </a:lnTo>
                <a:lnTo>
                  <a:pt x="2590800" y="825500"/>
                </a:lnTo>
                <a:lnTo>
                  <a:pt x="2584902" y="869391"/>
                </a:lnTo>
                <a:lnTo>
                  <a:pt x="2568259" y="908830"/>
                </a:lnTo>
                <a:lnTo>
                  <a:pt x="2542444" y="942244"/>
                </a:lnTo>
                <a:lnTo>
                  <a:pt x="2509030" y="968059"/>
                </a:lnTo>
                <a:lnTo>
                  <a:pt x="2469591" y="984702"/>
                </a:lnTo>
                <a:lnTo>
                  <a:pt x="2425700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3175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0051" y="1406905"/>
            <a:ext cx="231457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Proper Handling of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Data 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Access Request and</a:t>
            </a:r>
            <a:r>
              <a:rPr sz="1200" b="1" spc="-1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Charging  of Data Access Request Fee 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by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200" b="1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Users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6600" y="2295144"/>
            <a:ext cx="2593975" cy="1871980"/>
          </a:xfrm>
          <a:prstGeom prst="rect">
            <a:avLst/>
          </a:prstGeom>
          <a:ln w="12192">
            <a:solidFill>
              <a:srgbClr val="FFB6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273685" indent="-23177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1200" spc="-5" dirty="0">
                <a:latin typeface="Georgia"/>
                <a:cs typeface="Georgia"/>
              </a:rPr>
              <a:t>Revised </a:t>
            </a:r>
            <a:r>
              <a:rPr sz="1200" dirty="0">
                <a:latin typeface="Georgia"/>
                <a:cs typeface="Georgia"/>
              </a:rPr>
              <a:t>in July</a:t>
            </a:r>
            <a:r>
              <a:rPr sz="1200" spc="-1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2016</a:t>
            </a:r>
            <a:endParaRPr sz="1200">
              <a:latin typeface="Georgia"/>
              <a:cs typeface="Georgia"/>
            </a:endParaRPr>
          </a:p>
          <a:p>
            <a:pPr marL="273685" marR="218440" indent="-23177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1200" spc="-5" dirty="0">
                <a:latin typeface="Georgia"/>
                <a:cs typeface="Georgia"/>
              </a:rPr>
              <a:t>Collection, </a:t>
            </a:r>
            <a:r>
              <a:rPr sz="1200" dirty="0">
                <a:latin typeface="Georgia"/>
                <a:cs typeface="Georgia"/>
              </a:rPr>
              <a:t>accuracy, </a:t>
            </a:r>
            <a:r>
              <a:rPr sz="1200" spc="-5" dirty="0">
                <a:latin typeface="Georgia"/>
                <a:cs typeface="Georgia"/>
              </a:rPr>
              <a:t>retention,  </a:t>
            </a:r>
            <a:r>
              <a:rPr sz="1200" spc="10" dirty="0">
                <a:latin typeface="Georgia"/>
                <a:cs typeface="Georgia"/>
              </a:rPr>
              <a:t>use </a:t>
            </a:r>
            <a:r>
              <a:rPr sz="1200" dirty="0">
                <a:latin typeface="Georgia"/>
                <a:cs typeface="Georgia"/>
              </a:rPr>
              <a:t>and security of the </a:t>
            </a:r>
            <a:r>
              <a:rPr sz="1200" spc="-5" dirty="0">
                <a:latin typeface="Georgia"/>
                <a:cs typeface="Georgia"/>
              </a:rPr>
              <a:t>HKID  </a:t>
            </a:r>
            <a:r>
              <a:rPr sz="1200" spc="-10" dirty="0">
                <a:latin typeface="Georgia"/>
                <a:cs typeface="Georgia"/>
              </a:rPr>
              <a:t>Card </a:t>
            </a:r>
            <a:r>
              <a:rPr sz="1200" dirty="0">
                <a:latin typeface="Georgia"/>
                <a:cs typeface="Georgia"/>
              </a:rPr>
              <a:t>number </a:t>
            </a:r>
            <a:r>
              <a:rPr sz="1200" spc="-5" dirty="0">
                <a:latin typeface="Georgia"/>
                <a:cs typeface="Georgia"/>
              </a:rPr>
              <a:t>and </a:t>
            </a:r>
            <a:r>
              <a:rPr sz="1200" dirty="0">
                <a:latin typeface="Georgia"/>
                <a:cs typeface="Georgia"/>
              </a:rPr>
              <a:t>the copies of  the </a:t>
            </a:r>
            <a:r>
              <a:rPr sz="1200" spc="-5" dirty="0">
                <a:latin typeface="Georgia"/>
                <a:cs typeface="Georgia"/>
              </a:rPr>
              <a:t>HKID</a:t>
            </a:r>
            <a:r>
              <a:rPr sz="1200" spc="-9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Card</a:t>
            </a:r>
            <a:endParaRPr sz="1200">
              <a:latin typeface="Georgia"/>
              <a:cs typeface="Georgia"/>
            </a:endParaRPr>
          </a:p>
          <a:p>
            <a:pPr marL="273685" marR="109855" indent="-23177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73050" algn="l"/>
                <a:tab pos="273685" algn="l"/>
              </a:tabLst>
            </a:pPr>
            <a:r>
              <a:rPr sz="1200" spc="-5" dirty="0">
                <a:latin typeface="Georgia"/>
                <a:cs typeface="Georgia"/>
              </a:rPr>
              <a:t>No right to </a:t>
            </a:r>
            <a:r>
              <a:rPr sz="1200" dirty="0">
                <a:latin typeface="Georgia"/>
                <a:cs typeface="Georgia"/>
              </a:rPr>
              <a:t>compel </a:t>
            </a:r>
            <a:r>
              <a:rPr sz="1200" spc="-5" dirty="0">
                <a:latin typeface="Georgia"/>
                <a:cs typeface="Georgia"/>
              </a:rPr>
              <a:t>an </a:t>
            </a:r>
            <a:r>
              <a:rPr sz="1200" spc="5" dirty="0">
                <a:latin typeface="Georgia"/>
                <a:cs typeface="Georgia"/>
              </a:rPr>
              <a:t>individual  </a:t>
            </a:r>
            <a:r>
              <a:rPr sz="1200" spc="-5" dirty="0">
                <a:latin typeface="Georgia"/>
                <a:cs typeface="Georgia"/>
              </a:rPr>
              <a:t>to </a:t>
            </a:r>
            <a:r>
              <a:rPr sz="1200" dirty="0">
                <a:latin typeface="Georgia"/>
                <a:cs typeface="Georgia"/>
              </a:rPr>
              <a:t>provide a </a:t>
            </a:r>
            <a:r>
              <a:rPr sz="1200" spc="-5" dirty="0">
                <a:latin typeface="Georgia"/>
                <a:cs typeface="Georgia"/>
              </a:rPr>
              <a:t>HKID </a:t>
            </a:r>
            <a:r>
              <a:rPr sz="1200" spc="-10" dirty="0">
                <a:latin typeface="Georgia"/>
                <a:cs typeface="Georgia"/>
              </a:rPr>
              <a:t>Card </a:t>
            </a:r>
            <a:r>
              <a:rPr sz="1200" dirty="0">
                <a:latin typeface="Georgia"/>
                <a:cs typeface="Georgia"/>
              </a:rPr>
              <a:t>number  or copies of </a:t>
            </a:r>
            <a:r>
              <a:rPr sz="1200" spc="-5" dirty="0">
                <a:latin typeface="Georgia"/>
                <a:cs typeface="Georgia"/>
              </a:rPr>
              <a:t>HKID </a:t>
            </a:r>
            <a:r>
              <a:rPr sz="1200" spc="-10" dirty="0">
                <a:latin typeface="Georgia"/>
                <a:cs typeface="Georgia"/>
              </a:rPr>
              <a:t>Card </a:t>
            </a:r>
            <a:r>
              <a:rPr sz="1200" dirty="0">
                <a:latin typeface="Georgia"/>
                <a:cs typeface="Georgia"/>
              </a:rPr>
              <a:t>unless  authorised by</a:t>
            </a:r>
            <a:r>
              <a:rPr sz="1200" spc="-14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law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78123" y="1284732"/>
            <a:ext cx="2593975" cy="990600"/>
          </a:xfrm>
          <a:custGeom>
            <a:avLst/>
            <a:gdLst/>
            <a:ahLst/>
            <a:cxnLst/>
            <a:rect l="l" t="t" r="r" b="b"/>
            <a:pathLst>
              <a:path w="2593975" h="990600">
                <a:moveTo>
                  <a:pt x="2428748" y="0"/>
                </a:moveTo>
                <a:lnTo>
                  <a:pt x="165100" y="0"/>
                </a:lnTo>
                <a:lnTo>
                  <a:pt x="121208" y="5897"/>
                </a:lnTo>
                <a:lnTo>
                  <a:pt x="81769" y="22540"/>
                </a:lnTo>
                <a:lnTo>
                  <a:pt x="48355" y="48355"/>
                </a:lnTo>
                <a:lnTo>
                  <a:pt x="22540" y="81769"/>
                </a:lnTo>
                <a:lnTo>
                  <a:pt x="5897" y="121208"/>
                </a:lnTo>
                <a:lnTo>
                  <a:pt x="0" y="165100"/>
                </a:lnTo>
                <a:lnTo>
                  <a:pt x="0" y="825500"/>
                </a:lnTo>
                <a:lnTo>
                  <a:pt x="5897" y="869391"/>
                </a:lnTo>
                <a:lnTo>
                  <a:pt x="22540" y="908830"/>
                </a:lnTo>
                <a:lnTo>
                  <a:pt x="48355" y="942244"/>
                </a:lnTo>
                <a:lnTo>
                  <a:pt x="81769" y="968059"/>
                </a:lnTo>
                <a:lnTo>
                  <a:pt x="121208" y="984702"/>
                </a:lnTo>
                <a:lnTo>
                  <a:pt x="165100" y="990600"/>
                </a:lnTo>
                <a:lnTo>
                  <a:pt x="2428748" y="990600"/>
                </a:lnTo>
                <a:lnTo>
                  <a:pt x="2472639" y="984702"/>
                </a:lnTo>
                <a:lnTo>
                  <a:pt x="2512078" y="968059"/>
                </a:lnTo>
                <a:lnTo>
                  <a:pt x="2545492" y="942244"/>
                </a:lnTo>
                <a:lnTo>
                  <a:pt x="2571307" y="908830"/>
                </a:lnTo>
                <a:lnTo>
                  <a:pt x="2587950" y="869391"/>
                </a:lnTo>
                <a:lnTo>
                  <a:pt x="2593848" y="825500"/>
                </a:lnTo>
                <a:lnTo>
                  <a:pt x="2593848" y="165100"/>
                </a:lnTo>
                <a:lnTo>
                  <a:pt x="2587950" y="121208"/>
                </a:lnTo>
                <a:lnTo>
                  <a:pt x="2571307" y="81769"/>
                </a:lnTo>
                <a:lnTo>
                  <a:pt x="2545492" y="48355"/>
                </a:lnTo>
                <a:lnTo>
                  <a:pt x="2512078" y="22540"/>
                </a:lnTo>
                <a:lnTo>
                  <a:pt x="2472639" y="5897"/>
                </a:lnTo>
                <a:lnTo>
                  <a:pt x="2428748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8123" y="1284732"/>
            <a:ext cx="2593975" cy="990600"/>
          </a:xfrm>
          <a:custGeom>
            <a:avLst/>
            <a:gdLst/>
            <a:ahLst/>
            <a:cxnLst/>
            <a:rect l="l" t="t" r="r" b="b"/>
            <a:pathLst>
              <a:path w="2593975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2428748" y="0"/>
                </a:lnTo>
                <a:lnTo>
                  <a:pt x="2472639" y="5897"/>
                </a:lnTo>
                <a:lnTo>
                  <a:pt x="2512078" y="22540"/>
                </a:lnTo>
                <a:lnTo>
                  <a:pt x="2545492" y="48355"/>
                </a:lnTo>
                <a:lnTo>
                  <a:pt x="2571307" y="81769"/>
                </a:lnTo>
                <a:lnTo>
                  <a:pt x="2587950" y="121208"/>
                </a:lnTo>
                <a:lnTo>
                  <a:pt x="2593848" y="165100"/>
                </a:lnTo>
                <a:lnTo>
                  <a:pt x="2593848" y="825500"/>
                </a:lnTo>
                <a:lnTo>
                  <a:pt x="2587950" y="869391"/>
                </a:lnTo>
                <a:lnTo>
                  <a:pt x="2571307" y="908830"/>
                </a:lnTo>
                <a:lnTo>
                  <a:pt x="2545492" y="942244"/>
                </a:lnTo>
                <a:lnTo>
                  <a:pt x="2512078" y="968059"/>
                </a:lnTo>
                <a:lnTo>
                  <a:pt x="2472639" y="984702"/>
                </a:lnTo>
                <a:lnTo>
                  <a:pt x="2428748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3175">
            <a:solidFill>
              <a:srgbClr val="FFB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1004" y="954659"/>
            <a:ext cx="496189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Leaflets </a:t>
            </a:r>
            <a:r>
              <a:rPr sz="1800" b="1" i="1" spc="-5" dirty="0">
                <a:latin typeface="Georgia"/>
                <a:cs typeface="Georgia"/>
              </a:rPr>
              <a:t>issued </a:t>
            </a:r>
            <a:r>
              <a:rPr sz="1800" b="1" i="1" dirty="0">
                <a:latin typeface="Georgia"/>
                <a:cs typeface="Georgia"/>
              </a:rPr>
              <a:t>by </a:t>
            </a:r>
            <a:r>
              <a:rPr sz="1800" b="1" i="1" spc="-5" dirty="0">
                <a:latin typeface="Georgia"/>
                <a:cs typeface="Georgia"/>
              </a:rPr>
              <a:t>the</a:t>
            </a:r>
            <a:r>
              <a:rPr sz="1800" b="1" i="1" spc="-9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Commissioner</a:t>
            </a:r>
            <a:endParaRPr sz="1800">
              <a:latin typeface="Georgia"/>
              <a:cs typeface="Georgia"/>
            </a:endParaRPr>
          </a:p>
          <a:p>
            <a:pPr marL="3153410">
              <a:lnSpc>
                <a:spcPct val="100000"/>
              </a:lnSpc>
              <a:spcBef>
                <a:spcPts val="680"/>
              </a:spcBef>
            </a:pP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Code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of Practice on</a:t>
            </a:r>
            <a:r>
              <a:rPr sz="1200" b="1" spc="-1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0754" y="1498346"/>
            <a:ext cx="214376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Identity Card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Number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and  other Personal</a:t>
            </a:r>
            <a:r>
              <a:rPr sz="1200" b="1" spc="-1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Identifiers:  Compliance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Guide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for</a:t>
            </a:r>
            <a:r>
              <a:rPr sz="1200" b="1" spc="-1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Data 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Users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22847" y="2295144"/>
            <a:ext cx="2590800" cy="1871980"/>
          </a:xfrm>
          <a:prstGeom prst="rect">
            <a:avLst/>
          </a:prstGeom>
          <a:ln w="12192">
            <a:solidFill>
              <a:srgbClr val="DF2F1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272415" indent="-23177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72415" algn="l"/>
                <a:tab pos="273050" algn="l"/>
              </a:tabLst>
            </a:pPr>
            <a:r>
              <a:rPr sz="1200" spc="5" dirty="0">
                <a:latin typeface="Georgia"/>
                <a:cs typeface="Georgia"/>
              </a:rPr>
              <a:t>August</a:t>
            </a:r>
            <a:r>
              <a:rPr sz="1200" spc="-15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2016</a:t>
            </a:r>
            <a:endParaRPr sz="1200">
              <a:latin typeface="Georgia"/>
              <a:cs typeface="Georgia"/>
            </a:endParaRPr>
          </a:p>
          <a:p>
            <a:pPr marL="272415" marR="257175" indent="-23177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72415" algn="l"/>
                <a:tab pos="273050" algn="l"/>
              </a:tabLst>
            </a:pPr>
            <a:r>
              <a:rPr sz="1200" spc="-5" dirty="0">
                <a:latin typeface="Georgia"/>
                <a:cs typeface="Georgia"/>
              </a:rPr>
              <a:t>Transferring organisation-  collected personal data to  employee’s less </a:t>
            </a:r>
            <a:r>
              <a:rPr sz="1200" dirty="0">
                <a:latin typeface="Georgia"/>
                <a:cs typeface="Georgia"/>
              </a:rPr>
              <a:t>secured</a:t>
            </a:r>
            <a:r>
              <a:rPr sz="1200" spc="-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device</a:t>
            </a:r>
            <a:endParaRPr sz="1200">
              <a:latin typeface="Georgia"/>
              <a:cs typeface="Georgia"/>
            </a:endParaRPr>
          </a:p>
          <a:p>
            <a:pPr marL="272415" marR="144145" indent="-23177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72415" algn="l"/>
                <a:tab pos="273050" algn="l"/>
              </a:tabLst>
            </a:pPr>
            <a:r>
              <a:rPr sz="1200" spc="-5" dirty="0">
                <a:latin typeface="Georgia"/>
                <a:cs typeface="Georgia"/>
              </a:rPr>
              <a:t>Protecting personal data </a:t>
            </a:r>
            <a:r>
              <a:rPr sz="1200" dirty="0">
                <a:latin typeface="Georgia"/>
                <a:cs typeface="Georgia"/>
              </a:rPr>
              <a:t>of  </a:t>
            </a:r>
            <a:r>
              <a:rPr sz="1200" spc="-5" dirty="0">
                <a:latin typeface="Georgia"/>
                <a:cs typeface="Georgia"/>
              </a:rPr>
              <a:t>employees </a:t>
            </a:r>
            <a:r>
              <a:rPr sz="1200" dirty="0">
                <a:latin typeface="Georgia"/>
                <a:cs typeface="Georgia"/>
              </a:rPr>
              <a:t>in their BYOD</a:t>
            </a:r>
            <a:r>
              <a:rPr sz="1200" spc="-1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device</a:t>
            </a:r>
            <a:endParaRPr sz="1200">
              <a:latin typeface="Georgia"/>
              <a:cs typeface="Georgia"/>
            </a:endParaRPr>
          </a:p>
          <a:p>
            <a:pPr marL="272415" indent="-23177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72415" algn="l"/>
                <a:tab pos="273050" algn="l"/>
              </a:tabLst>
            </a:pPr>
            <a:r>
              <a:rPr sz="1200" spc="-5" dirty="0">
                <a:latin typeface="Georgia"/>
                <a:cs typeface="Georgia"/>
              </a:rPr>
              <a:t>Obligations </a:t>
            </a:r>
            <a:r>
              <a:rPr sz="1200" dirty="0">
                <a:latin typeface="Georgia"/>
                <a:cs typeface="Georgia"/>
              </a:rPr>
              <a:t>of</a:t>
            </a:r>
            <a:r>
              <a:rPr sz="1200" spc="-5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organisations</a:t>
            </a:r>
            <a:endParaRPr sz="1200">
              <a:latin typeface="Georgia"/>
              <a:cs typeface="Georgia"/>
            </a:endParaRPr>
          </a:p>
          <a:p>
            <a:pPr marL="272415" indent="-23177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72415" algn="l"/>
                <a:tab pos="273050" algn="l"/>
              </a:tabLst>
            </a:pPr>
            <a:r>
              <a:rPr sz="1200" dirty="0">
                <a:latin typeface="Georgia"/>
                <a:cs typeface="Georgia"/>
              </a:rPr>
              <a:t>Best </a:t>
            </a:r>
            <a:r>
              <a:rPr sz="1200" spc="-5" dirty="0">
                <a:latin typeface="Georgia"/>
                <a:cs typeface="Georgia"/>
              </a:rPr>
              <a:t>practice for</a:t>
            </a:r>
            <a:r>
              <a:rPr sz="1200" spc="-1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BYOD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24371" y="1284732"/>
            <a:ext cx="2590800" cy="990600"/>
          </a:xfrm>
          <a:custGeom>
            <a:avLst/>
            <a:gdLst/>
            <a:ahLst/>
            <a:cxnLst/>
            <a:rect l="l" t="t" r="r" b="b"/>
            <a:pathLst>
              <a:path w="2590800" h="990600">
                <a:moveTo>
                  <a:pt x="2425700" y="0"/>
                </a:moveTo>
                <a:lnTo>
                  <a:pt x="165100" y="0"/>
                </a:lnTo>
                <a:lnTo>
                  <a:pt x="121208" y="5897"/>
                </a:lnTo>
                <a:lnTo>
                  <a:pt x="81769" y="22540"/>
                </a:lnTo>
                <a:lnTo>
                  <a:pt x="48355" y="48355"/>
                </a:lnTo>
                <a:lnTo>
                  <a:pt x="22540" y="81769"/>
                </a:lnTo>
                <a:lnTo>
                  <a:pt x="5897" y="121208"/>
                </a:lnTo>
                <a:lnTo>
                  <a:pt x="0" y="165100"/>
                </a:lnTo>
                <a:lnTo>
                  <a:pt x="0" y="825500"/>
                </a:lnTo>
                <a:lnTo>
                  <a:pt x="5897" y="869391"/>
                </a:lnTo>
                <a:lnTo>
                  <a:pt x="22540" y="908830"/>
                </a:lnTo>
                <a:lnTo>
                  <a:pt x="48355" y="942244"/>
                </a:lnTo>
                <a:lnTo>
                  <a:pt x="81769" y="968059"/>
                </a:lnTo>
                <a:lnTo>
                  <a:pt x="121208" y="984702"/>
                </a:lnTo>
                <a:lnTo>
                  <a:pt x="165100" y="990600"/>
                </a:lnTo>
                <a:lnTo>
                  <a:pt x="2425700" y="990600"/>
                </a:lnTo>
                <a:lnTo>
                  <a:pt x="2469591" y="984702"/>
                </a:lnTo>
                <a:lnTo>
                  <a:pt x="2509030" y="968059"/>
                </a:lnTo>
                <a:lnTo>
                  <a:pt x="2542444" y="942244"/>
                </a:lnTo>
                <a:lnTo>
                  <a:pt x="2568259" y="908830"/>
                </a:lnTo>
                <a:lnTo>
                  <a:pt x="2584902" y="869391"/>
                </a:lnTo>
                <a:lnTo>
                  <a:pt x="2590800" y="825500"/>
                </a:lnTo>
                <a:lnTo>
                  <a:pt x="2590800" y="165100"/>
                </a:lnTo>
                <a:lnTo>
                  <a:pt x="2584902" y="121208"/>
                </a:lnTo>
                <a:lnTo>
                  <a:pt x="2568259" y="81769"/>
                </a:lnTo>
                <a:lnTo>
                  <a:pt x="2542444" y="48355"/>
                </a:lnTo>
                <a:lnTo>
                  <a:pt x="2509030" y="22540"/>
                </a:lnTo>
                <a:lnTo>
                  <a:pt x="2469591" y="5897"/>
                </a:lnTo>
                <a:lnTo>
                  <a:pt x="2425700" y="0"/>
                </a:lnTo>
                <a:close/>
              </a:path>
            </a:pathLst>
          </a:custGeom>
          <a:solidFill>
            <a:srgbClr val="DF2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4371" y="1284732"/>
            <a:ext cx="2590800" cy="990600"/>
          </a:xfrm>
          <a:custGeom>
            <a:avLst/>
            <a:gdLst/>
            <a:ahLst/>
            <a:cxnLst/>
            <a:rect l="l" t="t" r="r" b="b"/>
            <a:pathLst>
              <a:path w="2590800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2425700" y="0"/>
                </a:lnTo>
                <a:lnTo>
                  <a:pt x="2469591" y="5897"/>
                </a:lnTo>
                <a:lnTo>
                  <a:pt x="2509030" y="22540"/>
                </a:lnTo>
                <a:lnTo>
                  <a:pt x="2542444" y="48355"/>
                </a:lnTo>
                <a:lnTo>
                  <a:pt x="2568259" y="81769"/>
                </a:lnTo>
                <a:lnTo>
                  <a:pt x="2584902" y="121208"/>
                </a:lnTo>
                <a:lnTo>
                  <a:pt x="2590800" y="165100"/>
                </a:lnTo>
                <a:lnTo>
                  <a:pt x="2590800" y="825500"/>
                </a:lnTo>
                <a:lnTo>
                  <a:pt x="2584902" y="869391"/>
                </a:lnTo>
                <a:lnTo>
                  <a:pt x="2568259" y="908830"/>
                </a:lnTo>
                <a:lnTo>
                  <a:pt x="2542444" y="942244"/>
                </a:lnTo>
                <a:lnTo>
                  <a:pt x="2509030" y="968059"/>
                </a:lnTo>
                <a:lnTo>
                  <a:pt x="2469591" y="984702"/>
                </a:lnTo>
                <a:lnTo>
                  <a:pt x="2425700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3175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89370" y="1589785"/>
            <a:ext cx="185737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1023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Bring Your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Own</a:t>
            </a:r>
            <a:r>
              <a:rPr sz="1200" b="1" spc="-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Device  (BYOD)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231647"/>
            <a:ext cx="8717280" cy="6474460"/>
          </a:xfrm>
          <a:custGeom>
            <a:avLst/>
            <a:gdLst/>
            <a:ahLst/>
            <a:cxnLst/>
            <a:rect l="l" t="t" r="r" b="b"/>
            <a:pathLst>
              <a:path w="8717280" h="6474459">
                <a:moveTo>
                  <a:pt x="0" y="6473952"/>
                </a:moveTo>
                <a:lnTo>
                  <a:pt x="8717280" y="6473952"/>
                </a:lnTo>
                <a:lnTo>
                  <a:pt x="8717280" y="0"/>
                </a:lnTo>
                <a:lnTo>
                  <a:pt x="0" y="0"/>
                </a:lnTo>
                <a:lnTo>
                  <a:pt x="0" y="6473952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841" y="1202182"/>
            <a:ext cx="140398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i="1" spc="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800" b="1" i="1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Georgia"/>
                <a:cs typeface="Georgia"/>
              </a:rPr>
              <a:t>rise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Section</a:t>
            </a:r>
            <a:r>
              <a:rPr sz="2000" b="0" i="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2000">
              <a:latin typeface="Georgia"/>
              <a:cs typeface="Georgia"/>
            </a:endParaRPr>
          </a:p>
          <a:p>
            <a:pPr marL="83820">
              <a:lnSpc>
                <a:spcPts val="3190"/>
              </a:lnSpc>
              <a:spcBef>
                <a:spcPts val="254"/>
              </a:spcBef>
            </a:pPr>
            <a:r>
              <a:rPr sz="2800" dirty="0">
                <a:solidFill>
                  <a:srgbClr val="FFFFFF"/>
                </a:solidFill>
              </a:rPr>
              <a:t>Privacy </a:t>
            </a:r>
            <a:r>
              <a:rPr sz="2800" spc="5" dirty="0">
                <a:solidFill>
                  <a:srgbClr val="FFFFFF"/>
                </a:solidFill>
              </a:rPr>
              <a:t>Incident </a:t>
            </a:r>
            <a:r>
              <a:rPr sz="2800" dirty="0">
                <a:solidFill>
                  <a:srgbClr val="FFFFFF"/>
                </a:solidFill>
              </a:rPr>
              <a:t>and </a:t>
            </a:r>
            <a:r>
              <a:rPr sz="2800" spc="-5" dirty="0">
                <a:solidFill>
                  <a:srgbClr val="FFFFFF"/>
                </a:solidFill>
              </a:rPr>
              <a:t>Cybersecurity are</a:t>
            </a:r>
            <a:r>
              <a:rPr sz="2800" spc="-14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on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231647"/>
            <a:ext cx="8717280" cy="6474460"/>
          </a:xfrm>
          <a:custGeom>
            <a:avLst/>
            <a:gdLst/>
            <a:ahLst/>
            <a:cxnLst/>
            <a:rect l="l" t="t" r="r" b="b"/>
            <a:pathLst>
              <a:path w="8717280" h="6474459">
                <a:moveTo>
                  <a:pt x="0" y="6473952"/>
                </a:moveTo>
                <a:lnTo>
                  <a:pt x="8717280" y="6473952"/>
                </a:lnTo>
                <a:lnTo>
                  <a:pt x="8717280" y="0"/>
                </a:lnTo>
                <a:lnTo>
                  <a:pt x="0" y="0"/>
                </a:lnTo>
                <a:lnTo>
                  <a:pt x="0" y="6473952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841" y="1202182"/>
            <a:ext cx="367347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i="1" spc="5" dirty="0">
                <a:solidFill>
                  <a:srgbClr val="FFFFFF"/>
                </a:solidFill>
                <a:latin typeface="Georgia"/>
                <a:cs typeface="Georgia"/>
              </a:rPr>
              <a:t>Principles</a:t>
            </a:r>
            <a:r>
              <a:rPr sz="2800" b="1" i="1" spc="-1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i="1" spc="5" dirty="0">
                <a:solidFill>
                  <a:srgbClr val="FFFFFF"/>
                </a:solidFill>
                <a:latin typeface="Georgia"/>
                <a:cs typeface="Georgia"/>
              </a:rPr>
              <a:t>(“DPPs”)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Section</a:t>
            </a:r>
            <a:r>
              <a:rPr sz="2000" b="0" i="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2000">
              <a:latin typeface="Georgia"/>
              <a:cs typeface="Georgia"/>
            </a:endParaRPr>
          </a:p>
          <a:p>
            <a:pPr marL="83820">
              <a:lnSpc>
                <a:spcPts val="3190"/>
              </a:lnSpc>
              <a:spcBef>
                <a:spcPts val="254"/>
              </a:spcBef>
            </a:pPr>
            <a:r>
              <a:rPr sz="2800" dirty="0">
                <a:solidFill>
                  <a:srgbClr val="FFFFFF"/>
                </a:solidFill>
              </a:rPr>
              <a:t>Application </a:t>
            </a:r>
            <a:r>
              <a:rPr sz="2800" spc="-5" dirty="0">
                <a:solidFill>
                  <a:srgbClr val="FFFFFF"/>
                </a:solidFill>
              </a:rPr>
              <a:t>of </a:t>
            </a:r>
            <a:r>
              <a:rPr sz="2800" dirty="0">
                <a:solidFill>
                  <a:srgbClr val="FFFFFF"/>
                </a:solidFill>
              </a:rPr>
              <a:t>the Six </a:t>
            </a:r>
            <a:r>
              <a:rPr sz="2800" spc="5" dirty="0">
                <a:solidFill>
                  <a:srgbClr val="FFFFFF"/>
                </a:solidFill>
              </a:rPr>
              <a:t>Data</a:t>
            </a:r>
            <a:r>
              <a:rPr sz="2800" spc="-14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Protection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004" y="679958"/>
            <a:ext cx="7759700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It </a:t>
            </a:r>
            <a:r>
              <a:rPr sz="1800" b="1" i="1" spc="-10" dirty="0">
                <a:latin typeface="Georgia"/>
                <a:cs typeface="Georgia"/>
              </a:rPr>
              <a:t>is </a:t>
            </a:r>
            <a:r>
              <a:rPr sz="1800" b="1" i="1" spc="-5" dirty="0">
                <a:latin typeface="Georgia"/>
                <a:cs typeface="Georgia"/>
              </a:rPr>
              <a:t>critical to understand </a:t>
            </a:r>
            <a:r>
              <a:rPr sz="1800" b="1" i="1" dirty="0">
                <a:latin typeface="Georgia"/>
                <a:cs typeface="Georgia"/>
              </a:rPr>
              <a:t>what data </a:t>
            </a:r>
            <a:r>
              <a:rPr sz="1800" b="1" i="1" spc="-10" dirty="0">
                <a:latin typeface="Georgia"/>
                <a:cs typeface="Georgia"/>
              </a:rPr>
              <a:t>is </a:t>
            </a:r>
            <a:r>
              <a:rPr sz="1800" b="1" i="1" spc="-5" dirty="0">
                <a:latin typeface="Georgia"/>
                <a:cs typeface="Georgia"/>
              </a:rPr>
              <a:t>collected </a:t>
            </a:r>
            <a:r>
              <a:rPr sz="1800" b="1" i="1" dirty="0">
                <a:latin typeface="Georgia"/>
                <a:cs typeface="Georgia"/>
              </a:rPr>
              <a:t>by each </a:t>
            </a:r>
            <a:r>
              <a:rPr sz="1800" b="1" i="1" spc="-5" dirty="0">
                <a:latin typeface="Georgia"/>
                <a:cs typeface="Georgia"/>
              </a:rPr>
              <a:t>school </a:t>
            </a:r>
            <a:r>
              <a:rPr sz="1800" b="1" i="1" dirty="0">
                <a:latin typeface="Georgia"/>
                <a:cs typeface="Georgia"/>
              </a:rPr>
              <a:t>/  </a:t>
            </a:r>
            <a:r>
              <a:rPr sz="1800" b="1" i="1" spc="-5" dirty="0">
                <a:latin typeface="Georgia"/>
                <a:cs typeface="Georgia"/>
              </a:rPr>
              <a:t>faculty </a:t>
            </a:r>
            <a:r>
              <a:rPr sz="1800" b="1" i="1" dirty="0">
                <a:latin typeface="Georgia"/>
                <a:cs typeface="Georgia"/>
              </a:rPr>
              <a:t>/ department and </a:t>
            </a:r>
            <a:r>
              <a:rPr sz="1800" b="1" i="1" spc="-5" dirty="0">
                <a:latin typeface="Georgia"/>
                <a:cs typeface="Georgia"/>
              </a:rPr>
              <a:t>the lifecycle </a:t>
            </a:r>
            <a:r>
              <a:rPr sz="1800" b="1" i="1" dirty="0">
                <a:latin typeface="Georgia"/>
                <a:cs typeface="Georgia"/>
              </a:rPr>
              <a:t>of that data </a:t>
            </a:r>
            <a:r>
              <a:rPr sz="1800" b="1" i="1" spc="-10" dirty="0">
                <a:latin typeface="Georgia"/>
                <a:cs typeface="Georgia"/>
              </a:rPr>
              <a:t>within </a:t>
            </a:r>
            <a:r>
              <a:rPr sz="1800" b="1" i="1" dirty="0">
                <a:latin typeface="Georgia"/>
                <a:cs typeface="Georgia"/>
              </a:rPr>
              <a:t>(and  </a:t>
            </a:r>
            <a:r>
              <a:rPr sz="1800" b="1" i="1" spc="-5" dirty="0">
                <a:latin typeface="Georgia"/>
                <a:cs typeface="Georgia"/>
              </a:rPr>
              <a:t>outside) the</a:t>
            </a:r>
            <a:r>
              <a:rPr sz="1800" b="1" i="1" spc="-6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University.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9055" y="1752600"/>
            <a:ext cx="7936992" cy="422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Personal </a:t>
            </a:r>
            <a:r>
              <a:rPr spc="-5" dirty="0"/>
              <a:t>Information Collection</a:t>
            </a:r>
            <a:r>
              <a:rPr spc="-40" dirty="0"/>
              <a:t> </a:t>
            </a:r>
            <a:r>
              <a:rPr spc="-5" dirty="0"/>
              <a:t>Statement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004" y="1337309"/>
            <a:ext cx="536130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During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collection, as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subject, what do you want to</a:t>
            </a:r>
            <a:r>
              <a:rPr sz="1400" spc="31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know?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236" y="1702307"/>
            <a:ext cx="2167255" cy="866140"/>
          </a:xfrm>
          <a:prstGeom prst="rect">
            <a:avLst/>
          </a:prstGeom>
          <a:solidFill>
            <a:srgbClr val="DC6900"/>
          </a:solidFill>
          <a:ln w="3175">
            <a:solidFill>
              <a:srgbClr val="A04A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905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What kind of</a:t>
            </a:r>
            <a:r>
              <a:rPr sz="1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data?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8876" y="1702307"/>
            <a:ext cx="2167255" cy="866140"/>
          </a:xfrm>
          <a:prstGeom prst="rect">
            <a:avLst/>
          </a:prstGeom>
          <a:solidFill>
            <a:srgbClr val="DC6900"/>
          </a:solidFill>
          <a:ln w="3175">
            <a:solidFill>
              <a:srgbClr val="A04A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720725" marR="146685" indent="-57023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What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will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data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be 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used</a:t>
            </a:r>
            <a:r>
              <a:rPr sz="14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for?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2515" y="1702307"/>
            <a:ext cx="2167255" cy="866140"/>
          </a:xfrm>
          <a:prstGeom prst="rect">
            <a:avLst/>
          </a:prstGeom>
          <a:solidFill>
            <a:srgbClr val="DC6900"/>
          </a:solidFill>
          <a:ln w="3175">
            <a:solidFill>
              <a:srgbClr val="A04A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871855" marR="313055" indent="-55245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Who will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access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data?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0580" y="2644139"/>
            <a:ext cx="6845934" cy="426720"/>
          </a:xfrm>
          <a:custGeom>
            <a:avLst/>
            <a:gdLst/>
            <a:ahLst/>
            <a:cxnLst/>
            <a:rect l="l" t="t" r="r" b="b"/>
            <a:pathLst>
              <a:path w="6845934" h="426719">
                <a:moveTo>
                  <a:pt x="6845808" y="0"/>
                </a:moveTo>
                <a:lnTo>
                  <a:pt x="6843999" y="67446"/>
                </a:lnTo>
                <a:lnTo>
                  <a:pt x="6838960" y="126016"/>
                </a:lnTo>
                <a:lnTo>
                  <a:pt x="6831269" y="172199"/>
                </a:lnTo>
                <a:lnTo>
                  <a:pt x="6810248" y="213360"/>
                </a:lnTo>
                <a:lnTo>
                  <a:pt x="3458464" y="213360"/>
                </a:lnTo>
                <a:lnTo>
                  <a:pt x="3447206" y="224235"/>
                </a:lnTo>
                <a:lnTo>
                  <a:pt x="3437442" y="254520"/>
                </a:lnTo>
                <a:lnTo>
                  <a:pt x="3429751" y="300703"/>
                </a:lnTo>
                <a:lnTo>
                  <a:pt x="3424712" y="359273"/>
                </a:lnTo>
                <a:lnTo>
                  <a:pt x="3422904" y="426720"/>
                </a:lnTo>
                <a:lnTo>
                  <a:pt x="3421095" y="359273"/>
                </a:lnTo>
                <a:lnTo>
                  <a:pt x="3416056" y="300703"/>
                </a:lnTo>
                <a:lnTo>
                  <a:pt x="3408365" y="254520"/>
                </a:lnTo>
                <a:lnTo>
                  <a:pt x="3398601" y="224235"/>
                </a:lnTo>
                <a:lnTo>
                  <a:pt x="3387344" y="213360"/>
                </a:lnTo>
                <a:lnTo>
                  <a:pt x="35559" y="213360"/>
                </a:lnTo>
                <a:lnTo>
                  <a:pt x="24322" y="202484"/>
                </a:lnTo>
                <a:lnTo>
                  <a:pt x="14560" y="172199"/>
                </a:lnTo>
                <a:lnTo>
                  <a:pt x="6862" y="126016"/>
                </a:lnTo>
                <a:lnTo>
                  <a:pt x="1813" y="67446"/>
                </a:lnTo>
                <a:lnTo>
                  <a:pt x="0" y="0"/>
                </a:lnTo>
              </a:path>
            </a:pathLst>
          </a:custGeom>
          <a:ln w="27432">
            <a:solidFill>
              <a:srgbClr val="DC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3070860"/>
            <a:ext cx="567055" cy="643255"/>
          </a:xfrm>
          <a:custGeom>
            <a:avLst/>
            <a:gdLst/>
            <a:ahLst/>
            <a:cxnLst/>
            <a:rect l="l" t="t" r="r" b="b"/>
            <a:pathLst>
              <a:path w="567055" h="643254">
                <a:moveTo>
                  <a:pt x="69215" y="350774"/>
                </a:moveTo>
                <a:lnTo>
                  <a:pt x="69215" y="609726"/>
                </a:lnTo>
                <a:lnTo>
                  <a:pt x="73532" y="626363"/>
                </a:lnTo>
                <a:lnTo>
                  <a:pt x="82168" y="634745"/>
                </a:lnTo>
                <a:lnTo>
                  <a:pt x="90931" y="643127"/>
                </a:lnTo>
                <a:lnTo>
                  <a:pt x="545338" y="643127"/>
                </a:lnTo>
                <a:lnTo>
                  <a:pt x="558292" y="634745"/>
                </a:lnTo>
                <a:lnTo>
                  <a:pt x="566927" y="626363"/>
                </a:lnTo>
                <a:lnTo>
                  <a:pt x="566927" y="576326"/>
                </a:lnTo>
                <a:lnTo>
                  <a:pt x="428498" y="576326"/>
                </a:lnTo>
                <a:lnTo>
                  <a:pt x="255396" y="530351"/>
                </a:lnTo>
                <a:lnTo>
                  <a:pt x="69215" y="350774"/>
                </a:lnTo>
                <a:close/>
              </a:path>
              <a:path w="567055" h="643254">
                <a:moveTo>
                  <a:pt x="389508" y="0"/>
                </a:moveTo>
                <a:lnTo>
                  <a:pt x="103885" y="0"/>
                </a:lnTo>
                <a:lnTo>
                  <a:pt x="90931" y="4190"/>
                </a:lnTo>
                <a:lnTo>
                  <a:pt x="82168" y="8381"/>
                </a:lnTo>
                <a:lnTo>
                  <a:pt x="73532" y="20827"/>
                </a:lnTo>
                <a:lnTo>
                  <a:pt x="69215" y="33400"/>
                </a:lnTo>
                <a:lnTo>
                  <a:pt x="69215" y="129412"/>
                </a:lnTo>
                <a:lnTo>
                  <a:pt x="90931" y="133603"/>
                </a:lnTo>
                <a:lnTo>
                  <a:pt x="108203" y="146176"/>
                </a:lnTo>
                <a:lnTo>
                  <a:pt x="380873" y="409320"/>
                </a:lnTo>
                <a:lnTo>
                  <a:pt x="428498" y="576326"/>
                </a:lnTo>
                <a:lnTo>
                  <a:pt x="566927" y="576326"/>
                </a:lnTo>
                <a:lnTo>
                  <a:pt x="566927" y="175387"/>
                </a:lnTo>
                <a:lnTo>
                  <a:pt x="385190" y="175387"/>
                </a:lnTo>
                <a:lnTo>
                  <a:pt x="385190" y="50164"/>
                </a:lnTo>
                <a:lnTo>
                  <a:pt x="441428" y="50164"/>
                </a:lnTo>
                <a:lnTo>
                  <a:pt x="389508" y="0"/>
                </a:lnTo>
                <a:close/>
              </a:path>
              <a:path w="567055" h="643254">
                <a:moveTo>
                  <a:pt x="372237" y="476123"/>
                </a:moveTo>
                <a:lnTo>
                  <a:pt x="359156" y="480313"/>
                </a:lnTo>
                <a:lnTo>
                  <a:pt x="341883" y="492760"/>
                </a:lnTo>
                <a:lnTo>
                  <a:pt x="328930" y="509524"/>
                </a:lnTo>
                <a:lnTo>
                  <a:pt x="324612" y="521969"/>
                </a:lnTo>
                <a:lnTo>
                  <a:pt x="393826" y="542925"/>
                </a:lnTo>
                <a:lnTo>
                  <a:pt x="372237" y="476123"/>
                </a:lnTo>
                <a:close/>
              </a:path>
              <a:path w="567055" h="643254">
                <a:moveTo>
                  <a:pt x="17271" y="204597"/>
                </a:moveTo>
                <a:lnTo>
                  <a:pt x="0" y="229742"/>
                </a:lnTo>
                <a:lnTo>
                  <a:pt x="250951" y="471931"/>
                </a:lnTo>
                <a:lnTo>
                  <a:pt x="268350" y="446786"/>
                </a:lnTo>
                <a:lnTo>
                  <a:pt x="17271" y="204597"/>
                </a:lnTo>
                <a:close/>
              </a:path>
              <a:path w="567055" h="643254">
                <a:moveTo>
                  <a:pt x="69215" y="162813"/>
                </a:moveTo>
                <a:lnTo>
                  <a:pt x="43306" y="179577"/>
                </a:lnTo>
                <a:lnTo>
                  <a:pt x="294258" y="421766"/>
                </a:lnTo>
                <a:lnTo>
                  <a:pt x="320294" y="405129"/>
                </a:lnTo>
                <a:lnTo>
                  <a:pt x="69215" y="162813"/>
                </a:lnTo>
                <a:close/>
              </a:path>
              <a:path w="567055" h="643254">
                <a:moveTo>
                  <a:pt x="441428" y="50164"/>
                </a:moveTo>
                <a:lnTo>
                  <a:pt x="385190" y="50164"/>
                </a:lnTo>
                <a:lnTo>
                  <a:pt x="424052" y="87756"/>
                </a:lnTo>
                <a:lnTo>
                  <a:pt x="424052" y="137794"/>
                </a:lnTo>
                <a:lnTo>
                  <a:pt x="475995" y="137794"/>
                </a:lnTo>
                <a:lnTo>
                  <a:pt x="514985" y="175387"/>
                </a:lnTo>
                <a:lnTo>
                  <a:pt x="566927" y="175387"/>
                </a:lnTo>
                <a:lnTo>
                  <a:pt x="566927" y="171195"/>
                </a:lnTo>
                <a:lnTo>
                  <a:pt x="441428" y="50164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0627" y="3070860"/>
            <a:ext cx="497840" cy="643255"/>
          </a:xfrm>
          <a:custGeom>
            <a:avLst/>
            <a:gdLst/>
            <a:ahLst/>
            <a:cxnLst/>
            <a:rect l="l" t="t" r="r" b="b"/>
            <a:pathLst>
              <a:path w="497839" h="643254">
                <a:moveTo>
                  <a:pt x="463041" y="137794"/>
                </a:moveTo>
                <a:lnTo>
                  <a:pt x="354837" y="33400"/>
                </a:lnTo>
                <a:lnTo>
                  <a:pt x="320293" y="0"/>
                </a:lnTo>
                <a:lnTo>
                  <a:pt x="34670" y="0"/>
                </a:lnTo>
                <a:lnTo>
                  <a:pt x="21716" y="4190"/>
                </a:lnTo>
                <a:lnTo>
                  <a:pt x="12953" y="8381"/>
                </a:lnTo>
                <a:lnTo>
                  <a:pt x="4317" y="20827"/>
                </a:lnTo>
                <a:lnTo>
                  <a:pt x="0" y="33400"/>
                </a:lnTo>
                <a:lnTo>
                  <a:pt x="0" y="129412"/>
                </a:lnTo>
                <a:lnTo>
                  <a:pt x="21716" y="133603"/>
                </a:lnTo>
                <a:lnTo>
                  <a:pt x="38988" y="146176"/>
                </a:lnTo>
                <a:lnTo>
                  <a:pt x="311658" y="409320"/>
                </a:lnTo>
                <a:lnTo>
                  <a:pt x="359283" y="576326"/>
                </a:lnTo>
                <a:lnTo>
                  <a:pt x="186181" y="530351"/>
                </a:lnTo>
                <a:lnTo>
                  <a:pt x="0" y="350774"/>
                </a:lnTo>
                <a:lnTo>
                  <a:pt x="0" y="609726"/>
                </a:lnTo>
                <a:lnTo>
                  <a:pt x="4317" y="626363"/>
                </a:lnTo>
                <a:lnTo>
                  <a:pt x="12953" y="634745"/>
                </a:lnTo>
                <a:lnTo>
                  <a:pt x="21716" y="643127"/>
                </a:lnTo>
                <a:lnTo>
                  <a:pt x="34670" y="643127"/>
                </a:lnTo>
                <a:lnTo>
                  <a:pt x="463041" y="643127"/>
                </a:lnTo>
                <a:lnTo>
                  <a:pt x="476122" y="643127"/>
                </a:lnTo>
                <a:lnTo>
                  <a:pt x="489077" y="634745"/>
                </a:lnTo>
                <a:lnTo>
                  <a:pt x="497712" y="626363"/>
                </a:lnTo>
                <a:lnTo>
                  <a:pt x="497712" y="609726"/>
                </a:lnTo>
                <a:lnTo>
                  <a:pt x="497712" y="171195"/>
                </a:lnTo>
                <a:lnTo>
                  <a:pt x="463041" y="137794"/>
                </a:lnTo>
                <a:close/>
              </a:path>
            </a:pathLst>
          </a:custGeom>
          <a:ln w="914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6602" y="3121025"/>
            <a:ext cx="130175" cy="125730"/>
          </a:xfrm>
          <a:custGeom>
            <a:avLst/>
            <a:gdLst/>
            <a:ahLst/>
            <a:cxnLst/>
            <a:rect l="l" t="t" r="r" b="b"/>
            <a:pathLst>
              <a:path w="130175" h="125730">
                <a:moveTo>
                  <a:pt x="0" y="125222"/>
                </a:moveTo>
                <a:lnTo>
                  <a:pt x="0" y="0"/>
                </a:lnTo>
                <a:lnTo>
                  <a:pt x="38862" y="37591"/>
                </a:lnTo>
                <a:lnTo>
                  <a:pt x="38862" y="87629"/>
                </a:lnTo>
                <a:lnTo>
                  <a:pt x="90805" y="87629"/>
                </a:lnTo>
                <a:lnTo>
                  <a:pt x="129794" y="125222"/>
                </a:lnTo>
                <a:lnTo>
                  <a:pt x="0" y="125222"/>
                </a:lnTo>
                <a:close/>
              </a:path>
            </a:pathLst>
          </a:custGeom>
          <a:ln w="914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1411" y="3275457"/>
            <a:ext cx="268605" cy="267335"/>
          </a:xfrm>
          <a:custGeom>
            <a:avLst/>
            <a:gdLst/>
            <a:ahLst/>
            <a:cxnLst/>
            <a:rect l="l" t="t" r="r" b="b"/>
            <a:pathLst>
              <a:path w="268605" h="267335">
                <a:moveTo>
                  <a:pt x="77850" y="58546"/>
                </a:moveTo>
                <a:lnTo>
                  <a:pt x="268350" y="242188"/>
                </a:lnTo>
                <a:lnTo>
                  <a:pt x="250951" y="267334"/>
                </a:lnTo>
                <a:lnTo>
                  <a:pt x="47625" y="70992"/>
                </a:lnTo>
                <a:lnTo>
                  <a:pt x="8635" y="33400"/>
                </a:lnTo>
                <a:lnTo>
                  <a:pt x="0" y="25145"/>
                </a:lnTo>
                <a:lnTo>
                  <a:pt x="17271" y="0"/>
                </a:lnTo>
                <a:lnTo>
                  <a:pt x="30353" y="12572"/>
                </a:lnTo>
                <a:lnTo>
                  <a:pt x="77850" y="58546"/>
                </a:lnTo>
                <a:close/>
              </a:path>
            </a:pathLst>
          </a:custGeom>
          <a:ln w="914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4719" y="3233673"/>
            <a:ext cx="277495" cy="259079"/>
          </a:xfrm>
          <a:custGeom>
            <a:avLst/>
            <a:gdLst/>
            <a:ahLst/>
            <a:cxnLst/>
            <a:rect l="l" t="t" r="r" b="b"/>
            <a:pathLst>
              <a:path w="277494" h="259079">
                <a:moveTo>
                  <a:pt x="34543" y="8381"/>
                </a:moveTo>
                <a:lnTo>
                  <a:pt x="25908" y="0"/>
                </a:lnTo>
                <a:lnTo>
                  <a:pt x="0" y="16763"/>
                </a:lnTo>
                <a:lnTo>
                  <a:pt x="12953" y="29337"/>
                </a:lnTo>
                <a:lnTo>
                  <a:pt x="60578" y="75184"/>
                </a:lnTo>
                <a:lnTo>
                  <a:pt x="250951" y="258952"/>
                </a:lnTo>
                <a:lnTo>
                  <a:pt x="276987" y="242315"/>
                </a:lnTo>
                <a:lnTo>
                  <a:pt x="73533" y="45974"/>
                </a:lnTo>
                <a:lnTo>
                  <a:pt x="34543" y="8381"/>
                </a:lnTo>
                <a:close/>
              </a:path>
            </a:pathLst>
          </a:custGeom>
          <a:ln w="914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6023" y="3546983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7625" y="0"/>
                </a:moveTo>
                <a:lnTo>
                  <a:pt x="34543" y="4190"/>
                </a:lnTo>
                <a:lnTo>
                  <a:pt x="17271" y="16637"/>
                </a:lnTo>
                <a:lnTo>
                  <a:pt x="4318" y="33400"/>
                </a:lnTo>
                <a:lnTo>
                  <a:pt x="0" y="45846"/>
                </a:lnTo>
                <a:lnTo>
                  <a:pt x="69214" y="66801"/>
                </a:lnTo>
                <a:lnTo>
                  <a:pt x="47625" y="0"/>
                </a:lnTo>
                <a:close/>
              </a:path>
            </a:pathLst>
          </a:custGeom>
          <a:ln w="914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11755" y="3294126"/>
            <a:ext cx="47053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dirty="0">
                <a:latin typeface="Georgia"/>
                <a:cs typeface="Georgia"/>
              </a:rPr>
              <a:t>Personal Information Collection Statement</a:t>
            </a:r>
            <a:r>
              <a:rPr sz="1600" u="sng" spc="-120" dirty="0">
                <a:latin typeface="Georgia"/>
                <a:cs typeface="Georgia"/>
              </a:rPr>
              <a:t> </a:t>
            </a:r>
            <a:r>
              <a:rPr sz="1600" u="sng" dirty="0">
                <a:latin typeface="Georgia"/>
                <a:cs typeface="Georgia"/>
              </a:rPr>
              <a:t>(“PICS”)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9158" y="3956302"/>
            <a:ext cx="1661160" cy="1018540"/>
          </a:xfrm>
          <a:prstGeom prst="rect">
            <a:avLst/>
          </a:prstGeom>
          <a:solidFill>
            <a:srgbClr val="DF2F1E"/>
          </a:solidFill>
        </p:spPr>
        <p:txBody>
          <a:bodyPr vert="horz" wrap="square" lIns="0" tIns="63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2000">
              <a:latin typeface="Georgia"/>
              <a:cs typeface="Georgia"/>
            </a:endParaRPr>
          </a:p>
          <a:p>
            <a:pPr marL="86360" marR="142875">
              <a:lnSpc>
                <a:spcPct val="100000"/>
              </a:lnSpc>
              <a:spcBef>
                <a:spcPts val="25"/>
              </a:spcBef>
            </a:pP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Obligatory 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or  </a:t>
            </a:r>
            <a:r>
              <a:rPr sz="1400" spc="-35" dirty="0">
                <a:solidFill>
                  <a:srgbClr val="FFFFFF"/>
                </a:solidFill>
                <a:latin typeface="Georgia"/>
                <a:cs typeface="Georgia"/>
              </a:rPr>
              <a:t>optional 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400" spc="-1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provide  data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9496" y="3959301"/>
            <a:ext cx="1654810" cy="1012190"/>
          </a:xfrm>
          <a:custGeom>
            <a:avLst/>
            <a:gdLst/>
            <a:ahLst/>
            <a:cxnLst/>
            <a:rect l="l" t="t" r="r" b="b"/>
            <a:pathLst>
              <a:path w="1654810" h="1012189">
                <a:moveTo>
                  <a:pt x="0" y="1011732"/>
                </a:moveTo>
                <a:lnTo>
                  <a:pt x="1654428" y="1011732"/>
                </a:lnTo>
                <a:lnTo>
                  <a:pt x="1654428" y="0"/>
                </a:lnTo>
                <a:lnTo>
                  <a:pt x="0" y="0"/>
                </a:lnTo>
                <a:lnTo>
                  <a:pt x="0" y="1011732"/>
                </a:lnTo>
                <a:close/>
              </a:path>
            </a:pathLst>
          </a:custGeom>
          <a:solidFill>
            <a:srgbClr val="A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1020" y="3960876"/>
            <a:ext cx="0" cy="628015"/>
          </a:xfrm>
          <a:custGeom>
            <a:avLst/>
            <a:gdLst/>
            <a:ahLst/>
            <a:cxnLst/>
            <a:rect l="l" t="t" r="r" b="b"/>
            <a:pathLst>
              <a:path h="628014">
                <a:moveTo>
                  <a:pt x="0" y="0"/>
                </a:moveTo>
                <a:lnTo>
                  <a:pt x="0" y="627634"/>
                </a:lnTo>
              </a:path>
            </a:pathLst>
          </a:custGeom>
          <a:ln w="9144">
            <a:solidFill>
              <a:srgbClr val="DF2F1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71615" y="3965397"/>
            <a:ext cx="1654810" cy="1000125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2365"/>
              </a:lnSpc>
            </a:pP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endParaRPr sz="2000">
              <a:latin typeface="Georgia"/>
              <a:cs typeface="Georgia"/>
            </a:endParaRPr>
          </a:p>
          <a:p>
            <a:pPr marL="79375" marR="39370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Access &amp; correction 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right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351020" y="3954653"/>
            <a:ext cx="1652905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2000">
              <a:latin typeface="Georgia"/>
              <a:cs typeface="Georgia"/>
            </a:endParaRPr>
          </a:p>
          <a:p>
            <a:pPr marL="80645" marR="698500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Classes of  t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an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sfe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ees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12135" y="3956253"/>
            <a:ext cx="1654810" cy="1015365"/>
          </a:xfrm>
          <a:prstGeom prst="rect">
            <a:avLst/>
          </a:prstGeom>
          <a:solidFill>
            <a:srgbClr val="DC6909"/>
          </a:solidFill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2395"/>
              </a:lnSpc>
            </a:pP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2000">
              <a:latin typeface="Georgia"/>
              <a:cs typeface="Georgia"/>
            </a:endParaRPr>
          </a:p>
          <a:p>
            <a:pPr marL="79375">
              <a:lnSpc>
                <a:spcPct val="100000"/>
              </a:lnSpc>
              <a:spcBef>
                <a:spcPts val="20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Purpose</a:t>
            </a:r>
            <a:r>
              <a:rPr sz="1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Statement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Sample of PICS – </a:t>
            </a:r>
            <a:r>
              <a:rPr spc="-5" dirty="0"/>
              <a:t>Application</a:t>
            </a:r>
            <a:r>
              <a:rPr spc="-70" dirty="0"/>
              <a:t> </a:t>
            </a:r>
            <a:r>
              <a:rPr spc="-5" dirty="0"/>
              <a:t>Form</a:t>
            </a:r>
          </a:p>
        </p:txBody>
      </p:sp>
      <p:sp>
        <p:nvSpPr>
          <p:cNvPr id="3" name="object 3"/>
          <p:cNvSpPr/>
          <p:nvPr/>
        </p:nvSpPr>
        <p:spPr>
          <a:xfrm>
            <a:off x="466344" y="1267967"/>
            <a:ext cx="3788663" cy="3889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648" y="1414272"/>
            <a:ext cx="3526790" cy="3599815"/>
          </a:xfrm>
          <a:custGeom>
            <a:avLst/>
            <a:gdLst/>
            <a:ahLst/>
            <a:cxnLst/>
            <a:rect l="l" t="t" r="r" b="b"/>
            <a:pathLst>
              <a:path w="3526790" h="3599815">
                <a:moveTo>
                  <a:pt x="0" y="3599688"/>
                </a:moveTo>
                <a:lnTo>
                  <a:pt x="3526536" y="3599688"/>
                </a:lnTo>
                <a:lnTo>
                  <a:pt x="3526536" y="0"/>
                </a:lnTo>
                <a:lnTo>
                  <a:pt x="0" y="0"/>
                </a:lnTo>
                <a:lnTo>
                  <a:pt x="0" y="3599688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6655" y="1877567"/>
            <a:ext cx="3456432" cy="1246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655" y="1905000"/>
            <a:ext cx="3456940" cy="1164590"/>
          </a:xfrm>
          <a:custGeom>
            <a:avLst/>
            <a:gdLst/>
            <a:ahLst/>
            <a:cxnLst/>
            <a:rect l="l" t="t" r="r" b="b"/>
            <a:pathLst>
              <a:path w="3456940" h="1164589">
                <a:moveTo>
                  <a:pt x="0" y="1164336"/>
                </a:moveTo>
                <a:lnTo>
                  <a:pt x="3456432" y="1164336"/>
                </a:lnTo>
                <a:lnTo>
                  <a:pt x="3456432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5790" y="1053083"/>
            <a:ext cx="4696460" cy="1706880"/>
          </a:xfrm>
          <a:custGeom>
            <a:avLst/>
            <a:gdLst/>
            <a:ahLst/>
            <a:cxnLst/>
            <a:rect l="l" t="t" r="r" b="b"/>
            <a:pathLst>
              <a:path w="4696459" h="1706880">
                <a:moveTo>
                  <a:pt x="407797" y="284479"/>
                </a:moveTo>
                <a:lnTo>
                  <a:pt x="411520" y="238339"/>
                </a:lnTo>
                <a:lnTo>
                  <a:pt x="422301" y="194568"/>
                </a:lnTo>
                <a:lnTo>
                  <a:pt x="439552" y="153751"/>
                </a:lnTo>
                <a:lnTo>
                  <a:pt x="462689" y="116476"/>
                </a:lnTo>
                <a:lnTo>
                  <a:pt x="491124" y="83327"/>
                </a:lnTo>
                <a:lnTo>
                  <a:pt x="524273" y="54892"/>
                </a:lnTo>
                <a:lnTo>
                  <a:pt x="561548" y="31755"/>
                </a:lnTo>
                <a:lnTo>
                  <a:pt x="602365" y="14504"/>
                </a:lnTo>
                <a:lnTo>
                  <a:pt x="646136" y="3723"/>
                </a:lnTo>
                <a:lnTo>
                  <a:pt x="692276" y="0"/>
                </a:lnTo>
                <a:lnTo>
                  <a:pt x="1122553" y="0"/>
                </a:lnTo>
                <a:lnTo>
                  <a:pt x="2194687" y="0"/>
                </a:lnTo>
                <a:lnTo>
                  <a:pt x="4411853" y="0"/>
                </a:lnTo>
                <a:lnTo>
                  <a:pt x="4457993" y="3723"/>
                </a:lnTo>
                <a:lnTo>
                  <a:pt x="4501764" y="14504"/>
                </a:lnTo>
                <a:lnTo>
                  <a:pt x="4542581" y="31755"/>
                </a:lnTo>
                <a:lnTo>
                  <a:pt x="4579856" y="54892"/>
                </a:lnTo>
                <a:lnTo>
                  <a:pt x="4613005" y="83327"/>
                </a:lnTo>
                <a:lnTo>
                  <a:pt x="4641440" y="116476"/>
                </a:lnTo>
                <a:lnTo>
                  <a:pt x="4664577" y="153751"/>
                </a:lnTo>
                <a:lnTo>
                  <a:pt x="4681828" y="194568"/>
                </a:lnTo>
                <a:lnTo>
                  <a:pt x="4692609" y="238339"/>
                </a:lnTo>
                <a:lnTo>
                  <a:pt x="4696333" y="284479"/>
                </a:lnTo>
                <a:lnTo>
                  <a:pt x="4696333" y="711200"/>
                </a:lnTo>
                <a:lnTo>
                  <a:pt x="4696333" y="1422400"/>
                </a:lnTo>
                <a:lnTo>
                  <a:pt x="4692609" y="1468540"/>
                </a:lnTo>
                <a:lnTo>
                  <a:pt x="4681828" y="1512311"/>
                </a:lnTo>
                <a:lnTo>
                  <a:pt x="4664577" y="1553128"/>
                </a:lnTo>
                <a:lnTo>
                  <a:pt x="4641440" y="1590403"/>
                </a:lnTo>
                <a:lnTo>
                  <a:pt x="4613005" y="1623552"/>
                </a:lnTo>
                <a:lnTo>
                  <a:pt x="4579856" y="1651987"/>
                </a:lnTo>
                <a:lnTo>
                  <a:pt x="4542581" y="1675124"/>
                </a:lnTo>
                <a:lnTo>
                  <a:pt x="4501764" y="1692375"/>
                </a:lnTo>
                <a:lnTo>
                  <a:pt x="4457993" y="1703156"/>
                </a:lnTo>
                <a:lnTo>
                  <a:pt x="4411853" y="1706879"/>
                </a:lnTo>
                <a:lnTo>
                  <a:pt x="2194687" y="1706879"/>
                </a:lnTo>
                <a:lnTo>
                  <a:pt x="1122553" y="1706879"/>
                </a:lnTo>
                <a:lnTo>
                  <a:pt x="692276" y="1706879"/>
                </a:lnTo>
                <a:lnTo>
                  <a:pt x="646136" y="1703156"/>
                </a:lnTo>
                <a:lnTo>
                  <a:pt x="602365" y="1692375"/>
                </a:lnTo>
                <a:lnTo>
                  <a:pt x="561548" y="1675124"/>
                </a:lnTo>
                <a:lnTo>
                  <a:pt x="524273" y="1651987"/>
                </a:lnTo>
                <a:lnTo>
                  <a:pt x="491124" y="1623552"/>
                </a:lnTo>
                <a:lnTo>
                  <a:pt x="462689" y="1590403"/>
                </a:lnTo>
                <a:lnTo>
                  <a:pt x="439552" y="1553128"/>
                </a:lnTo>
                <a:lnTo>
                  <a:pt x="422301" y="1512311"/>
                </a:lnTo>
                <a:lnTo>
                  <a:pt x="411520" y="1468540"/>
                </a:lnTo>
                <a:lnTo>
                  <a:pt x="407797" y="1422400"/>
                </a:lnTo>
                <a:lnTo>
                  <a:pt x="407797" y="711200"/>
                </a:lnTo>
                <a:lnTo>
                  <a:pt x="0" y="845312"/>
                </a:lnTo>
                <a:lnTo>
                  <a:pt x="407797" y="284479"/>
                </a:lnTo>
                <a:close/>
              </a:path>
            </a:pathLst>
          </a:custGeom>
          <a:ln w="27432">
            <a:solidFill>
              <a:srgbClr val="A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85259" y="1155700"/>
            <a:ext cx="3948429" cy="150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u="sng" spc="-10" dirty="0">
                <a:solidFill>
                  <a:srgbClr val="DF2F1E"/>
                </a:solidFill>
                <a:latin typeface="Georgia"/>
                <a:cs typeface="Georgia"/>
              </a:rPr>
              <a:t>1. Obligatory </a:t>
            </a:r>
            <a:r>
              <a:rPr sz="1400" b="1" u="sng" spc="-5" dirty="0">
                <a:solidFill>
                  <a:srgbClr val="DF2F1E"/>
                </a:solidFill>
                <a:latin typeface="Georgia"/>
                <a:cs typeface="Georgia"/>
              </a:rPr>
              <a:t>or optional </a:t>
            </a:r>
            <a:r>
              <a:rPr sz="1400" b="1" u="sng" spc="-10" dirty="0">
                <a:solidFill>
                  <a:srgbClr val="DF2F1E"/>
                </a:solidFill>
                <a:latin typeface="Georgia"/>
                <a:cs typeface="Georgia"/>
              </a:rPr>
              <a:t>to provide data  </a:t>
            </a:r>
            <a:r>
              <a:rPr sz="1400" spc="-15" dirty="0">
                <a:latin typeface="Georgia"/>
                <a:cs typeface="Georgia"/>
              </a:rPr>
              <a:t>Personal </a:t>
            </a:r>
            <a:r>
              <a:rPr sz="1400" spc="-10" dirty="0">
                <a:latin typeface="Georgia"/>
                <a:cs typeface="Georgia"/>
              </a:rPr>
              <a:t>information </a:t>
            </a:r>
            <a:r>
              <a:rPr sz="1400" spc="-5" dirty="0">
                <a:latin typeface="Georgia"/>
                <a:cs typeface="Georgia"/>
              </a:rPr>
              <a:t>is </a:t>
            </a:r>
            <a:r>
              <a:rPr sz="1400" spc="-10" dirty="0">
                <a:latin typeface="Georgia"/>
                <a:cs typeface="Georgia"/>
              </a:rPr>
              <a:t>provided </a:t>
            </a:r>
            <a:r>
              <a:rPr sz="1400" spc="-15" dirty="0">
                <a:latin typeface="Georgia"/>
                <a:cs typeface="Georgia"/>
              </a:rPr>
              <a:t>by </a:t>
            </a:r>
            <a:r>
              <a:rPr sz="1400" spc="-5" dirty="0">
                <a:latin typeface="Georgia"/>
                <a:cs typeface="Georgia"/>
              </a:rPr>
              <a:t>you </a:t>
            </a:r>
            <a:r>
              <a:rPr sz="1400" spc="-10" dirty="0">
                <a:latin typeface="Georgia"/>
                <a:cs typeface="Georgia"/>
              </a:rPr>
              <a:t>as an  applicant through the completion of application  forms designated for various purposes, </a:t>
            </a:r>
            <a:r>
              <a:rPr sz="1400" spc="-5" dirty="0">
                <a:latin typeface="Georgia"/>
                <a:cs typeface="Georgia"/>
              </a:rPr>
              <a:t>e.g. </a:t>
            </a:r>
            <a:r>
              <a:rPr sz="1400" spc="-10" dirty="0">
                <a:latin typeface="Georgia"/>
                <a:cs typeface="Georgia"/>
              </a:rPr>
              <a:t>for  admission </a:t>
            </a:r>
            <a:r>
              <a:rPr sz="1400" spc="-5" dirty="0">
                <a:latin typeface="Georgia"/>
                <a:cs typeface="Georgia"/>
              </a:rPr>
              <a:t>to a </a:t>
            </a:r>
            <a:r>
              <a:rPr sz="1400" spc="-10" dirty="0">
                <a:latin typeface="Georgia"/>
                <a:cs typeface="Georgia"/>
              </a:rPr>
              <a:t>programme of study, for an  exchange programme, for </a:t>
            </a:r>
            <a:r>
              <a:rPr sz="1400" spc="-5" dirty="0">
                <a:latin typeface="Georgia"/>
                <a:cs typeface="Georgia"/>
              </a:rPr>
              <a:t>hall </a:t>
            </a:r>
            <a:r>
              <a:rPr sz="1400" spc="-10" dirty="0">
                <a:latin typeface="Georgia"/>
                <a:cs typeface="Georgia"/>
              </a:rPr>
              <a:t>admissions,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for  provision of </a:t>
            </a:r>
            <a:r>
              <a:rPr sz="1400" spc="-5" dirty="0">
                <a:latin typeface="Georgia"/>
                <a:cs typeface="Georgia"/>
              </a:rPr>
              <a:t>facilities </a:t>
            </a:r>
            <a:r>
              <a:rPr sz="1400" spc="-10" dirty="0">
                <a:latin typeface="Georgia"/>
                <a:cs typeface="Georgia"/>
              </a:rPr>
              <a:t>or</a:t>
            </a:r>
            <a:r>
              <a:rPr sz="1400" spc="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services.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45915" y="2795142"/>
            <a:ext cx="4441825" cy="3299460"/>
          </a:xfrm>
          <a:custGeom>
            <a:avLst/>
            <a:gdLst/>
            <a:ahLst/>
            <a:cxnLst/>
            <a:rect l="l" t="t" r="r" b="b"/>
            <a:pathLst>
              <a:path w="4441825" h="3299460">
                <a:moveTo>
                  <a:pt x="153288" y="1198753"/>
                </a:moveTo>
                <a:lnTo>
                  <a:pt x="156115" y="1149757"/>
                </a:lnTo>
                <a:lnTo>
                  <a:pt x="164384" y="1102422"/>
                </a:lnTo>
                <a:lnTo>
                  <a:pt x="177780" y="1057063"/>
                </a:lnTo>
                <a:lnTo>
                  <a:pt x="195989" y="1013994"/>
                </a:lnTo>
                <a:lnTo>
                  <a:pt x="218694" y="973531"/>
                </a:lnTo>
                <a:lnTo>
                  <a:pt x="245582" y="935989"/>
                </a:lnTo>
                <a:lnTo>
                  <a:pt x="276336" y="901684"/>
                </a:lnTo>
                <a:lnTo>
                  <a:pt x="310641" y="870930"/>
                </a:lnTo>
                <a:lnTo>
                  <a:pt x="348183" y="844042"/>
                </a:lnTo>
                <a:lnTo>
                  <a:pt x="388646" y="821337"/>
                </a:lnTo>
                <a:lnTo>
                  <a:pt x="431715" y="803128"/>
                </a:lnTo>
                <a:lnTo>
                  <a:pt x="477074" y="789732"/>
                </a:lnTo>
                <a:lnTo>
                  <a:pt x="524409" y="781463"/>
                </a:lnTo>
                <a:lnTo>
                  <a:pt x="573405" y="778637"/>
                </a:lnTo>
                <a:lnTo>
                  <a:pt x="868045" y="778637"/>
                </a:lnTo>
                <a:lnTo>
                  <a:pt x="0" y="0"/>
                </a:lnTo>
                <a:lnTo>
                  <a:pt x="1940179" y="778637"/>
                </a:lnTo>
                <a:lnTo>
                  <a:pt x="4021709" y="778637"/>
                </a:lnTo>
                <a:lnTo>
                  <a:pt x="4070704" y="781463"/>
                </a:lnTo>
                <a:lnTo>
                  <a:pt x="4118039" y="789732"/>
                </a:lnTo>
                <a:lnTo>
                  <a:pt x="4163398" y="803128"/>
                </a:lnTo>
                <a:lnTo>
                  <a:pt x="4206467" y="821337"/>
                </a:lnTo>
                <a:lnTo>
                  <a:pt x="4246930" y="844042"/>
                </a:lnTo>
                <a:lnTo>
                  <a:pt x="4284472" y="870930"/>
                </a:lnTo>
                <a:lnTo>
                  <a:pt x="4318777" y="901684"/>
                </a:lnTo>
                <a:lnTo>
                  <a:pt x="4349531" y="935989"/>
                </a:lnTo>
                <a:lnTo>
                  <a:pt x="4376419" y="973531"/>
                </a:lnTo>
                <a:lnTo>
                  <a:pt x="4399124" y="1013994"/>
                </a:lnTo>
                <a:lnTo>
                  <a:pt x="4417333" y="1057063"/>
                </a:lnTo>
                <a:lnTo>
                  <a:pt x="4430729" y="1102422"/>
                </a:lnTo>
                <a:lnTo>
                  <a:pt x="4438998" y="1149757"/>
                </a:lnTo>
                <a:lnTo>
                  <a:pt x="4441825" y="1198753"/>
                </a:lnTo>
                <a:lnTo>
                  <a:pt x="4441825" y="1828927"/>
                </a:lnTo>
                <a:lnTo>
                  <a:pt x="4441825" y="2879204"/>
                </a:lnTo>
                <a:lnTo>
                  <a:pt x="4438998" y="2928199"/>
                </a:lnTo>
                <a:lnTo>
                  <a:pt x="4430729" y="2975535"/>
                </a:lnTo>
                <a:lnTo>
                  <a:pt x="4417333" y="3020895"/>
                </a:lnTo>
                <a:lnTo>
                  <a:pt x="4399124" y="3063965"/>
                </a:lnTo>
                <a:lnTo>
                  <a:pt x="4376419" y="3104429"/>
                </a:lnTo>
                <a:lnTo>
                  <a:pt x="4349531" y="3141972"/>
                </a:lnTo>
                <a:lnTo>
                  <a:pt x="4318777" y="3176279"/>
                </a:lnTo>
                <a:lnTo>
                  <a:pt x="4284472" y="3207034"/>
                </a:lnTo>
                <a:lnTo>
                  <a:pt x="4246930" y="3233923"/>
                </a:lnTo>
                <a:lnTo>
                  <a:pt x="4206467" y="3256630"/>
                </a:lnTo>
                <a:lnTo>
                  <a:pt x="4163398" y="3274839"/>
                </a:lnTo>
                <a:lnTo>
                  <a:pt x="4118039" y="3288237"/>
                </a:lnTo>
                <a:lnTo>
                  <a:pt x="4070704" y="3296506"/>
                </a:lnTo>
                <a:lnTo>
                  <a:pt x="4021709" y="3299333"/>
                </a:lnTo>
                <a:lnTo>
                  <a:pt x="1940179" y="3299333"/>
                </a:lnTo>
                <a:lnTo>
                  <a:pt x="868045" y="3299333"/>
                </a:lnTo>
                <a:lnTo>
                  <a:pt x="573405" y="3299333"/>
                </a:lnTo>
                <a:lnTo>
                  <a:pt x="524409" y="3296506"/>
                </a:lnTo>
                <a:lnTo>
                  <a:pt x="477074" y="3288237"/>
                </a:lnTo>
                <a:lnTo>
                  <a:pt x="431715" y="3274839"/>
                </a:lnTo>
                <a:lnTo>
                  <a:pt x="388646" y="3256630"/>
                </a:lnTo>
                <a:lnTo>
                  <a:pt x="348183" y="3233923"/>
                </a:lnTo>
                <a:lnTo>
                  <a:pt x="310641" y="3207034"/>
                </a:lnTo>
                <a:lnTo>
                  <a:pt x="276336" y="3176279"/>
                </a:lnTo>
                <a:lnTo>
                  <a:pt x="245582" y="3141972"/>
                </a:lnTo>
                <a:lnTo>
                  <a:pt x="218694" y="3104429"/>
                </a:lnTo>
                <a:lnTo>
                  <a:pt x="195989" y="3063965"/>
                </a:lnTo>
                <a:lnTo>
                  <a:pt x="177780" y="3020895"/>
                </a:lnTo>
                <a:lnTo>
                  <a:pt x="164384" y="2975535"/>
                </a:lnTo>
                <a:lnTo>
                  <a:pt x="156115" y="2928199"/>
                </a:lnTo>
                <a:lnTo>
                  <a:pt x="153288" y="2879204"/>
                </a:lnTo>
                <a:lnTo>
                  <a:pt x="153288" y="1828927"/>
                </a:lnTo>
                <a:lnTo>
                  <a:pt x="153288" y="1198753"/>
                </a:lnTo>
                <a:close/>
              </a:path>
            </a:pathLst>
          </a:custGeom>
          <a:ln w="27432">
            <a:solidFill>
              <a:srgbClr val="A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00753" y="3763898"/>
            <a:ext cx="3862070" cy="214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u="sng" spc="-10" dirty="0">
                <a:solidFill>
                  <a:srgbClr val="DF2F1E"/>
                </a:solidFill>
                <a:latin typeface="Georgia"/>
                <a:cs typeface="Georgia"/>
              </a:rPr>
              <a:t>2. Purpose statement</a:t>
            </a:r>
            <a:endParaRPr sz="1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collected are used specifically for </a:t>
            </a:r>
            <a:r>
              <a:rPr sz="1400" spc="-5" dirty="0">
                <a:latin typeface="Georgia"/>
                <a:cs typeface="Georgia"/>
              </a:rPr>
              <a:t>the  </a:t>
            </a:r>
            <a:r>
              <a:rPr sz="1400" spc="-10" dirty="0">
                <a:latin typeface="Georgia"/>
                <a:cs typeface="Georgia"/>
              </a:rPr>
              <a:t>purposes prescribed </a:t>
            </a:r>
            <a:r>
              <a:rPr sz="1400" spc="-5" dirty="0">
                <a:latin typeface="Georgia"/>
                <a:cs typeface="Georgia"/>
              </a:rPr>
              <a:t>in </a:t>
            </a:r>
            <a:r>
              <a:rPr sz="1400" spc="-10" dirty="0">
                <a:latin typeface="Georgia"/>
                <a:cs typeface="Georgia"/>
              </a:rPr>
              <a:t>the application forms </a:t>
            </a:r>
            <a:r>
              <a:rPr sz="1400" spc="-15" dirty="0">
                <a:latin typeface="Georgia"/>
                <a:cs typeface="Georgia"/>
              </a:rPr>
              <a:t>and  </a:t>
            </a:r>
            <a:r>
              <a:rPr sz="1400" spc="-5" dirty="0">
                <a:latin typeface="Georgia"/>
                <a:cs typeface="Georgia"/>
              </a:rPr>
              <a:t>will</a:t>
            </a:r>
            <a:r>
              <a:rPr sz="1400" spc="-6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serve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buAutoNum type="alphaLcParenR"/>
              <a:tabLst>
                <a:tab pos="210820" algn="l"/>
              </a:tabLst>
            </a:pPr>
            <a:r>
              <a:rPr sz="1400" spc="-10" dirty="0">
                <a:latin typeface="Georgia"/>
                <a:cs typeface="Georgia"/>
              </a:rPr>
              <a:t>as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5" dirty="0">
                <a:latin typeface="Georgia"/>
                <a:cs typeface="Georgia"/>
              </a:rPr>
              <a:t>basis </a:t>
            </a:r>
            <a:r>
              <a:rPr sz="1400" spc="-10" dirty="0">
                <a:latin typeface="Georgia"/>
                <a:cs typeface="Georgia"/>
              </a:rPr>
              <a:t>for selection of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applicants;</a:t>
            </a:r>
            <a:endParaRPr sz="1400">
              <a:latin typeface="Georgia"/>
              <a:cs typeface="Georgia"/>
            </a:endParaRPr>
          </a:p>
          <a:p>
            <a:pPr marL="12700" marR="39370">
              <a:lnSpc>
                <a:spcPct val="100000"/>
              </a:lnSpc>
              <a:buAutoNum type="alphaLcParenR"/>
              <a:tabLst>
                <a:tab pos="222885" algn="l"/>
              </a:tabLst>
            </a:pPr>
            <a:r>
              <a:rPr sz="1400" spc="-10" dirty="0">
                <a:latin typeface="Georgia"/>
                <a:cs typeface="Georgia"/>
              </a:rPr>
              <a:t>as evidence for verification of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0" dirty="0">
                <a:latin typeface="Georgia"/>
                <a:cs typeface="Georgia"/>
              </a:rPr>
              <a:t>applicant's  examination results, academic records and other  information;</a:t>
            </a:r>
            <a:r>
              <a:rPr sz="1400" spc="-15" dirty="0">
                <a:latin typeface="Georgia"/>
                <a:cs typeface="Georgia"/>
              </a:rPr>
              <a:t> and</a:t>
            </a:r>
            <a:endParaRPr sz="1400">
              <a:latin typeface="Georgia"/>
              <a:cs typeface="Georgia"/>
            </a:endParaRPr>
          </a:p>
          <a:p>
            <a:pPr marL="12700" marR="335280">
              <a:lnSpc>
                <a:spcPct val="100000"/>
              </a:lnSpc>
              <a:buAutoNum type="alphaLcParenR"/>
              <a:tabLst>
                <a:tab pos="204470" algn="l"/>
              </a:tabLst>
            </a:pPr>
            <a:r>
              <a:rPr sz="1400" spc="-10" dirty="0">
                <a:latin typeface="Georgia"/>
                <a:cs typeface="Georgia"/>
              </a:rPr>
              <a:t>where applicable, as part of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0" dirty="0">
                <a:latin typeface="Georgia"/>
                <a:cs typeface="Georgia"/>
              </a:rPr>
              <a:t>applicant's  official </a:t>
            </a:r>
            <a:r>
              <a:rPr sz="1400" spc="-15" dirty="0">
                <a:latin typeface="Georgia"/>
                <a:cs typeface="Georgia"/>
              </a:rPr>
              <a:t>student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records.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Sample of PICS – </a:t>
            </a:r>
            <a:r>
              <a:rPr spc="-5" dirty="0"/>
              <a:t>Application</a:t>
            </a:r>
            <a:r>
              <a:rPr spc="-70" dirty="0"/>
              <a:t> </a:t>
            </a:r>
            <a:r>
              <a:rPr spc="-5" dirty="0"/>
              <a:t>Form</a:t>
            </a:r>
          </a:p>
        </p:txBody>
      </p:sp>
      <p:sp>
        <p:nvSpPr>
          <p:cNvPr id="3" name="object 3"/>
          <p:cNvSpPr/>
          <p:nvPr/>
        </p:nvSpPr>
        <p:spPr>
          <a:xfrm>
            <a:off x="466344" y="1267967"/>
            <a:ext cx="3788663" cy="3889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8835" y="1053083"/>
            <a:ext cx="4463415" cy="2056130"/>
          </a:xfrm>
          <a:custGeom>
            <a:avLst/>
            <a:gdLst/>
            <a:ahLst/>
            <a:cxnLst/>
            <a:rect l="l" t="t" r="r" b="b"/>
            <a:pathLst>
              <a:path w="4463415" h="2056130">
                <a:moveTo>
                  <a:pt x="174751" y="284479"/>
                </a:moveTo>
                <a:lnTo>
                  <a:pt x="178475" y="238339"/>
                </a:lnTo>
                <a:lnTo>
                  <a:pt x="189256" y="194568"/>
                </a:lnTo>
                <a:lnTo>
                  <a:pt x="206507" y="153751"/>
                </a:lnTo>
                <a:lnTo>
                  <a:pt x="229644" y="116476"/>
                </a:lnTo>
                <a:lnTo>
                  <a:pt x="258079" y="83327"/>
                </a:lnTo>
                <a:lnTo>
                  <a:pt x="291228" y="54892"/>
                </a:lnTo>
                <a:lnTo>
                  <a:pt x="328503" y="31755"/>
                </a:lnTo>
                <a:lnTo>
                  <a:pt x="369320" y="14504"/>
                </a:lnTo>
                <a:lnTo>
                  <a:pt x="413091" y="3723"/>
                </a:lnTo>
                <a:lnTo>
                  <a:pt x="459231" y="0"/>
                </a:lnTo>
                <a:lnTo>
                  <a:pt x="889508" y="0"/>
                </a:lnTo>
                <a:lnTo>
                  <a:pt x="1961641" y="0"/>
                </a:lnTo>
                <a:lnTo>
                  <a:pt x="4178808" y="0"/>
                </a:lnTo>
                <a:lnTo>
                  <a:pt x="4224948" y="3723"/>
                </a:lnTo>
                <a:lnTo>
                  <a:pt x="4268719" y="14504"/>
                </a:lnTo>
                <a:lnTo>
                  <a:pt x="4309536" y="31755"/>
                </a:lnTo>
                <a:lnTo>
                  <a:pt x="4346811" y="54892"/>
                </a:lnTo>
                <a:lnTo>
                  <a:pt x="4379960" y="83327"/>
                </a:lnTo>
                <a:lnTo>
                  <a:pt x="4408395" y="116476"/>
                </a:lnTo>
                <a:lnTo>
                  <a:pt x="4431532" y="153751"/>
                </a:lnTo>
                <a:lnTo>
                  <a:pt x="4448783" y="194568"/>
                </a:lnTo>
                <a:lnTo>
                  <a:pt x="4459564" y="238339"/>
                </a:lnTo>
                <a:lnTo>
                  <a:pt x="4463288" y="284479"/>
                </a:lnTo>
                <a:lnTo>
                  <a:pt x="4463288" y="995679"/>
                </a:lnTo>
                <a:lnTo>
                  <a:pt x="4463288" y="1422400"/>
                </a:lnTo>
                <a:lnTo>
                  <a:pt x="4459564" y="1468540"/>
                </a:lnTo>
                <a:lnTo>
                  <a:pt x="4448783" y="1512311"/>
                </a:lnTo>
                <a:lnTo>
                  <a:pt x="4431532" y="1553128"/>
                </a:lnTo>
                <a:lnTo>
                  <a:pt x="4408395" y="1590403"/>
                </a:lnTo>
                <a:lnTo>
                  <a:pt x="4379960" y="1623552"/>
                </a:lnTo>
                <a:lnTo>
                  <a:pt x="4346811" y="1651987"/>
                </a:lnTo>
                <a:lnTo>
                  <a:pt x="4309536" y="1675124"/>
                </a:lnTo>
                <a:lnTo>
                  <a:pt x="4268719" y="1692375"/>
                </a:lnTo>
                <a:lnTo>
                  <a:pt x="4224948" y="1703156"/>
                </a:lnTo>
                <a:lnTo>
                  <a:pt x="4178808" y="1706879"/>
                </a:lnTo>
                <a:lnTo>
                  <a:pt x="1961641" y="1706879"/>
                </a:lnTo>
                <a:lnTo>
                  <a:pt x="0" y="2055876"/>
                </a:lnTo>
                <a:lnTo>
                  <a:pt x="889508" y="1706879"/>
                </a:lnTo>
                <a:lnTo>
                  <a:pt x="459231" y="1706879"/>
                </a:lnTo>
                <a:lnTo>
                  <a:pt x="413091" y="1703156"/>
                </a:lnTo>
                <a:lnTo>
                  <a:pt x="369320" y="1692375"/>
                </a:lnTo>
                <a:lnTo>
                  <a:pt x="328503" y="1675124"/>
                </a:lnTo>
                <a:lnTo>
                  <a:pt x="291228" y="1651987"/>
                </a:lnTo>
                <a:lnTo>
                  <a:pt x="258079" y="1623552"/>
                </a:lnTo>
                <a:lnTo>
                  <a:pt x="229644" y="1590403"/>
                </a:lnTo>
                <a:lnTo>
                  <a:pt x="206507" y="1553128"/>
                </a:lnTo>
                <a:lnTo>
                  <a:pt x="189256" y="1512311"/>
                </a:lnTo>
                <a:lnTo>
                  <a:pt x="178475" y="1468540"/>
                </a:lnTo>
                <a:lnTo>
                  <a:pt x="174751" y="1422400"/>
                </a:lnTo>
                <a:lnTo>
                  <a:pt x="174751" y="995679"/>
                </a:lnTo>
                <a:lnTo>
                  <a:pt x="174751" y="284479"/>
                </a:lnTo>
                <a:close/>
              </a:path>
            </a:pathLst>
          </a:custGeom>
          <a:ln w="27432">
            <a:solidFill>
              <a:srgbClr val="A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85259" y="1155700"/>
            <a:ext cx="3708400" cy="150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u="sng" spc="-10" dirty="0">
                <a:solidFill>
                  <a:srgbClr val="DF2F1E"/>
                </a:solidFill>
                <a:latin typeface="Georgia"/>
                <a:cs typeface="Georgia"/>
              </a:rPr>
              <a:t>3. Classes </a:t>
            </a:r>
            <a:r>
              <a:rPr sz="1400" b="1" u="sng" spc="-5" dirty="0">
                <a:solidFill>
                  <a:srgbClr val="DF2F1E"/>
                </a:solidFill>
                <a:latin typeface="Georgia"/>
                <a:cs typeface="Georgia"/>
              </a:rPr>
              <a:t>of</a:t>
            </a:r>
            <a:r>
              <a:rPr sz="1400" b="1" u="sng" dirty="0">
                <a:solidFill>
                  <a:srgbClr val="DF2F1E"/>
                </a:solidFill>
                <a:latin typeface="Georgia"/>
                <a:cs typeface="Georgia"/>
              </a:rPr>
              <a:t> </a:t>
            </a:r>
            <a:r>
              <a:rPr sz="1400" b="1" u="sng" spc="-10" dirty="0">
                <a:solidFill>
                  <a:srgbClr val="DF2F1E"/>
                </a:solidFill>
                <a:latin typeface="Georgia"/>
                <a:cs typeface="Georgia"/>
              </a:rPr>
              <a:t>transferees</a:t>
            </a:r>
            <a:endParaRPr sz="1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latin typeface="Georgia"/>
                <a:cs typeface="Georgia"/>
              </a:rPr>
              <a:t>Personal </a:t>
            </a:r>
            <a:r>
              <a:rPr sz="1400" spc="-10" dirty="0">
                <a:latin typeface="Georgia"/>
                <a:cs typeface="Georgia"/>
              </a:rPr>
              <a:t>data </a:t>
            </a:r>
            <a:r>
              <a:rPr sz="1400" spc="-5" dirty="0">
                <a:latin typeface="Georgia"/>
                <a:cs typeface="Georgia"/>
              </a:rPr>
              <a:t>will </a:t>
            </a:r>
            <a:r>
              <a:rPr sz="1400" spc="-15" dirty="0">
                <a:latin typeface="Georgia"/>
                <a:cs typeface="Georgia"/>
              </a:rPr>
              <a:t>be </a:t>
            </a:r>
            <a:r>
              <a:rPr sz="1400" spc="-10" dirty="0">
                <a:latin typeface="Georgia"/>
                <a:cs typeface="Georgia"/>
              </a:rPr>
              <a:t>kept confidential and  handled </a:t>
            </a:r>
            <a:r>
              <a:rPr sz="1400" spc="-15" dirty="0">
                <a:latin typeface="Georgia"/>
                <a:cs typeface="Georgia"/>
              </a:rPr>
              <a:t>by </a:t>
            </a:r>
            <a:r>
              <a:rPr sz="1400" spc="-10" dirty="0">
                <a:latin typeface="Georgia"/>
                <a:cs typeface="Georgia"/>
              </a:rPr>
              <a:t>the University's staff members. </a:t>
            </a:r>
            <a:r>
              <a:rPr sz="1400" spc="-5" dirty="0">
                <a:latin typeface="Georgia"/>
                <a:cs typeface="Georgia"/>
              </a:rPr>
              <a:t>The  </a:t>
            </a:r>
            <a:r>
              <a:rPr sz="1400" spc="-10" dirty="0">
                <a:latin typeface="Georgia"/>
                <a:cs typeface="Georgia"/>
              </a:rPr>
              <a:t>University may transfer some of the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to an  agent or other persons appointed </a:t>
            </a:r>
            <a:r>
              <a:rPr sz="1400" spc="-5" dirty="0">
                <a:latin typeface="Georgia"/>
                <a:cs typeface="Georgia"/>
              </a:rPr>
              <a:t>to </a:t>
            </a:r>
            <a:r>
              <a:rPr sz="1400" spc="-10" dirty="0">
                <a:latin typeface="Georgia"/>
                <a:cs typeface="Georgia"/>
              </a:rPr>
              <a:t>undertake  some of </a:t>
            </a:r>
            <a:r>
              <a:rPr sz="1400" spc="-5" dirty="0">
                <a:latin typeface="Georgia"/>
                <a:cs typeface="Georgia"/>
              </a:rPr>
              <a:t>its </a:t>
            </a:r>
            <a:r>
              <a:rPr sz="1400" spc="-15" dirty="0">
                <a:latin typeface="Georgia"/>
                <a:cs typeface="Georgia"/>
              </a:rPr>
              <a:t>academic and </a:t>
            </a:r>
            <a:r>
              <a:rPr sz="1400" spc="-10" dirty="0">
                <a:latin typeface="Georgia"/>
                <a:cs typeface="Georgia"/>
              </a:rPr>
              <a:t>administrative  </a:t>
            </a:r>
            <a:r>
              <a:rPr sz="1400" spc="-15" dirty="0">
                <a:latin typeface="Georgia"/>
                <a:cs typeface="Georgia"/>
              </a:rPr>
              <a:t>functions.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60392" y="3287267"/>
            <a:ext cx="4427855" cy="2807335"/>
          </a:xfrm>
          <a:custGeom>
            <a:avLst/>
            <a:gdLst/>
            <a:ahLst/>
            <a:cxnLst/>
            <a:rect l="l" t="t" r="r" b="b"/>
            <a:pathLst>
              <a:path w="4427855" h="2807335">
                <a:moveTo>
                  <a:pt x="138811" y="467868"/>
                </a:moveTo>
                <a:lnTo>
                  <a:pt x="141226" y="420023"/>
                </a:lnTo>
                <a:lnTo>
                  <a:pt x="148314" y="373562"/>
                </a:lnTo>
                <a:lnTo>
                  <a:pt x="159841" y="328720"/>
                </a:lnTo>
                <a:lnTo>
                  <a:pt x="175571" y="285732"/>
                </a:lnTo>
                <a:lnTo>
                  <a:pt x="195270" y="244832"/>
                </a:lnTo>
                <a:lnTo>
                  <a:pt x="218702" y="206257"/>
                </a:lnTo>
                <a:lnTo>
                  <a:pt x="245633" y="170240"/>
                </a:lnTo>
                <a:lnTo>
                  <a:pt x="275828" y="137017"/>
                </a:lnTo>
                <a:lnTo>
                  <a:pt x="309051" y="106822"/>
                </a:lnTo>
                <a:lnTo>
                  <a:pt x="345068" y="79891"/>
                </a:lnTo>
                <a:lnTo>
                  <a:pt x="383643" y="56459"/>
                </a:lnTo>
                <a:lnTo>
                  <a:pt x="424543" y="36760"/>
                </a:lnTo>
                <a:lnTo>
                  <a:pt x="467531" y="21030"/>
                </a:lnTo>
                <a:lnTo>
                  <a:pt x="512373" y="9503"/>
                </a:lnTo>
                <a:lnTo>
                  <a:pt x="558834" y="2415"/>
                </a:lnTo>
                <a:lnTo>
                  <a:pt x="606679" y="0"/>
                </a:lnTo>
                <a:lnTo>
                  <a:pt x="853567" y="0"/>
                </a:lnTo>
                <a:lnTo>
                  <a:pt x="1925701" y="0"/>
                </a:lnTo>
                <a:lnTo>
                  <a:pt x="3959479" y="0"/>
                </a:lnTo>
                <a:lnTo>
                  <a:pt x="4007323" y="2415"/>
                </a:lnTo>
                <a:lnTo>
                  <a:pt x="4053784" y="9503"/>
                </a:lnTo>
                <a:lnTo>
                  <a:pt x="4098626" y="21030"/>
                </a:lnTo>
                <a:lnTo>
                  <a:pt x="4141614" y="36760"/>
                </a:lnTo>
                <a:lnTo>
                  <a:pt x="4182514" y="56459"/>
                </a:lnTo>
                <a:lnTo>
                  <a:pt x="4221089" y="79891"/>
                </a:lnTo>
                <a:lnTo>
                  <a:pt x="4257106" y="106822"/>
                </a:lnTo>
                <a:lnTo>
                  <a:pt x="4290329" y="137017"/>
                </a:lnTo>
                <a:lnTo>
                  <a:pt x="4320524" y="170240"/>
                </a:lnTo>
                <a:lnTo>
                  <a:pt x="4347455" y="206257"/>
                </a:lnTo>
                <a:lnTo>
                  <a:pt x="4370887" y="244832"/>
                </a:lnTo>
                <a:lnTo>
                  <a:pt x="4390586" y="285732"/>
                </a:lnTo>
                <a:lnTo>
                  <a:pt x="4406316" y="328720"/>
                </a:lnTo>
                <a:lnTo>
                  <a:pt x="4417843" y="373562"/>
                </a:lnTo>
                <a:lnTo>
                  <a:pt x="4424931" y="420023"/>
                </a:lnTo>
                <a:lnTo>
                  <a:pt x="4427347" y="467868"/>
                </a:lnTo>
                <a:lnTo>
                  <a:pt x="4427347" y="1169670"/>
                </a:lnTo>
                <a:lnTo>
                  <a:pt x="4427347" y="2339327"/>
                </a:lnTo>
                <a:lnTo>
                  <a:pt x="4424931" y="2387165"/>
                </a:lnTo>
                <a:lnTo>
                  <a:pt x="4417843" y="2433622"/>
                </a:lnTo>
                <a:lnTo>
                  <a:pt x="4406316" y="2478462"/>
                </a:lnTo>
                <a:lnTo>
                  <a:pt x="4390586" y="2521449"/>
                </a:lnTo>
                <a:lnTo>
                  <a:pt x="4370887" y="2562348"/>
                </a:lnTo>
                <a:lnTo>
                  <a:pt x="4347455" y="2600925"/>
                </a:lnTo>
                <a:lnTo>
                  <a:pt x="4320524" y="2636944"/>
                </a:lnTo>
                <a:lnTo>
                  <a:pt x="4290329" y="2670170"/>
                </a:lnTo>
                <a:lnTo>
                  <a:pt x="4257106" y="2700367"/>
                </a:lnTo>
                <a:lnTo>
                  <a:pt x="4221089" y="2727302"/>
                </a:lnTo>
                <a:lnTo>
                  <a:pt x="4182514" y="2750738"/>
                </a:lnTo>
                <a:lnTo>
                  <a:pt x="4141614" y="2770440"/>
                </a:lnTo>
                <a:lnTo>
                  <a:pt x="4098626" y="2786173"/>
                </a:lnTo>
                <a:lnTo>
                  <a:pt x="4053784" y="2797702"/>
                </a:lnTo>
                <a:lnTo>
                  <a:pt x="4007323" y="2804792"/>
                </a:lnTo>
                <a:lnTo>
                  <a:pt x="3959479" y="2807208"/>
                </a:lnTo>
                <a:lnTo>
                  <a:pt x="1925701" y="2807208"/>
                </a:lnTo>
                <a:lnTo>
                  <a:pt x="853567" y="2807208"/>
                </a:lnTo>
                <a:lnTo>
                  <a:pt x="606679" y="2807208"/>
                </a:lnTo>
                <a:lnTo>
                  <a:pt x="558834" y="2804792"/>
                </a:lnTo>
                <a:lnTo>
                  <a:pt x="512373" y="2797702"/>
                </a:lnTo>
                <a:lnTo>
                  <a:pt x="467531" y="2786173"/>
                </a:lnTo>
                <a:lnTo>
                  <a:pt x="424543" y="2770440"/>
                </a:lnTo>
                <a:lnTo>
                  <a:pt x="383643" y="2750738"/>
                </a:lnTo>
                <a:lnTo>
                  <a:pt x="345068" y="2727302"/>
                </a:lnTo>
                <a:lnTo>
                  <a:pt x="309051" y="2700367"/>
                </a:lnTo>
                <a:lnTo>
                  <a:pt x="275828" y="2670170"/>
                </a:lnTo>
                <a:lnTo>
                  <a:pt x="245633" y="2636944"/>
                </a:lnTo>
                <a:lnTo>
                  <a:pt x="218702" y="2600925"/>
                </a:lnTo>
                <a:lnTo>
                  <a:pt x="195270" y="2562348"/>
                </a:lnTo>
                <a:lnTo>
                  <a:pt x="175571" y="2521449"/>
                </a:lnTo>
                <a:lnTo>
                  <a:pt x="159841" y="2478462"/>
                </a:lnTo>
                <a:lnTo>
                  <a:pt x="148314" y="2433622"/>
                </a:lnTo>
                <a:lnTo>
                  <a:pt x="141226" y="2387165"/>
                </a:lnTo>
                <a:lnTo>
                  <a:pt x="138811" y="2339327"/>
                </a:lnTo>
                <a:lnTo>
                  <a:pt x="138811" y="1169670"/>
                </a:lnTo>
                <a:lnTo>
                  <a:pt x="0" y="109347"/>
                </a:lnTo>
                <a:lnTo>
                  <a:pt x="138811" y="467868"/>
                </a:lnTo>
                <a:close/>
              </a:path>
            </a:pathLst>
          </a:custGeom>
          <a:ln w="27432">
            <a:solidFill>
              <a:srgbClr val="A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14850" y="3406394"/>
            <a:ext cx="3815079" cy="257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u="sng" spc="-5" dirty="0">
                <a:solidFill>
                  <a:srgbClr val="DF2F1E"/>
                </a:solidFill>
                <a:latin typeface="Georgia"/>
                <a:cs typeface="Georgia"/>
              </a:rPr>
              <a:t>4. </a:t>
            </a:r>
            <a:r>
              <a:rPr sz="1400" b="1" u="sng" spc="-10" dirty="0">
                <a:solidFill>
                  <a:srgbClr val="DF2F1E"/>
                </a:solidFill>
                <a:latin typeface="Georgia"/>
                <a:cs typeface="Georgia"/>
              </a:rPr>
              <a:t>Access </a:t>
            </a:r>
            <a:r>
              <a:rPr sz="1400" b="1" u="sng" spc="-5" dirty="0">
                <a:solidFill>
                  <a:srgbClr val="DF2F1E"/>
                </a:solidFill>
                <a:latin typeface="Georgia"/>
                <a:cs typeface="Georgia"/>
              </a:rPr>
              <a:t>and </a:t>
            </a:r>
            <a:r>
              <a:rPr sz="1400" b="1" u="sng" spc="-10" dirty="0">
                <a:solidFill>
                  <a:srgbClr val="DF2F1E"/>
                </a:solidFill>
                <a:latin typeface="Georgia"/>
                <a:cs typeface="Georgia"/>
              </a:rPr>
              <a:t>correction</a:t>
            </a:r>
            <a:r>
              <a:rPr sz="1400" b="1" u="sng" spc="10" dirty="0">
                <a:solidFill>
                  <a:srgbClr val="DF2F1E"/>
                </a:solidFill>
                <a:latin typeface="Georgia"/>
                <a:cs typeface="Georgia"/>
              </a:rPr>
              <a:t> </a:t>
            </a:r>
            <a:r>
              <a:rPr sz="1400" b="1" u="sng" spc="-10" dirty="0">
                <a:solidFill>
                  <a:srgbClr val="DF2F1E"/>
                </a:solidFill>
                <a:latin typeface="Georgia"/>
                <a:cs typeface="Georgia"/>
              </a:rPr>
              <a:t>right</a:t>
            </a:r>
            <a:endParaRPr sz="1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Under the provisions of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5" dirty="0">
                <a:latin typeface="Georgia"/>
                <a:cs typeface="Georgia"/>
              </a:rPr>
              <a:t>Ordinance, </a:t>
            </a:r>
            <a:r>
              <a:rPr sz="1400" spc="-10" dirty="0">
                <a:latin typeface="Georgia"/>
                <a:cs typeface="Georgia"/>
              </a:rPr>
              <a:t>you have  the </a:t>
            </a:r>
            <a:r>
              <a:rPr sz="1400" spc="-5" dirty="0">
                <a:latin typeface="Georgia"/>
                <a:cs typeface="Georgia"/>
              </a:rPr>
              <a:t>right </a:t>
            </a:r>
            <a:r>
              <a:rPr sz="1400" spc="-10" dirty="0">
                <a:latin typeface="Georgia"/>
                <a:cs typeface="Georgia"/>
              </a:rPr>
              <a:t>to request the University to ascertain  whether </a:t>
            </a:r>
            <a:r>
              <a:rPr sz="1400" spc="-5" dirty="0">
                <a:latin typeface="Georgia"/>
                <a:cs typeface="Georgia"/>
              </a:rPr>
              <a:t>it holds </a:t>
            </a:r>
            <a:r>
              <a:rPr sz="1400" spc="-10" dirty="0">
                <a:latin typeface="Georgia"/>
                <a:cs typeface="Georgia"/>
              </a:rPr>
              <a:t>your personal data, </a:t>
            </a:r>
            <a:r>
              <a:rPr sz="1400" spc="-5" dirty="0">
                <a:latin typeface="Georgia"/>
                <a:cs typeface="Georgia"/>
              </a:rPr>
              <a:t>to </a:t>
            </a:r>
            <a:r>
              <a:rPr sz="1400" spc="-15" dirty="0">
                <a:latin typeface="Georgia"/>
                <a:cs typeface="Georgia"/>
              </a:rPr>
              <a:t>be </a:t>
            </a:r>
            <a:r>
              <a:rPr sz="1400" spc="-5" dirty="0">
                <a:latin typeface="Georgia"/>
                <a:cs typeface="Georgia"/>
              </a:rPr>
              <a:t>given  a </a:t>
            </a:r>
            <a:r>
              <a:rPr sz="1400" spc="-10" dirty="0">
                <a:latin typeface="Georgia"/>
                <a:cs typeface="Georgia"/>
              </a:rPr>
              <a:t>copy,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to apply for correction of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5" dirty="0">
                <a:latin typeface="Georgia"/>
                <a:cs typeface="Georgia"/>
              </a:rPr>
              <a:t>data, </a:t>
            </a:r>
            <a:r>
              <a:rPr sz="1400" spc="-5" dirty="0">
                <a:latin typeface="Georgia"/>
                <a:cs typeface="Georgia"/>
              </a:rPr>
              <a:t>if  </a:t>
            </a:r>
            <a:r>
              <a:rPr sz="1400" spc="-10" dirty="0">
                <a:latin typeface="Georgia"/>
                <a:cs typeface="Georgia"/>
              </a:rPr>
              <a:t>deemed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incorrect.</a:t>
            </a:r>
            <a:endParaRPr sz="1400">
              <a:latin typeface="Georgia"/>
              <a:cs typeface="Georgia"/>
            </a:endParaRPr>
          </a:p>
          <a:p>
            <a:pPr marL="12700" marR="5461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Applications for access </a:t>
            </a:r>
            <a:r>
              <a:rPr sz="1400" spc="-5" dirty="0">
                <a:latin typeface="Georgia"/>
                <a:cs typeface="Georgia"/>
              </a:rPr>
              <a:t>to </a:t>
            </a:r>
            <a:r>
              <a:rPr sz="1400" spc="-10" dirty="0">
                <a:latin typeface="Georgia"/>
                <a:cs typeface="Georgia"/>
              </a:rPr>
              <a:t>and correction of  personal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should </a:t>
            </a:r>
            <a:r>
              <a:rPr sz="1400" spc="-15" dirty="0">
                <a:latin typeface="Georgia"/>
                <a:cs typeface="Georgia"/>
              </a:rPr>
              <a:t>be </a:t>
            </a:r>
            <a:r>
              <a:rPr sz="1400" spc="-10" dirty="0">
                <a:latin typeface="Georgia"/>
                <a:cs typeface="Georgia"/>
              </a:rPr>
              <a:t>made </a:t>
            </a:r>
            <a:r>
              <a:rPr sz="1400" spc="-15" dirty="0">
                <a:latin typeface="Georgia"/>
                <a:cs typeface="Georgia"/>
              </a:rPr>
              <a:t>by </a:t>
            </a:r>
            <a:r>
              <a:rPr sz="1400" spc="-10" dirty="0">
                <a:latin typeface="Georgia"/>
                <a:cs typeface="Georgia"/>
              </a:rPr>
              <a:t>using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0" dirty="0">
                <a:latin typeface="Georgia"/>
                <a:cs typeface="Georgia"/>
              </a:rPr>
              <a:t>special  request form and on payment of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0" dirty="0">
                <a:latin typeface="Georgia"/>
                <a:cs typeface="Georgia"/>
              </a:rPr>
              <a:t>fee. Such  applications as </a:t>
            </a:r>
            <a:r>
              <a:rPr sz="1400" spc="-5" dirty="0">
                <a:latin typeface="Georgia"/>
                <a:cs typeface="Georgia"/>
              </a:rPr>
              <a:t>well </a:t>
            </a:r>
            <a:r>
              <a:rPr sz="1400" spc="-10" dirty="0">
                <a:latin typeface="Georgia"/>
                <a:cs typeface="Georgia"/>
              </a:rPr>
              <a:t>as requests for information  should </a:t>
            </a:r>
            <a:r>
              <a:rPr sz="1400" spc="-15" dirty="0">
                <a:latin typeface="Georgia"/>
                <a:cs typeface="Georgia"/>
              </a:rPr>
              <a:t>be </a:t>
            </a:r>
            <a:r>
              <a:rPr sz="1400" spc="-10" dirty="0">
                <a:latin typeface="Georgia"/>
                <a:cs typeface="Georgia"/>
              </a:rPr>
              <a:t>addressed to the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Protection  Officer, </a:t>
            </a:r>
            <a:r>
              <a:rPr sz="1400" spc="-5" dirty="0">
                <a:latin typeface="Georgia"/>
                <a:cs typeface="Georgia"/>
              </a:rPr>
              <a:t>Registry, The </a:t>
            </a:r>
            <a:r>
              <a:rPr sz="1400" spc="-10" dirty="0">
                <a:latin typeface="Georgia"/>
                <a:cs typeface="Georgia"/>
              </a:rPr>
              <a:t>University of Hong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Kong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7408" y="1414272"/>
            <a:ext cx="3529965" cy="3599815"/>
          </a:xfrm>
          <a:custGeom>
            <a:avLst/>
            <a:gdLst/>
            <a:ahLst/>
            <a:cxnLst/>
            <a:rect l="l" t="t" r="r" b="b"/>
            <a:pathLst>
              <a:path w="3529965" h="3599815">
                <a:moveTo>
                  <a:pt x="0" y="3599688"/>
                </a:moveTo>
                <a:lnTo>
                  <a:pt x="3529584" y="3599688"/>
                </a:lnTo>
                <a:lnTo>
                  <a:pt x="3529584" y="0"/>
                </a:lnTo>
                <a:lnTo>
                  <a:pt x="0" y="0"/>
                </a:lnTo>
                <a:lnTo>
                  <a:pt x="0" y="3599688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519" y="3102864"/>
            <a:ext cx="3386328" cy="862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0663" y="3069335"/>
            <a:ext cx="3398520" cy="307975"/>
          </a:xfrm>
          <a:custGeom>
            <a:avLst/>
            <a:gdLst/>
            <a:ahLst/>
            <a:cxnLst/>
            <a:rect l="l" t="t" r="r" b="b"/>
            <a:pathLst>
              <a:path w="3398520" h="307975">
                <a:moveTo>
                  <a:pt x="0" y="307848"/>
                </a:moveTo>
                <a:lnTo>
                  <a:pt x="3398520" y="307848"/>
                </a:lnTo>
                <a:lnTo>
                  <a:pt x="3398520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663" y="3377184"/>
            <a:ext cx="3398520" cy="554990"/>
          </a:xfrm>
          <a:custGeom>
            <a:avLst/>
            <a:gdLst/>
            <a:ahLst/>
            <a:cxnLst/>
            <a:rect l="l" t="t" r="r" b="b"/>
            <a:pathLst>
              <a:path w="3398520" h="554989">
                <a:moveTo>
                  <a:pt x="0" y="554735"/>
                </a:moveTo>
                <a:lnTo>
                  <a:pt x="3398520" y="554735"/>
                </a:lnTo>
                <a:lnTo>
                  <a:pt x="3398520" y="0"/>
                </a:lnTo>
                <a:lnTo>
                  <a:pt x="0" y="0"/>
                </a:lnTo>
                <a:lnTo>
                  <a:pt x="0" y="554735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Regulation </a:t>
            </a:r>
            <a:r>
              <a:rPr dirty="0"/>
              <a:t>of Data</a:t>
            </a:r>
            <a:r>
              <a:rPr spc="-45" dirty="0"/>
              <a:t> </a:t>
            </a:r>
            <a:r>
              <a:rPr dirty="0"/>
              <a:t>Processors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8833" y="1723897"/>
            <a:ext cx="5181600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Georgia"/>
                <a:cs typeface="Georgia"/>
              </a:rPr>
              <a:t>Equivalent to </a:t>
            </a:r>
            <a:r>
              <a:rPr sz="1400" spc="10" dirty="0">
                <a:latin typeface="Georgia"/>
                <a:cs typeface="Georgia"/>
              </a:rPr>
              <a:t>3</a:t>
            </a:r>
            <a:r>
              <a:rPr sz="1350" spc="15" baseline="27777" dirty="0">
                <a:latin typeface="Georgia"/>
                <a:cs typeface="Georgia"/>
              </a:rPr>
              <a:t>rd  </a:t>
            </a:r>
            <a:r>
              <a:rPr sz="1400" spc="-10" dirty="0">
                <a:latin typeface="Georgia"/>
                <a:cs typeface="Georgia"/>
              </a:rPr>
              <a:t>party service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provider</a:t>
            </a:r>
            <a:endParaRPr sz="14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Georgia"/>
                <a:cs typeface="Georgia"/>
              </a:rPr>
              <a:t>A person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who:</a:t>
            </a:r>
            <a:endParaRPr sz="1400">
              <a:latin typeface="Georgia"/>
              <a:cs typeface="Georgia"/>
            </a:endParaRPr>
          </a:p>
          <a:p>
            <a:pPr marL="869315" lvl="1" indent="-399415">
              <a:lnSpc>
                <a:spcPct val="100000"/>
              </a:lnSpc>
              <a:buAutoNum type="romanLcPeriod"/>
              <a:tabLst>
                <a:tab pos="869315" algn="l"/>
                <a:tab pos="869950" algn="l"/>
              </a:tabLst>
            </a:pPr>
            <a:r>
              <a:rPr sz="1400" spc="-10" dirty="0">
                <a:latin typeface="Georgia"/>
                <a:cs typeface="Georgia"/>
              </a:rPr>
              <a:t>processes personal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on behalf of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user;</a:t>
            </a:r>
            <a:r>
              <a:rPr sz="1400" spc="18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and</a:t>
            </a:r>
            <a:endParaRPr sz="1400">
              <a:latin typeface="Georgia"/>
              <a:cs typeface="Georgia"/>
            </a:endParaRPr>
          </a:p>
          <a:p>
            <a:pPr marL="869315" lvl="1" indent="-399415">
              <a:lnSpc>
                <a:spcPct val="100000"/>
              </a:lnSpc>
              <a:buAutoNum type="romanLcPeriod"/>
              <a:tabLst>
                <a:tab pos="869315" algn="l"/>
                <a:tab pos="869950" algn="l"/>
              </a:tabLst>
            </a:pPr>
            <a:r>
              <a:rPr sz="1400" spc="-15" dirty="0">
                <a:latin typeface="Georgia"/>
                <a:cs typeface="Georgia"/>
              </a:rPr>
              <a:t>does not </a:t>
            </a:r>
            <a:r>
              <a:rPr sz="1400" spc="-10" dirty="0">
                <a:latin typeface="Georgia"/>
                <a:cs typeface="Georgia"/>
              </a:rPr>
              <a:t>process the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for his/her own</a:t>
            </a:r>
            <a:r>
              <a:rPr sz="1400" spc="229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purposes.</a:t>
            </a:r>
            <a:endParaRPr sz="1400">
              <a:latin typeface="Georgia"/>
              <a:cs typeface="Georgia"/>
            </a:endParaRPr>
          </a:p>
          <a:p>
            <a:pPr marL="182880" indent="-170180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sz="1400" spc="-10" dirty="0">
                <a:latin typeface="Georgia"/>
                <a:cs typeface="Georgia"/>
              </a:rPr>
              <a:t>Examples: invoice printing; mailing services; payroll</a:t>
            </a:r>
            <a:r>
              <a:rPr sz="1400" spc="28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processing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380" y="1370075"/>
            <a:ext cx="7254240" cy="1557655"/>
          </a:xfrm>
          <a:custGeom>
            <a:avLst/>
            <a:gdLst/>
            <a:ahLst/>
            <a:cxnLst/>
            <a:rect l="l" t="t" r="r" b="b"/>
            <a:pathLst>
              <a:path w="7254240" h="1557655">
                <a:moveTo>
                  <a:pt x="0" y="1557527"/>
                </a:moveTo>
                <a:lnTo>
                  <a:pt x="7254240" y="1557527"/>
                </a:lnTo>
                <a:lnTo>
                  <a:pt x="7254240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308" y="1153667"/>
            <a:ext cx="2451100" cy="506095"/>
          </a:xfrm>
          <a:custGeom>
            <a:avLst/>
            <a:gdLst/>
            <a:ahLst/>
            <a:cxnLst/>
            <a:rect l="l" t="t" r="r" b="b"/>
            <a:pathLst>
              <a:path w="2451100" h="506094">
                <a:moveTo>
                  <a:pt x="0" y="505967"/>
                </a:moveTo>
                <a:lnTo>
                  <a:pt x="2450592" y="505967"/>
                </a:lnTo>
                <a:lnTo>
                  <a:pt x="2450592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9308" y="1153667"/>
            <a:ext cx="2451100" cy="506095"/>
          </a:xfrm>
          <a:prstGeom prst="rect">
            <a:avLst/>
          </a:prstGeom>
          <a:solidFill>
            <a:srgbClr val="DF2F1E"/>
          </a:solidFill>
        </p:spPr>
        <p:txBody>
          <a:bodyPr vert="horz" wrap="square" lIns="0" tIns="141605" rIns="0" bIns="0" rtlCol="0">
            <a:spAutoFit/>
          </a:bodyPr>
          <a:lstStyle/>
          <a:p>
            <a:pPr marL="529590">
              <a:lnSpc>
                <a:spcPct val="100000"/>
              </a:lnSpc>
              <a:spcBef>
                <a:spcPts val="1115"/>
              </a:spcBef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400" b="1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Processor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59268" y="1523491"/>
            <a:ext cx="629920" cy="1308100"/>
          </a:xfrm>
          <a:custGeom>
            <a:avLst/>
            <a:gdLst/>
            <a:ahLst/>
            <a:cxnLst/>
            <a:rect l="l" t="t" r="r" b="b"/>
            <a:pathLst>
              <a:path w="629920" h="1308100">
                <a:moveTo>
                  <a:pt x="529971" y="190500"/>
                </a:moveTo>
                <a:lnTo>
                  <a:pt x="431800" y="190500"/>
                </a:lnTo>
                <a:lnTo>
                  <a:pt x="427608" y="203200"/>
                </a:lnTo>
                <a:lnTo>
                  <a:pt x="417829" y="203200"/>
                </a:lnTo>
                <a:lnTo>
                  <a:pt x="389762" y="215900"/>
                </a:lnTo>
                <a:lnTo>
                  <a:pt x="356107" y="228600"/>
                </a:lnTo>
                <a:lnTo>
                  <a:pt x="346328" y="228600"/>
                </a:lnTo>
                <a:lnTo>
                  <a:pt x="335152" y="241300"/>
                </a:lnTo>
                <a:lnTo>
                  <a:pt x="315467" y="266700"/>
                </a:lnTo>
                <a:lnTo>
                  <a:pt x="302895" y="292100"/>
                </a:lnTo>
                <a:lnTo>
                  <a:pt x="286003" y="292100"/>
                </a:lnTo>
                <a:lnTo>
                  <a:pt x="276225" y="304800"/>
                </a:lnTo>
                <a:lnTo>
                  <a:pt x="270636" y="304800"/>
                </a:lnTo>
                <a:lnTo>
                  <a:pt x="262254" y="317500"/>
                </a:lnTo>
                <a:lnTo>
                  <a:pt x="255142" y="317500"/>
                </a:lnTo>
                <a:lnTo>
                  <a:pt x="250951" y="330200"/>
                </a:lnTo>
                <a:lnTo>
                  <a:pt x="242570" y="342900"/>
                </a:lnTo>
                <a:lnTo>
                  <a:pt x="234187" y="342900"/>
                </a:lnTo>
                <a:lnTo>
                  <a:pt x="224281" y="355600"/>
                </a:lnTo>
                <a:lnTo>
                  <a:pt x="210311" y="355600"/>
                </a:lnTo>
                <a:lnTo>
                  <a:pt x="192150" y="368300"/>
                </a:lnTo>
                <a:lnTo>
                  <a:pt x="332358" y="368300"/>
                </a:lnTo>
                <a:lnTo>
                  <a:pt x="335152" y="393700"/>
                </a:lnTo>
                <a:lnTo>
                  <a:pt x="335152" y="419100"/>
                </a:lnTo>
                <a:lnTo>
                  <a:pt x="332358" y="469900"/>
                </a:lnTo>
                <a:lnTo>
                  <a:pt x="326644" y="533400"/>
                </a:lnTo>
                <a:lnTo>
                  <a:pt x="315467" y="584200"/>
                </a:lnTo>
                <a:lnTo>
                  <a:pt x="311276" y="622300"/>
                </a:lnTo>
                <a:lnTo>
                  <a:pt x="311276" y="660400"/>
                </a:lnTo>
                <a:lnTo>
                  <a:pt x="314071" y="673100"/>
                </a:lnTo>
                <a:lnTo>
                  <a:pt x="318261" y="685800"/>
                </a:lnTo>
                <a:lnTo>
                  <a:pt x="328040" y="685800"/>
                </a:lnTo>
                <a:lnTo>
                  <a:pt x="323850" y="762000"/>
                </a:lnTo>
                <a:lnTo>
                  <a:pt x="330834" y="838200"/>
                </a:lnTo>
                <a:lnTo>
                  <a:pt x="339344" y="927100"/>
                </a:lnTo>
                <a:lnTo>
                  <a:pt x="346328" y="1028700"/>
                </a:lnTo>
                <a:lnTo>
                  <a:pt x="351916" y="1117600"/>
                </a:lnTo>
                <a:lnTo>
                  <a:pt x="350520" y="1130300"/>
                </a:lnTo>
                <a:lnTo>
                  <a:pt x="346328" y="1143000"/>
                </a:lnTo>
                <a:lnTo>
                  <a:pt x="332358" y="1193800"/>
                </a:lnTo>
                <a:lnTo>
                  <a:pt x="337947" y="1206500"/>
                </a:lnTo>
                <a:lnTo>
                  <a:pt x="328040" y="1219200"/>
                </a:lnTo>
                <a:lnTo>
                  <a:pt x="323850" y="1219200"/>
                </a:lnTo>
                <a:lnTo>
                  <a:pt x="319658" y="1231900"/>
                </a:lnTo>
                <a:lnTo>
                  <a:pt x="318261" y="1244600"/>
                </a:lnTo>
                <a:lnTo>
                  <a:pt x="315467" y="1244600"/>
                </a:lnTo>
                <a:lnTo>
                  <a:pt x="295782" y="1257300"/>
                </a:lnTo>
                <a:lnTo>
                  <a:pt x="283209" y="1270000"/>
                </a:lnTo>
                <a:lnTo>
                  <a:pt x="276225" y="1282700"/>
                </a:lnTo>
                <a:lnTo>
                  <a:pt x="274827" y="1282700"/>
                </a:lnTo>
                <a:lnTo>
                  <a:pt x="279019" y="1295400"/>
                </a:lnTo>
                <a:lnTo>
                  <a:pt x="286003" y="1308100"/>
                </a:lnTo>
                <a:lnTo>
                  <a:pt x="337947" y="1308100"/>
                </a:lnTo>
                <a:lnTo>
                  <a:pt x="347725" y="1295400"/>
                </a:lnTo>
                <a:lnTo>
                  <a:pt x="358901" y="1295400"/>
                </a:lnTo>
                <a:lnTo>
                  <a:pt x="371601" y="1282700"/>
                </a:lnTo>
                <a:lnTo>
                  <a:pt x="375792" y="1270000"/>
                </a:lnTo>
                <a:lnTo>
                  <a:pt x="422021" y="1270000"/>
                </a:lnTo>
                <a:lnTo>
                  <a:pt x="426211" y="1257300"/>
                </a:lnTo>
                <a:lnTo>
                  <a:pt x="430402" y="1257300"/>
                </a:lnTo>
                <a:lnTo>
                  <a:pt x="430402" y="1244600"/>
                </a:lnTo>
                <a:lnTo>
                  <a:pt x="438911" y="1193800"/>
                </a:lnTo>
                <a:lnTo>
                  <a:pt x="441705" y="1181100"/>
                </a:lnTo>
                <a:lnTo>
                  <a:pt x="438911" y="1168400"/>
                </a:lnTo>
                <a:lnTo>
                  <a:pt x="435990" y="1143000"/>
                </a:lnTo>
                <a:lnTo>
                  <a:pt x="438911" y="1104900"/>
                </a:lnTo>
                <a:lnTo>
                  <a:pt x="445897" y="1066800"/>
                </a:lnTo>
                <a:lnTo>
                  <a:pt x="450087" y="1016000"/>
                </a:lnTo>
                <a:lnTo>
                  <a:pt x="451484" y="977900"/>
                </a:lnTo>
                <a:lnTo>
                  <a:pt x="454278" y="952500"/>
                </a:lnTo>
                <a:lnTo>
                  <a:pt x="458470" y="901700"/>
                </a:lnTo>
                <a:lnTo>
                  <a:pt x="462660" y="838200"/>
                </a:lnTo>
                <a:lnTo>
                  <a:pt x="590295" y="838200"/>
                </a:lnTo>
                <a:lnTo>
                  <a:pt x="587501" y="812800"/>
                </a:lnTo>
                <a:lnTo>
                  <a:pt x="583310" y="787400"/>
                </a:lnTo>
                <a:lnTo>
                  <a:pt x="581913" y="762000"/>
                </a:lnTo>
                <a:lnTo>
                  <a:pt x="579120" y="723900"/>
                </a:lnTo>
                <a:lnTo>
                  <a:pt x="581913" y="711200"/>
                </a:lnTo>
                <a:lnTo>
                  <a:pt x="581913" y="647700"/>
                </a:lnTo>
                <a:lnTo>
                  <a:pt x="583310" y="622300"/>
                </a:lnTo>
                <a:lnTo>
                  <a:pt x="591692" y="596900"/>
                </a:lnTo>
                <a:lnTo>
                  <a:pt x="605662" y="546100"/>
                </a:lnTo>
                <a:lnTo>
                  <a:pt x="609853" y="533400"/>
                </a:lnTo>
                <a:lnTo>
                  <a:pt x="609853" y="508000"/>
                </a:lnTo>
                <a:lnTo>
                  <a:pt x="607059" y="482600"/>
                </a:lnTo>
                <a:lnTo>
                  <a:pt x="609853" y="457200"/>
                </a:lnTo>
                <a:lnTo>
                  <a:pt x="615569" y="444500"/>
                </a:lnTo>
                <a:lnTo>
                  <a:pt x="629538" y="381000"/>
                </a:lnTo>
                <a:lnTo>
                  <a:pt x="629538" y="355600"/>
                </a:lnTo>
                <a:lnTo>
                  <a:pt x="626745" y="292100"/>
                </a:lnTo>
                <a:lnTo>
                  <a:pt x="625348" y="279400"/>
                </a:lnTo>
                <a:lnTo>
                  <a:pt x="622553" y="266700"/>
                </a:lnTo>
                <a:lnTo>
                  <a:pt x="618362" y="254000"/>
                </a:lnTo>
                <a:lnTo>
                  <a:pt x="611251" y="254000"/>
                </a:lnTo>
                <a:lnTo>
                  <a:pt x="579120" y="228600"/>
                </a:lnTo>
                <a:lnTo>
                  <a:pt x="549655" y="215900"/>
                </a:lnTo>
                <a:lnTo>
                  <a:pt x="539750" y="203200"/>
                </a:lnTo>
                <a:lnTo>
                  <a:pt x="529971" y="190500"/>
                </a:lnTo>
                <a:close/>
              </a:path>
              <a:path w="629920" h="1308100">
                <a:moveTo>
                  <a:pt x="577723" y="1295400"/>
                </a:moveTo>
                <a:lnTo>
                  <a:pt x="499109" y="1295400"/>
                </a:lnTo>
                <a:lnTo>
                  <a:pt x="503300" y="1308100"/>
                </a:lnTo>
                <a:lnTo>
                  <a:pt x="563626" y="1308100"/>
                </a:lnTo>
                <a:lnTo>
                  <a:pt x="577723" y="1295400"/>
                </a:lnTo>
                <a:close/>
              </a:path>
              <a:path w="629920" h="1308100">
                <a:moveTo>
                  <a:pt x="609853" y="1257300"/>
                </a:moveTo>
                <a:lnTo>
                  <a:pt x="516000" y="1257300"/>
                </a:lnTo>
                <a:lnTo>
                  <a:pt x="507619" y="1270000"/>
                </a:lnTo>
                <a:lnTo>
                  <a:pt x="501903" y="1270000"/>
                </a:lnTo>
                <a:lnTo>
                  <a:pt x="499109" y="1282700"/>
                </a:lnTo>
                <a:lnTo>
                  <a:pt x="497712" y="1295400"/>
                </a:lnTo>
                <a:lnTo>
                  <a:pt x="581913" y="1295400"/>
                </a:lnTo>
                <a:lnTo>
                  <a:pt x="587501" y="1282700"/>
                </a:lnTo>
                <a:lnTo>
                  <a:pt x="607059" y="1282700"/>
                </a:lnTo>
                <a:lnTo>
                  <a:pt x="609853" y="1270000"/>
                </a:lnTo>
                <a:lnTo>
                  <a:pt x="609853" y="1257300"/>
                </a:lnTo>
                <a:close/>
              </a:path>
              <a:path w="629920" h="1308100">
                <a:moveTo>
                  <a:pt x="590295" y="838200"/>
                </a:moveTo>
                <a:lnTo>
                  <a:pt x="462660" y="838200"/>
                </a:lnTo>
                <a:lnTo>
                  <a:pt x="469646" y="863600"/>
                </a:lnTo>
                <a:lnTo>
                  <a:pt x="486536" y="901700"/>
                </a:lnTo>
                <a:lnTo>
                  <a:pt x="497712" y="952500"/>
                </a:lnTo>
                <a:lnTo>
                  <a:pt x="510412" y="1028700"/>
                </a:lnTo>
                <a:lnTo>
                  <a:pt x="527176" y="1117600"/>
                </a:lnTo>
                <a:lnTo>
                  <a:pt x="527176" y="1130300"/>
                </a:lnTo>
                <a:lnTo>
                  <a:pt x="525779" y="1155700"/>
                </a:lnTo>
                <a:lnTo>
                  <a:pt x="521588" y="1181100"/>
                </a:lnTo>
                <a:lnTo>
                  <a:pt x="518795" y="1193800"/>
                </a:lnTo>
                <a:lnTo>
                  <a:pt x="521588" y="1193800"/>
                </a:lnTo>
                <a:lnTo>
                  <a:pt x="522985" y="1206500"/>
                </a:lnTo>
                <a:lnTo>
                  <a:pt x="522985" y="1219200"/>
                </a:lnTo>
                <a:lnTo>
                  <a:pt x="531367" y="1244600"/>
                </a:lnTo>
                <a:lnTo>
                  <a:pt x="529971" y="1257300"/>
                </a:lnTo>
                <a:lnTo>
                  <a:pt x="605662" y="1257300"/>
                </a:lnTo>
                <a:lnTo>
                  <a:pt x="609853" y="1244600"/>
                </a:lnTo>
                <a:lnTo>
                  <a:pt x="615569" y="1244600"/>
                </a:lnTo>
                <a:lnTo>
                  <a:pt x="622553" y="1231900"/>
                </a:lnTo>
                <a:lnTo>
                  <a:pt x="625348" y="1231900"/>
                </a:lnTo>
                <a:lnTo>
                  <a:pt x="625348" y="1219200"/>
                </a:lnTo>
                <a:lnTo>
                  <a:pt x="622553" y="1193800"/>
                </a:lnTo>
                <a:lnTo>
                  <a:pt x="618362" y="1181100"/>
                </a:lnTo>
                <a:lnTo>
                  <a:pt x="618362" y="1168400"/>
                </a:lnTo>
                <a:lnTo>
                  <a:pt x="619759" y="1168400"/>
                </a:lnTo>
                <a:lnTo>
                  <a:pt x="619759" y="1143000"/>
                </a:lnTo>
                <a:lnTo>
                  <a:pt x="615569" y="1104900"/>
                </a:lnTo>
                <a:lnTo>
                  <a:pt x="611251" y="1054100"/>
                </a:lnTo>
                <a:lnTo>
                  <a:pt x="607059" y="977900"/>
                </a:lnTo>
                <a:lnTo>
                  <a:pt x="601472" y="914400"/>
                </a:lnTo>
                <a:lnTo>
                  <a:pt x="591692" y="850900"/>
                </a:lnTo>
                <a:lnTo>
                  <a:pt x="590295" y="838200"/>
                </a:lnTo>
                <a:close/>
              </a:path>
              <a:path w="629920" h="1308100">
                <a:moveTo>
                  <a:pt x="47625" y="495300"/>
                </a:moveTo>
                <a:lnTo>
                  <a:pt x="35051" y="495300"/>
                </a:lnTo>
                <a:lnTo>
                  <a:pt x="36449" y="508000"/>
                </a:lnTo>
                <a:lnTo>
                  <a:pt x="43433" y="508000"/>
                </a:lnTo>
                <a:lnTo>
                  <a:pt x="47625" y="495300"/>
                </a:lnTo>
                <a:close/>
              </a:path>
              <a:path w="629920" h="1308100">
                <a:moveTo>
                  <a:pt x="91185" y="457200"/>
                </a:moveTo>
                <a:lnTo>
                  <a:pt x="19684" y="457200"/>
                </a:lnTo>
                <a:lnTo>
                  <a:pt x="15366" y="469900"/>
                </a:lnTo>
                <a:lnTo>
                  <a:pt x="12573" y="469900"/>
                </a:lnTo>
                <a:lnTo>
                  <a:pt x="12573" y="482600"/>
                </a:lnTo>
                <a:lnTo>
                  <a:pt x="21081" y="482600"/>
                </a:lnTo>
                <a:lnTo>
                  <a:pt x="26670" y="495300"/>
                </a:lnTo>
                <a:lnTo>
                  <a:pt x="67309" y="495300"/>
                </a:lnTo>
                <a:lnTo>
                  <a:pt x="71500" y="482600"/>
                </a:lnTo>
                <a:lnTo>
                  <a:pt x="91185" y="457200"/>
                </a:lnTo>
                <a:close/>
              </a:path>
              <a:path w="629920" h="1308100">
                <a:moveTo>
                  <a:pt x="332358" y="368300"/>
                </a:moveTo>
                <a:lnTo>
                  <a:pt x="166877" y="368300"/>
                </a:lnTo>
                <a:lnTo>
                  <a:pt x="138810" y="381000"/>
                </a:lnTo>
                <a:lnTo>
                  <a:pt x="123444" y="381000"/>
                </a:lnTo>
                <a:lnTo>
                  <a:pt x="100964" y="393700"/>
                </a:lnTo>
                <a:lnTo>
                  <a:pt x="82676" y="406400"/>
                </a:lnTo>
                <a:lnTo>
                  <a:pt x="36449" y="406400"/>
                </a:lnTo>
                <a:lnTo>
                  <a:pt x="28066" y="419100"/>
                </a:lnTo>
                <a:lnTo>
                  <a:pt x="16890" y="431800"/>
                </a:lnTo>
                <a:lnTo>
                  <a:pt x="2794" y="444500"/>
                </a:lnTo>
                <a:lnTo>
                  <a:pt x="26670" y="444500"/>
                </a:lnTo>
                <a:lnTo>
                  <a:pt x="23875" y="457200"/>
                </a:lnTo>
                <a:lnTo>
                  <a:pt x="91185" y="457200"/>
                </a:lnTo>
                <a:lnTo>
                  <a:pt x="107950" y="482600"/>
                </a:lnTo>
                <a:lnTo>
                  <a:pt x="114934" y="482600"/>
                </a:lnTo>
                <a:lnTo>
                  <a:pt x="130428" y="469900"/>
                </a:lnTo>
                <a:lnTo>
                  <a:pt x="155575" y="457200"/>
                </a:lnTo>
                <a:lnTo>
                  <a:pt x="211708" y="419100"/>
                </a:lnTo>
                <a:lnTo>
                  <a:pt x="259333" y="406400"/>
                </a:lnTo>
                <a:lnTo>
                  <a:pt x="272033" y="393700"/>
                </a:lnTo>
                <a:lnTo>
                  <a:pt x="286003" y="393700"/>
                </a:lnTo>
                <a:lnTo>
                  <a:pt x="308482" y="381000"/>
                </a:lnTo>
                <a:lnTo>
                  <a:pt x="332358" y="368300"/>
                </a:lnTo>
                <a:close/>
              </a:path>
              <a:path w="629920" h="1308100">
                <a:moveTo>
                  <a:pt x="12573" y="444500"/>
                </a:moveTo>
                <a:lnTo>
                  <a:pt x="0" y="444500"/>
                </a:lnTo>
                <a:lnTo>
                  <a:pt x="6984" y="457200"/>
                </a:lnTo>
                <a:lnTo>
                  <a:pt x="12573" y="444500"/>
                </a:lnTo>
                <a:close/>
              </a:path>
              <a:path w="629920" h="1308100">
                <a:moveTo>
                  <a:pt x="522985" y="177800"/>
                </a:moveTo>
                <a:lnTo>
                  <a:pt x="417829" y="177800"/>
                </a:lnTo>
                <a:lnTo>
                  <a:pt x="423417" y="190500"/>
                </a:lnTo>
                <a:lnTo>
                  <a:pt x="525779" y="190500"/>
                </a:lnTo>
                <a:lnTo>
                  <a:pt x="522985" y="177800"/>
                </a:lnTo>
                <a:close/>
              </a:path>
              <a:path w="629920" h="1308100">
                <a:moveTo>
                  <a:pt x="510412" y="12700"/>
                </a:moveTo>
                <a:lnTo>
                  <a:pt x="419226" y="12700"/>
                </a:lnTo>
                <a:lnTo>
                  <a:pt x="415035" y="25400"/>
                </a:lnTo>
                <a:lnTo>
                  <a:pt x="408050" y="38100"/>
                </a:lnTo>
                <a:lnTo>
                  <a:pt x="408050" y="50800"/>
                </a:lnTo>
                <a:lnTo>
                  <a:pt x="406653" y="50800"/>
                </a:lnTo>
                <a:lnTo>
                  <a:pt x="403859" y="63500"/>
                </a:lnTo>
                <a:lnTo>
                  <a:pt x="402462" y="76200"/>
                </a:lnTo>
                <a:lnTo>
                  <a:pt x="399541" y="76200"/>
                </a:lnTo>
                <a:lnTo>
                  <a:pt x="399541" y="88900"/>
                </a:lnTo>
                <a:lnTo>
                  <a:pt x="402462" y="88900"/>
                </a:lnTo>
                <a:lnTo>
                  <a:pt x="403859" y="101600"/>
                </a:lnTo>
                <a:lnTo>
                  <a:pt x="398145" y="101600"/>
                </a:lnTo>
                <a:lnTo>
                  <a:pt x="398145" y="114300"/>
                </a:lnTo>
                <a:lnTo>
                  <a:pt x="399541" y="127000"/>
                </a:lnTo>
                <a:lnTo>
                  <a:pt x="403859" y="139700"/>
                </a:lnTo>
                <a:lnTo>
                  <a:pt x="406653" y="152400"/>
                </a:lnTo>
                <a:lnTo>
                  <a:pt x="408050" y="165100"/>
                </a:lnTo>
                <a:lnTo>
                  <a:pt x="410845" y="177800"/>
                </a:lnTo>
                <a:lnTo>
                  <a:pt x="518795" y="177800"/>
                </a:lnTo>
                <a:lnTo>
                  <a:pt x="516000" y="165100"/>
                </a:lnTo>
                <a:lnTo>
                  <a:pt x="518795" y="165100"/>
                </a:lnTo>
                <a:lnTo>
                  <a:pt x="522985" y="152400"/>
                </a:lnTo>
                <a:lnTo>
                  <a:pt x="535558" y="127000"/>
                </a:lnTo>
                <a:lnTo>
                  <a:pt x="542671" y="101600"/>
                </a:lnTo>
                <a:lnTo>
                  <a:pt x="546861" y="88900"/>
                </a:lnTo>
                <a:lnTo>
                  <a:pt x="546861" y="76200"/>
                </a:lnTo>
                <a:lnTo>
                  <a:pt x="545464" y="50800"/>
                </a:lnTo>
                <a:lnTo>
                  <a:pt x="539750" y="38100"/>
                </a:lnTo>
                <a:lnTo>
                  <a:pt x="535558" y="38100"/>
                </a:lnTo>
                <a:lnTo>
                  <a:pt x="525779" y="25400"/>
                </a:lnTo>
                <a:lnTo>
                  <a:pt x="510412" y="12700"/>
                </a:lnTo>
                <a:close/>
              </a:path>
              <a:path w="629920" h="1308100">
                <a:moveTo>
                  <a:pt x="479551" y="0"/>
                </a:moveTo>
                <a:lnTo>
                  <a:pt x="431800" y="0"/>
                </a:lnTo>
                <a:lnTo>
                  <a:pt x="423417" y="12700"/>
                </a:lnTo>
                <a:lnTo>
                  <a:pt x="497712" y="12700"/>
                </a:lnTo>
                <a:lnTo>
                  <a:pt x="479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3823" y="1636776"/>
            <a:ext cx="469900" cy="1179830"/>
          </a:xfrm>
          <a:custGeom>
            <a:avLst/>
            <a:gdLst/>
            <a:ahLst/>
            <a:cxnLst/>
            <a:rect l="l" t="t" r="r" b="b"/>
            <a:pathLst>
              <a:path w="469900" h="1179830">
                <a:moveTo>
                  <a:pt x="80136" y="0"/>
                </a:moveTo>
                <a:lnTo>
                  <a:pt x="75946" y="11175"/>
                </a:lnTo>
                <a:lnTo>
                  <a:pt x="71627" y="16890"/>
                </a:lnTo>
                <a:lnTo>
                  <a:pt x="64643" y="32258"/>
                </a:lnTo>
                <a:lnTo>
                  <a:pt x="51943" y="49149"/>
                </a:lnTo>
                <a:lnTo>
                  <a:pt x="33781" y="67437"/>
                </a:lnTo>
                <a:lnTo>
                  <a:pt x="23875" y="80010"/>
                </a:lnTo>
                <a:lnTo>
                  <a:pt x="16891" y="92710"/>
                </a:lnTo>
                <a:lnTo>
                  <a:pt x="8381" y="108076"/>
                </a:lnTo>
                <a:lnTo>
                  <a:pt x="4191" y="127762"/>
                </a:lnTo>
                <a:lnTo>
                  <a:pt x="1397" y="144652"/>
                </a:lnTo>
                <a:lnTo>
                  <a:pt x="0" y="164337"/>
                </a:lnTo>
                <a:lnTo>
                  <a:pt x="0" y="181101"/>
                </a:lnTo>
                <a:lnTo>
                  <a:pt x="1397" y="200787"/>
                </a:lnTo>
                <a:lnTo>
                  <a:pt x="16891" y="264033"/>
                </a:lnTo>
                <a:lnTo>
                  <a:pt x="23875" y="299085"/>
                </a:lnTo>
                <a:lnTo>
                  <a:pt x="28067" y="339851"/>
                </a:lnTo>
                <a:lnTo>
                  <a:pt x="28067" y="395986"/>
                </a:lnTo>
                <a:lnTo>
                  <a:pt x="23875" y="463423"/>
                </a:lnTo>
                <a:lnTo>
                  <a:pt x="19684" y="523748"/>
                </a:lnTo>
                <a:lnTo>
                  <a:pt x="16891" y="564514"/>
                </a:lnTo>
                <a:lnTo>
                  <a:pt x="16891" y="575690"/>
                </a:lnTo>
                <a:lnTo>
                  <a:pt x="21081" y="584200"/>
                </a:lnTo>
                <a:lnTo>
                  <a:pt x="25273" y="591185"/>
                </a:lnTo>
                <a:lnTo>
                  <a:pt x="29464" y="595376"/>
                </a:lnTo>
                <a:lnTo>
                  <a:pt x="37973" y="596773"/>
                </a:lnTo>
                <a:lnTo>
                  <a:pt x="42164" y="596773"/>
                </a:lnTo>
                <a:lnTo>
                  <a:pt x="60451" y="644525"/>
                </a:lnTo>
                <a:lnTo>
                  <a:pt x="64643" y="660019"/>
                </a:lnTo>
                <a:lnTo>
                  <a:pt x="66040" y="682498"/>
                </a:lnTo>
                <a:lnTo>
                  <a:pt x="66040" y="742823"/>
                </a:lnTo>
                <a:lnTo>
                  <a:pt x="68833" y="755523"/>
                </a:lnTo>
                <a:lnTo>
                  <a:pt x="75946" y="783589"/>
                </a:lnTo>
                <a:lnTo>
                  <a:pt x="85725" y="814451"/>
                </a:lnTo>
                <a:lnTo>
                  <a:pt x="71627" y="931037"/>
                </a:lnTo>
                <a:lnTo>
                  <a:pt x="68833" y="967486"/>
                </a:lnTo>
                <a:lnTo>
                  <a:pt x="68833" y="1079881"/>
                </a:lnTo>
                <a:lnTo>
                  <a:pt x="71627" y="1092453"/>
                </a:lnTo>
                <a:lnTo>
                  <a:pt x="73025" y="1102360"/>
                </a:lnTo>
                <a:lnTo>
                  <a:pt x="77343" y="1112139"/>
                </a:lnTo>
                <a:lnTo>
                  <a:pt x="75946" y="1114933"/>
                </a:lnTo>
                <a:lnTo>
                  <a:pt x="73025" y="1123441"/>
                </a:lnTo>
                <a:lnTo>
                  <a:pt x="71627" y="1138809"/>
                </a:lnTo>
                <a:lnTo>
                  <a:pt x="68833" y="1155700"/>
                </a:lnTo>
                <a:lnTo>
                  <a:pt x="71627" y="1175385"/>
                </a:lnTo>
                <a:lnTo>
                  <a:pt x="116585" y="1179576"/>
                </a:lnTo>
                <a:lnTo>
                  <a:pt x="118109" y="1175385"/>
                </a:lnTo>
                <a:lnTo>
                  <a:pt x="224917" y="1175385"/>
                </a:lnTo>
                <a:lnTo>
                  <a:pt x="233299" y="1171194"/>
                </a:lnTo>
                <a:lnTo>
                  <a:pt x="237490" y="1164082"/>
                </a:lnTo>
                <a:lnTo>
                  <a:pt x="240283" y="1158494"/>
                </a:lnTo>
                <a:lnTo>
                  <a:pt x="240283" y="1154302"/>
                </a:lnTo>
                <a:lnTo>
                  <a:pt x="188341" y="1131824"/>
                </a:lnTo>
                <a:lnTo>
                  <a:pt x="179831" y="1130427"/>
                </a:lnTo>
                <a:lnTo>
                  <a:pt x="175641" y="1126236"/>
                </a:lnTo>
                <a:lnTo>
                  <a:pt x="172847" y="1119251"/>
                </a:lnTo>
                <a:lnTo>
                  <a:pt x="172847" y="1110741"/>
                </a:lnTo>
                <a:lnTo>
                  <a:pt x="175641" y="1098169"/>
                </a:lnTo>
                <a:lnTo>
                  <a:pt x="185547" y="1095375"/>
                </a:lnTo>
                <a:lnTo>
                  <a:pt x="188341" y="1088263"/>
                </a:lnTo>
                <a:lnTo>
                  <a:pt x="188341" y="1064387"/>
                </a:lnTo>
                <a:lnTo>
                  <a:pt x="185547" y="1043304"/>
                </a:lnTo>
                <a:lnTo>
                  <a:pt x="185547" y="960501"/>
                </a:lnTo>
                <a:lnTo>
                  <a:pt x="189737" y="915543"/>
                </a:lnTo>
                <a:lnTo>
                  <a:pt x="200914" y="832738"/>
                </a:lnTo>
                <a:lnTo>
                  <a:pt x="203834" y="791972"/>
                </a:lnTo>
                <a:lnTo>
                  <a:pt x="205231" y="751332"/>
                </a:lnTo>
                <a:lnTo>
                  <a:pt x="205231" y="704976"/>
                </a:lnTo>
                <a:lnTo>
                  <a:pt x="209423" y="658622"/>
                </a:lnTo>
                <a:lnTo>
                  <a:pt x="216407" y="606678"/>
                </a:lnTo>
                <a:lnTo>
                  <a:pt x="227710" y="602488"/>
                </a:lnTo>
                <a:lnTo>
                  <a:pt x="236093" y="596773"/>
                </a:lnTo>
                <a:lnTo>
                  <a:pt x="237490" y="588390"/>
                </a:lnTo>
                <a:lnTo>
                  <a:pt x="240283" y="580009"/>
                </a:lnTo>
                <a:lnTo>
                  <a:pt x="240283" y="564514"/>
                </a:lnTo>
                <a:lnTo>
                  <a:pt x="237490" y="558926"/>
                </a:lnTo>
                <a:lnTo>
                  <a:pt x="241680" y="556133"/>
                </a:lnTo>
                <a:lnTo>
                  <a:pt x="244475" y="550418"/>
                </a:lnTo>
                <a:lnTo>
                  <a:pt x="245999" y="527938"/>
                </a:lnTo>
                <a:lnTo>
                  <a:pt x="244475" y="498475"/>
                </a:lnTo>
                <a:lnTo>
                  <a:pt x="240283" y="463423"/>
                </a:lnTo>
                <a:lnTo>
                  <a:pt x="229107" y="395986"/>
                </a:lnTo>
                <a:lnTo>
                  <a:pt x="221996" y="367919"/>
                </a:lnTo>
                <a:lnTo>
                  <a:pt x="338948" y="367919"/>
                </a:lnTo>
                <a:lnTo>
                  <a:pt x="345694" y="348234"/>
                </a:lnTo>
                <a:lnTo>
                  <a:pt x="469392" y="348234"/>
                </a:lnTo>
                <a:lnTo>
                  <a:pt x="469392" y="346837"/>
                </a:lnTo>
                <a:lnTo>
                  <a:pt x="465200" y="342646"/>
                </a:lnTo>
                <a:lnTo>
                  <a:pt x="458089" y="339851"/>
                </a:lnTo>
                <a:lnTo>
                  <a:pt x="449706" y="337058"/>
                </a:lnTo>
                <a:lnTo>
                  <a:pt x="439927" y="332866"/>
                </a:lnTo>
                <a:lnTo>
                  <a:pt x="432816" y="327151"/>
                </a:lnTo>
                <a:lnTo>
                  <a:pt x="424433" y="318770"/>
                </a:lnTo>
                <a:lnTo>
                  <a:pt x="421640" y="313182"/>
                </a:lnTo>
                <a:lnTo>
                  <a:pt x="452500" y="313182"/>
                </a:lnTo>
                <a:lnTo>
                  <a:pt x="432816" y="303275"/>
                </a:lnTo>
                <a:lnTo>
                  <a:pt x="420243" y="299085"/>
                </a:lnTo>
                <a:lnTo>
                  <a:pt x="408940" y="296290"/>
                </a:lnTo>
                <a:lnTo>
                  <a:pt x="356997" y="296290"/>
                </a:lnTo>
                <a:lnTo>
                  <a:pt x="354202" y="294894"/>
                </a:lnTo>
                <a:lnTo>
                  <a:pt x="248793" y="279400"/>
                </a:lnTo>
                <a:lnTo>
                  <a:pt x="217804" y="272414"/>
                </a:lnTo>
                <a:lnTo>
                  <a:pt x="216407" y="272414"/>
                </a:lnTo>
                <a:lnTo>
                  <a:pt x="216407" y="271018"/>
                </a:lnTo>
                <a:lnTo>
                  <a:pt x="212217" y="255524"/>
                </a:lnTo>
                <a:lnTo>
                  <a:pt x="209423" y="219075"/>
                </a:lnTo>
                <a:lnTo>
                  <a:pt x="203834" y="179704"/>
                </a:lnTo>
                <a:lnTo>
                  <a:pt x="184150" y="110998"/>
                </a:lnTo>
                <a:lnTo>
                  <a:pt x="144779" y="51943"/>
                </a:lnTo>
                <a:lnTo>
                  <a:pt x="108203" y="12700"/>
                </a:lnTo>
                <a:lnTo>
                  <a:pt x="97027" y="6985"/>
                </a:lnTo>
                <a:lnTo>
                  <a:pt x="80136" y="0"/>
                </a:lnTo>
                <a:close/>
              </a:path>
              <a:path w="469900" h="1179830">
                <a:moveTo>
                  <a:pt x="224917" y="1175385"/>
                </a:moveTo>
                <a:lnTo>
                  <a:pt x="118109" y="1175385"/>
                </a:lnTo>
                <a:lnTo>
                  <a:pt x="127889" y="1178178"/>
                </a:lnTo>
                <a:lnTo>
                  <a:pt x="137668" y="1179576"/>
                </a:lnTo>
                <a:lnTo>
                  <a:pt x="188341" y="1179576"/>
                </a:lnTo>
                <a:lnTo>
                  <a:pt x="213614" y="1178178"/>
                </a:lnTo>
                <a:lnTo>
                  <a:pt x="224917" y="1175385"/>
                </a:lnTo>
                <a:close/>
              </a:path>
              <a:path w="469900" h="1179830">
                <a:moveTo>
                  <a:pt x="469392" y="348234"/>
                </a:moveTo>
                <a:lnTo>
                  <a:pt x="345694" y="348234"/>
                </a:lnTo>
                <a:lnTo>
                  <a:pt x="356997" y="351027"/>
                </a:lnTo>
                <a:lnTo>
                  <a:pt x="359791" y="352425"/>
                </a:lnTo>
                <a:lnTo>
                  <a:pt x="361187" y="355219"/>
                </a:lnTo>
                <a:lnTo>
                  <a:pt x="365378" y="363727"/>
                </a:lnTo>
                <a:lnTo>
                  <a:pt x="380873" y="376300"/>
                </a:lnTo>
                <a:lnTo>
                  <a:pt x="396367" y="387603"/>
                </a:lnTo>
                <a:lnTo>
                  <a:pt x="401954" y="391795"/>
                </a:lnTo>
                <a:lnTo>
                  <a:pt x="413130" y="391795"/>
                </a:lnTo>
                <a:lnTo>
                  <a:pt x="415925" y="387603"/>
                </a:lnTo>
                <a:lnTo>
                  <a:pt x="415925" y="384810"/>
                </a:lnTo>
                <a:lnTo>
                  <a:pt x="449706" y="384810"/>
                </a:lnTo>
                <a:lnTo>
                  <a:pt x="449706" y="383413"/>
                </a:lnTo>
                <a:lnTo>
                  <a:pt x="445516" y="379095"/>
                </a:lnTo>
                <a:lnTo>
                  <a:pt x="442271" y="376661"/>
                </a:lnTo>
                <a:lnTo>
                  <a:pt x="439927" y="376300"/>
                </a:lnTo>
                <a:lnTo>
                  <a:pt x="439927" y="374903"/>
                </a:lnTo>
                <a:lnTo>
                  <a:pt x="468460" y="374903"/>
                </a:lnTo>
                <a:lnTo>
                  <a:pt x="469392" y="372110"/>
                </a:lnTo>
                <a:lnTo>
                  <a:pt x="469392" y="367919"/>
                </a:lnTo>
                <a:lnTo>
                  <a:pt x="465200" y="363727"/>
                </a:lnTo>
                <a:lnTo>
                  <a:pt x="449706" y="356743"/>
                </a:lnTo>
                <a:lnTo>
                  <a:pt x="465200" y="356743"/>
                </a:lnTo>
                <a:lnTo>
                  <a:pt x="467995" y="355219"/>
                </a:lnTo>
                <a:lnTo>
                  <a:pt x="469392" y="352425"/>
                </a:lnTo>
                <a:lnTo>
                  <a:pt x="469392" y="348234"/>
                </a:lnTo>
                <a:close/>
              </a:path>
              <a:path w="469900" h="1179830">
                <a:moveTo>
                  <a:pt x="449706" y="384810"/>
                </a:moveTo>
                <a:lnTo>
                  <a:pt x="415925" y="384810"/>
                </a:lnTo>
                <a:lnTo>
                  <a:pt x="430022" y="389000"/>
                </a:lnTo>
                <a:lnTo>
                  <a:pt x="441325" y="391795"/>
                </a:lnTo>
                <a:lnTo>
                  <a:pt x="445516" y="391795"/>
                </a:lnTo>
                <a:lnTo>
                  <a:pt x="449706" y="387603"/>
                </a:lnTo>
                <a:lnTo>
                  <a:pt x="449706" y="384810"/>
                </a:lnTo>
                <a:close/>
              </a:path>
              <a:path w="469900" h="1179830">
                <a:moveTo>
                  <a:pt x="338948" y="367919"/>
                </a:moveTo>
                <a:lnTo>
                  <a:pt x="221996" y="367919"/>
                </a:lnTo>
                <a:lnTo>
                  <a:pt x="331724" y="389000"/>
                </a:lnTo>
                <a:lnTo>
                  <a:pt x="338948" y="367919"/>
                </a:lnTo>
                <a:close/>
              </a:path>
              <a:path w="469900" h="1179830">
                <a:moveTo>
                  <a:pt x="468460" y="374903"/>
                </a:moveTo>
                <a:lnTo>
                  <a:pt x="439927" y="374903"/>
                </a:lnTo>
                <a:lnTo>
                  <a:pt x="442271" y="376661"/>
                </a:lnTo>
                <a:lnTo>
                  <a:pt x="458089" y="379095"/>
                </a:lnTo>
                <a:lnTo>
                  <a:pt x="465200" y="379095"/>
                </a:lnTo>
                <a:lnTo>
                  <a:pt x="467995" y="376300"/>
                </a:lnTo>
                <a:lnTo>
                  <a:pt x="468460" y="374903"/>
                </a:lnTo>
                <a:close/>
              </a:path>
              <a:path w="469900" h="1179830">
                <a:moveTo>
                  <a:pt x="465200" y="356743"/>
                </a:moveTo>
                <a:lnTo>
                  <a:pt x="449706" y="356743"/>
                </a:lnTo>
                <a:lnTo>
                  <a:pt x="458089" y="359537"/>
                </a:lnTo>
                <a:lnTo>
                  <a:pt x="465200" y="356743"/>
                </a:lnTo>
                <a:close/>
              </a:path>
              <a:path w="469900" h="1179830">
                <a:moveTo>
                  <a:pt x="452500" y="313182"/>
                </a:moveTo>
                <a:lnTo>
                  <a:pt x="421640" y="313182"/>
                </a:lnTo>
                <a:lnTo>
                  <a:pt x="425830" y="315975"/>
                </a:lnTo>
                <a:lnTo>
                  <a:pt x="437006" y="324358"/>
                </a:lnTo>
                <a:lnTo>
                  <a:pt x="445516" y="327151"/>
                </a:lnTo>
                <a:lnTo>
                  <a:pt x="452500" y="324358"/>
                </a:lnTo>
                <a:lnTo>
                  <a:pt x="456692" y="324358"/>
                </a:lnTo>
                <a:lnTo>
                  <a:pt x="458089" y="320166"/>
                </a:lnTo>
                <a:lnTo>
                  <a:pt x="456692" y="318770"/>
                </a:lnTo>
                <a:lnTo>
                  <a:pt x="452500" y="313182"/>
                </a:lnTo>
                <a:close/>
              </a:path>
              <a:path w="469900" h="1179830">
                <a:moveTo>
                  <a:pt x="396367" y="294894"/>
                </a:moveTo>
                <a:lnTo>
                  <a:pt x="373887" y="294894"/>
                </a:lnTo>
                <a:lnTo>
                  <a:pt x="356997" y="296290"/>
                </a:lnTo>
                <a:lnTo>
                  <a:pt x="408940" y="296290"/>
                </a:lnTo>
                <a:lnTo>
                  <a:pt x="396367" y="294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62216" y="1459991"/>
            <a:ext cx="161925" cy="231775"/>
          </a:xfrm>
          <a:custGeom>
            <a:avLst/>
            <a:gdLst/>
            <a:ahLst/>
            <a:cxnLst/>
            <a:rect l="l" t="t" r="r" b="b"/>
            <a:pathLst>
              <a:path w="161925" h="231775">
                <a:moveTo>
                  <a:pt x="82168" y="0"/>
                </a:moveTo>
                <a:lnTo>
                  <a:pt x="58038" y="0"/>
                </a:lnTo>
                <a:lnTo>
                  <a:pt x="48132" y="5715"/>
                </a:lnTo>
                <a:lnTo>
                  <a:pt x="36829" y="12827"/>
                </a:lnTo>
                <a:lnTo>
                  <a:pt x="25526" y="24130"/>
                </a:lnTo>
                <a:lnTo>
                  <a:pt x="15620" y="38354"/>
                </a:lnTo>
                <a:lnTo>
                  <a:pt x="4190" y="53975"/>
                </a:lnTo>
                <a:lnTo>
                  <a:pt x="0" y="71120"/>
                </a:lnTo>
                <a:lnTo>
                  <a:pt x="0" y="99441"/>
                </a:lnTo>
                <a:lnTo>
                  <a:pt x="4190" y="123698"/>
                </a:lnTo>
                <a:lnTo>
                  <a:pt x="8508" y="137795"/>
                </a:lnTo>
                <a:lnTo>
                  <a:pt x="8508" y="146431"/>
                </a:lnTo>
                <a:lnTo>
                  <a:pt x="5714" y="154940"/>
                </a:lnTo>
                <a:lnTo>
                  <a:pt x="1397" y="170561"/>
                </a:lnTo>
                <a:lnTo>
                  <a:pt x="39624" y="196087"/>
                </a:lnTo>
                <a:lnTo>
                  <a:pt x="48132" y="204597"/>
                </a:lnTo>
                <a:lnTo>
                  <a:pt x="58038" y="214630"/>
                </a:lnTo>
                <a:lnTo>
                  <a:pt x="73659" y="231648"/>
                </a:lnTo>
                <a:lnTo>
                  <a:pt x="82168" y="224536"/>
                </a:lnTo>
                <a:lnTo>
                  <a:pt x="101980" y="224536"/>
                </a:lnTo>
                <a:lnTo>
                  <a:pt x="110489" y="223138"/>
                </a:lnTo>
                <a:lnTo>
                  <a:pt x="117601" y="220218"/>
                </a:lnTo>
                <a:lnTo>
                  <a:pt x="120395" y="218821"/>
                </a:lnTo>
                <a:lnTo>
                  <a:pt x="124713" y="211709"/>
                </a:lnTo>
                <a:lnTo>
                  <a:pt x="126110" y="203200"/>
                </a:lnTo>
                <a:lnTo>
                  <a:pt x="126110" y="199009"/>
                </a:lnTo>
                <a:lnTo>
                  <a:pt x="128904" y="191897"/>
                </a:lnTo>
                <a:lnTo>
                  <a:pt x="128904" y="187579"/>
                </a:lnTo>
                <a:lnTo>
                  <a:pt x="133223" y="183387"/>
                </a:lnTo>
                <a:lnTo>
                  <a:pt x="137413" y="179070"/>
                </a:lnTo>
                <a:lnTo>
                  <a:pt x="140334" y="171958"/>
                </a:lnTo>
                <a:lnTo>
                  <a:pt x="144525" y="171958"/>
                </a:lnTo>
                <a:lnTo>
                  <a:pt x="153034" y="167640"/>
                </a:lnTo>
                <a:lnTo>
                  <a:pt x="153034" y="163449"/>
                </a:lnTo>
                <a:lnTo>
                  <a:pt x="150240" y="157734"/>
                </a:lnTo>
                <a:lnTo>
                  <a:pt x="145923" y="139319"/>
                </a:lnTo>
                <a:lnTo>
                  <a:pt x="144525" y="133604"/>
                </a:lnTo>
                <a:lnTo>
                  <a:pt x="145923" y="129286"/>
                </a:lnTo>
                <a:lnTo>
                  <a:pt x="150240" y="123698"/>
                </a:lnTo>
                <a:lnTo>
                  <a:pt x="153034" y="119380"/>
                </a:lnTo>
                <a:lnTo>
                  <a:pt x="157352" y="110871"/>
                </a:lnTo>
                <a:lnTo>
                  <a:pt x="157352" y="89535"/>
                </a:lnTo>
                <a:lnTo>
                  <a:pt x="154431" y="73913"/>
                </a:lnTo>
                <a:lnTo>
                  <a:pt x="161543" y="65405"/>
                </a:lnTo>
                <a:lnTo>
                  <a:pt x="161543" y="56896"/>
                </a:lnTo>
                <a:lnTo>
                  <a:pt x="158750" y="45466"/>
                </a:lnTo>
                <a:lnTo>
                  <a:pt x="133223" y="17018"/>
                </a:lnTo>
                <a:lnTo>
                  <a:pt x="96392" y="1397"/>
                </a:lnTo>
                <a:lnTo>
                  <a:pt x="82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56119" y="1630679"/>
            <a:ext cx="91440" cy="94615"/>
          </a:xfrm>
          <a:custGeom>
            <a:avLst/>
            <a:gdLst/>
            <a:ahLst/>
            <a:cxnLst/>
            <a:rect l="l" t="t" r="r" b="b"/>
            <a:pathLst>
              <a:path w="91440" h="94614">
                <a:moveTo>
                  <a:pt x="9651" y="0"/>
                </a:moveTo>
                <a:lnTo>
                  <a:pt x="5587" y="1397"/>
                </a:lnTo>
                <a:lnTo>
                  <a:pt x="0" y="8382"/>
                </a:lnTo>
                <a:lnTo>
                  <a:pt x="16636" y="15240"/>
                </a:lnTo>
                <a:lnTo>
                  <a:pt x="27685" y="20828"/>
                </a:lnTo>
                <a:lnTo>
                  <a:pt x="40131" y="32004"/>
                </a:lnTo>
                <a:lnTo>
                  <a:pt x="51307" y="44450"/>
                </a:lnTo>
                <a:lnTo>
                  <a:pt x="63753" y="59690"/>
                </a:lnTo>
                <a:lnTo>
                  <a:pt x="91439" y="94487"/>
                </a:lnTo>
                <a:lnTo>
                  <a:pt x="84454" y="80645"/>
                </a:lnTo>
                <a:lnTo>
                  <a:pt x="80390" y="68072"/>
                </a:lnTo>
                <a:lnTo>
                  <a:pt x="80390" y="59690"/>
                </a:lnTo>
                <a:lnTo>
                  <a:pt x="65150" y="43053"/>
                </a:lnTo>
                <a:lnTo>
                  <a:pt x="55372" y="33400"/>
                </a:lnTo>
                <a:lnTo>
                  <a:pt x="47116" y="25019"/>
                </a:lnTo>
                <a:lnTo>
                  <a:pt x="9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9623" y="2246376"/>
            <a:ext cx="429895" cy="393700"/>
          </a:xfrm>
          <a:custGeom>
            <a:avLst/>
            <a:gdLst/>
            <a:ahLst/>
            <a:cxnLst/>
            <a:rect l="l" t="t" r="r" b="b"/>
            <a:pathLst>
              <a:path w="429895" h="393700">
                <a:moveTo>
                  <a:pt x="188214" y="32131"/>
                </a:moveTo>
                <a:lnTo>
                  <a:pt x="182625" y="32131"/>
                </a:lnTo>
                <a:lnTo>
                  <a:pt x="178307" y="34925"/>
                </a:lnTo>
                <a:lnTo>
                  <a:pt x="175514" y="34925"/>
                </a:lnTo>
                <a:lnTo>
                  <a:pt x="174117" y="39115"/>
                </a:lnTo>
                <a:lnTo>
                  <a:pt x="174117" y="50419"/>
                </a:lnTo>
                <a:lnTo>
                  <a:pt x="175514" y="64388"/>
                </a:lnTo>
                <a:lnTo>
                  <a:pt x="8381" y="118999"/>
                </a:lnTo>
                <a:lnTo>
                  <a:pt x="2794" y="120396"/>
                </a:lnTo>
                <a:lnTo>
                  <a:pt x="0" y="127381"/>
                </a:lnTo>
                <a:lnTo>
                  <a:pt x="0" y="135762"/>
                </a:lnTo>
                <a:lnTo>
                  <a:pt x="4191" y="153924"/>
                </a:lnTo>
                <a:lnTo>
                  <a:pt x="51943" y="379222"/>
                </a:lnTo>
                <a:lnTo>
                  <a:pt x="54736" y="386207"/>
                </a:lnTo>
                <a:lnTo>
                  <a:pt x="56133" y="393191"/>
                </a:lnTo>
                <a:lnTo>
                  <a:pt x="63246" y="393191"/>
                </a:lnTo>
                <a:lnTo>
                  <a:pt x="78612" y="389000"/>
                </a:lnTo>
                <a:lnTo>
                  <a:pt x="419989" y="251840"/>
                </a:lnTo>
                <a:lnTo>
                  <a:pt x="424179" y="250444"/>
                </a:lnTo>
                <a:lnTo>
                  <a:pt x="426974" y="247650"/>
                </a:lnTo>
                <a:lnTo>
                  <a:pt x="429768" y="246252"/>
                </a:lnTo>
                <a:lnTo>
                  <a:pt x="429768" y="239268"/>
                </a:lnTo>
                <a:lnTo>
                  <a:pt x="400950" y="62991"/>
                </a:lnTo>
                <a:lnTo>
                  <a:pt x="186817" y="62991"/>
                </a:lnTo>
                <a:lnTo>
                  <a:pt x="184023" y="51815"/>
                </a:lnTo>
                <a:lnTo>
                  <a:pt x="184023" y="40639"/>
                </a:lnTo>
                <a:lnTo>
                  <a:pt x="188214" y="32131"/>
                </a:lnTo>
                <a:close/>
              </a:path>
              <a:path w="429895" h="393700">
                <a:moveTo>
                  <a:pt x="242950" y="34925"/>
                </a:moveTo>
                <a:lnTo>
                  <a:pt x="238759" y="39115"/>
                </a:lnTo>
                <a:lnTo>
                  <a:pt x="235966" y="39115"/>
                </a:lnTo>
                <a:lnTo>
                  <a:pt x="231775" y="40639"/>
                </a:lnTo>
                <a:lnTo>
                  <a:pt x="231775" y="47625"/>
                </a:lnTo>
                <a:lnTo>
                  <a:pt x="186817" y="62991"/>
                </a:lnTo>
                <a:lnTo>
                  <a:pt x="400950" y="62991"/>
                </a:lnTo>
                <a:lnTo>
                  <a:pt x="397753" y="43434"/>
                </a:lnTo>
                <a:lnTo>
                  <a:pt x="245745" y="43434"/>
                </a:lnTo>
                <a:lnTo>
                  <a:pt x="242950" y="34925"/>
                </a:lnTo>
                <a:close/>
              </a:path>
              <a:path w="429895" h="393700">
                <a:moveTo>
                  <a:pt x="386206" y="0"/>
                </a:moveTo>
                <a:lnTo>
                  <a:pt x="379222" y="0"/>
                </a:lnTo>
                <a:lnTo>
                  <a:pt x="245745" y="43434"/>
                </a:lnTo>
                <a:lnTo>
                  <a:pt x="397753" y="43434"/>
                </a:lnTo>
                <a:lnTo>
                  <a:pt x="391795" y="6985"/>
                </a:lnTo>
                <a:lnTo>
                  <a:pt x="390398" y="2794"/>
                </a:lnTo>
                <a:lnTo>
                  <a:pt x="386206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3216" y="1697735"/>
            <a:ext cx="475615" cy="527685"/>
          </a:xfrm>
          <a:custGeom>
            <a:avLst/>
            <a:gdLst/>
            <a:ahLst/>
            <a:cxnLst/>
            <a:rect l="l" t="t" r="r" b="b"/>
            <a:pathLst>
              <a:path w="475615" h="527685">
                <a:moveTo>
                  <a:pt x="348868" y="16890"/>
                </a:moveTo>
                <a:lnTo>
                  <a:pt x="347472" y="18287"/>
                </a:lnTo>
                <a:lnTo>
                  <a:pt x="347472" y="25273"/>
                </a:lnTo>
                <a:lnTo>
                  <a:pt x="344677" y="33654"/>
                </a:lnTo>
                <a:lnTo>
                  <a:pt x="344677" y="40639"/>
                </a:lnTo>
                <a:lnTo>
                  <a:pt x="334772" y="70103"/>
                </a:lnTo>
                <a:lnTo>
                  <a:pt x="327786" y="100964"/>
                </a:lnTo>
                <a:lnTo>
                  <a:pt x="320801" y="136016"/>
                </a:lnTo>
                <a:lnTo>
                  <a:pt x="347472" y="65912"/>
                </a:lnTo>
                <a:lnTo>
                  <a:pt x="348868" y="57530"/>
                </a:lnTo>
                <a:lnTo>
                  <a:pt x="348868" y="42037"/>
                </a:lnTo>
                <a:lnTo>
                  <a:pt x="353059" y="36449"/>
                </a:lnTo>
                <a:lnTo>
                  <a:pt x="412694" y="36449"/>
                </a:lnTo>
                <a:lnTo>
                  <a:pt x="415441" y="33654"/>
                </a:lnTo>
                <a:lnTo>
                  <a:pt x="362965" y="33654"/>
                </a:lnTo>
                <a:lnTo>
                  <a:pt x="358775" y="32258"/>
                </a:lnTo>
                <a:lnTo>
                  <a:pt x="353059" y="28066"/>
                </a:lnTo>
                <a:lnTo>
                  <a:pt x="351662" y="25273"/>
                </a:lnTo>
                <a:lnTo>
                  <a:pt x="348868" y="16890"/>
                </a:lnTo>
                <a:close/>
              </a:path>
              <a:path w="475615" h="527685">
                <a:moveTo>
                  <a:pt x="412694" y="36449"/>
                </a:moveTo>
                <a:lnTo>
                  <a:pt x="353059" y="36449"/>
                </a:lnTo>
                <a:lnTo>
                  <a:pt x="362965" y="40639"/>
                </a:lnTo>
                <a:lnTo>
                  <a:pt x="367156" y="53339"/>
                </a:lnTo>
                <a:lnTo>
                  <a:pt x="362965" y="65912"/>
                </a:lnTo>
                <a:lnTo>
                  <a:pt x="358775" y="79883"/>
                </a:lnTo>
                <a:lnTo>
                  <a:pt x="351662" y="93979"/>
                </a:lnTo>
                <a:lnTo>
                  <a:pt x="344677" y="105155"/>
                </a:lnTo>
                <a:lnTo>
                  <a:pt x="340486" y="117855"/>
                </a:lnTo>
                <a:lnTo>
                  <a:pt x="351662" y="103759"/>
                </a:lnTo>
                <a:lnTo>
                  <a:pt x="364362" y="85598"/>
                </a:lnTo>
                <a:lnTo>
                  <a:pt x="412694" y="36449"/>
                </a:lnTo>
                <a:close/>
              </a:path>
              <a:path w="475615" h="527685">
                <a:moveTo>
                  <a:pt x="436117" y="0"/>
                </a:moveTo>
                <a:lnTo>
                  <a:pt x="433324" y="5587"/>
                </a:lnTo>
                <a:lnTo>
                  <a:pt x="429005" y="9778"/>
                </a:lnTo>
                <a:lnTo>
                  <a:pt x="399541" y="23875"/>
                </a:lnTo>
                <a:lnTo>
                  <a:pt x="367156" y="33654"/>
                </a:lnTo>
                <a:lnTo>
                  <a:pt x="415441" y="33654"/>
                </a:lnTo>
                <a:lnTo>
                  <a:pt x="438911" y="9778"/>
                </a:lnTo>
                <a:lnTo>
                  <a:pt x="440308" y="1397"/>
                </a:lnTo>
                <a:lnTo>
                  <a:pt x="436117" y="1397"/>
                </a:lnTo>
                <a:lnTo>
                  <a:pt x="436117" y="0"/>
                </a:lnTo>
                <a:close/>
              </a:path>
              <a:path w="475615" h="527685">
                <a:moveTo>
                  <a:pt x="424814" y="499237"/>
                </a:moveTo>
                <a:lnTo>
                  <a:pt x="420624" y="511937"/>
                </a:lnTo>
                <a:lnTo>
                  <a:pt x="471297" y="527303"/>
                </a:lnTo>
                <a:lnTo>
                  <a:pt x="475487" y="516127"/>
                </a:lnTo>
                <a:lnTo>
                  <a:pt x="447293" y="504825"/>
                </a:lnTo>
                <a:lnTo>
                  <a:pt x="424814" y="499237"/>
                </a:lnTo>
                <a:close/>
              </a:path>
              <a:path w="475615" h="527685">
                <a:moveTo>
                  <a:pt x="0" y="236981"/>
                </a:moveTo>
                <a:lnTo>
                  <a:pt x="4190" y="245363"/>
                </a:lnTo>
                <a:lnTo>
                  <a:pt x="6984" y="260858"/>
                </a:lnTo>
                <a:lnTo>
                  <a:pt x="8381" y="277622"/>
                </a:lnTo>
                <a:lnTo>
                  <a:pt x="19684" y="273430"/>
                </a:lnTo>
                <a:lnTo>
                  <a:pt x="15493" y="260858"/>
                </a:lnTo>
                <a:lnTo>
                  <a:pt x="8381" y="249681"/>
                </a:lnTo>
                <a:lnTo>
                  <a:pt x="0" y="236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6310" y="3299078"/>
            <a:ext cx="7479665" cy="2002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98675" algn="ctr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What </a:t>
            </a:r>
            <a:r>
              <a:rPr sz="1400" spc="-5" dirty="0">
                <a:latin typeface="Georgia"/>
                <a:cs typeface="Georgia"/>
              </a:rPr>
              <a:t>if </a:t>
            </a:r>
            <a:r>
              <a:rPr sz="1400" spc="-10" dirty="0">
                <a:latin typeface="Georgia"/>
                <a:cs typeface="Georgia"/>
              </a:rPr>
              <a:t>the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processor leaks </a:t>
            </a:r>
            <a:r>
              <a:rPr sz="1400" spc="-15" dirty="0">
                <a:latin typeface="Georgia"/>
                <a:cs typeface="Georgia"/>
              </a:rPr>
              <a:t>out </a:t>
            </a:r>
            <a:r>
              <a:rPr sz="1400" spc="-10" dirty="0">
                <a:latin typeface="Georgia"/>
                <a:cs typeface="Georgia"/>
              </a:rPr>
              <a:t>the </a:t>
            </a:r>
            <a:r>
              <a:rPr sz="1400" spc="-15" dirty="0">
                <a:latin typeface="Georgia"/>
                <a:cs typeface="Georgia"/>
              </a:rPr>
              <a:t>data, </a:t>
            </a:r>
            <a:r>
              <a:rPr sz="1400" b="1" spc="-15" dirty="0">
                <a:solidFill>
                  <a:srgbClr val="DF2F1E"/>
                </a:solidFill>
                <a:latin typeface="Georgia"/>
                <a:cs typeface="Georgia"/>
              </a:rPr>
              <a:t>who </a:t>
            </a:r>
            <a:r>
              <a:rPr sz="1400" b="1" dirty="0">
                <a:solidFill>
                  <a:srgbClr val="DF2F1E"/>
                </a:solidFill>
                <a:latin typeface="Georgia"/>
                <a:cs typeface="Georgia"/>
              </a:rPr>
              <a:t>is</a:t>
            </a:r>
            <a:r>
              <a:rPr sz="1400" b="1" spc="330" dirty="0">
                <a:solidFill>
                  <a:srgbClr val="DF2F1E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DF2F1E"/>
                </a:solidFill>
                <a:latin typeface="Georgia"/>
                <a:cs typeface="Georgia"/>
              </a:rPr>
              <a:t>responsible</a:t>
            </a:r>
            <a:r>
              <a:rPr sz="1400" spc="-10" dirty="0">
                <a:latin typeface="Georgia"/>
                <a:cs typeface="Georgia"/>
              </a:rPr>
              <a:t>?</a:t>
            </a:r>
            <a:endParaRPr sz="1400">
              <a:latin typeface="Georgia"/>
              <a:cs typeface="Georgia"/>
            </a:endParaRPr>
          </a:p>
          <a:p>
            <a:pPr marL="954405" marR="10795" indent="-359410">
              <a:lnSpc>
                <a:spcPct val="110000"/>
              </a:lnSpc>
              <a:spcBef>
                <a:spcPts val="1060"/>
              </a:spcBef>
              <a:buFont typeface="Arial"/>
              <a:buChar char="•"/>
              <a:tabLst>
                <a:tab pos="954405" algn="l"/>
                <a:tab pos="955040" algn="l"/>
              </a:tabLst>
            </a:pPr>
            <a:r>
              <a:rPr sz="1400" b="1" spc="-5" dirty="0">
                <a:latin typeface="Georgia"/>
                <a:cs typeface="Georgia"/>
              </a:rPr>
              <a:t>Requires </a:t>
            </a:r>
            <a:r>
              <a:rPr sz="1400" b="1" spc="-10" dirty="0">
                <a:latin typeface="Georgia"/>
                <a:cs typeface="Georgia"/>
              </a:rPr>
              <a:t>data </a:t>
            </a:r>
            <a:r>
              <a:rPr sz="1400" b="1" spc="-5" dirty="0">
                <a:latin typeface="Georgia"/>
                <a:cs typeface="Georgia"/>
              </a:rPr>
              <a:t>users </a:t>
            </a:r>
            <a:r>
              <a:rPr sz="1400" b="1" spc="-10" dirty="0">
                <a:latin typeface="Georgia"/>
                <a:cs typeface="Georgia"/>
              </a:rPr>
              <a:t>to </a:t>
            </a:r>
            <a:r>
              <a:rPr sz="1400" b="1" spc="-5" dirty="0">
                <a:latin typeface="Georgia"/>
                <a:cs typeface="Georgia"/>
              </a:rPr>
              <a:t>use contractual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other means </a:t>
            </a:r>
            <a:r>
              <a:rPr sz="1400" b="1" spc="-10" dirty="0">
                <a:latin typeface="Georgia"/>
                <a:cs typeface="Georgia"/>
              </a:rPr>
              <a:t>to ensure that </a:t>
            </a:r>
            <a:r>
              <a:rPr sz="1400" b="1" spc="-15" dirty="0">
                <a:latin typeface="Georgia"/>
                <a:cs typeface="Georgia"/>
              </a:rPr>
              <a:t>the  </a:t>
            </a:r>
            <a:r>
              <a:rPr sz="1400" b="1" spc="-5" dirty="0">
                <a:latin typeface="Georgia"/>
                <a:cs typeface="Georgia"/>
              </a:rPr>
              <a:t>personal </a:t>
            </a:r>
            <a:r>
              <a:rPr sz="1400" b="1" spc="-10" dirty="0">
                <a:latin typeface="Georgia"/>
                <a:cs typeface="Georgia"/>
              </a:rPr>
              <a:t>data </a:t>
            </a:r>
            <a:r>
              <a:rPr sz="1400" b="1" dirty="0">
                <a:latin typeface="Georgia"/>
                <a:cs typeface="Georgia"/>
              </a:rPr>
              <a:t>is </a:t>
            </a:r>
            <a:r>
              <a:rPr sz="1400" b="1" spc="-5" dirty="0">
                <a:latin typeface="Georgia"/>
                <a:cs typeface="Georgia"/>
              </a:rPr>
              <a:t>protected</a:t>
            </a:r>
            <a:r>
              <a:rPr sz="1400" b="1" spc="5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from:</a:t>
            </a:r>
            <a:endParaRPr sz="1400">
              <a:latin typeface="Georgia"/>
              <a:cs typeface="Georgia"/>
            </a:endParaRPr>
          </a:p>
          <a:p>
            <a:pPr marL="1412240" lvl="1" indent="-36004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412240" algn="l"/>
                <a:tab pos="1412875" algn="l"/>
              </a:tabLst>
            </a:pPr>
            <a:r>
              <a:rPr sz="1400" spc="-10" dirty="0">
                <a:latin typeface="Georgia"/>
                <a:cs typeface="Georgia"/>
              </a:rPr>
              <a:t>Unauthorised or accidental access of personal data, processing, erasure,  loss</a:t>
            </a:r>
            <a:endParaRPr sz="1400">
              <a:latin typeface="Georgia"/>
              <a:cs typeface="Georgia"/>
            </a:endParaRPr>
          </a:p>
          <a:p>
            <a:pPr marL="1412240" marR="542925">
              <a:lnSpc>
                <a:spcPct val="110000"/>
              </a:lnSpc>
            </a:pPr>
            <a:r>
              <a:rPr sz="1400" spc="-10" dirty="0">
                <a:latin typeface="Georgia"/>
                <a:cs typeface="Georgia"/>
              </a:rPr>
              <a:t>or use of personal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transferred to the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processor for processing  </a:t>
            </a:r>
            <a:r>
              <a:rPr sz="1400" spc="-15" dirty="0">
                <a:solidFill>
                  <a:srgbClr val="BA2740"/>
                </a:solidFill>
                <a:latin typeface="Georgia"/>
                <a:cs typeface="Georgia"/>
              </a:rPr>
              <a:t>(DPP4 </a:t>
            </a:r>
            <a:r>
              <a:rPr sz="1400" spc="-10" dirty="0">
                <a:solidFill>
                  <a:srgbClr val="BA2740"/>
                </a:solidFill>
                <a:latin typeface="Georgia"/>
                <a:cs typeface="Georgia"/>
              </a:rPr>
              <a:t>– Security of </a:t>
            </a:r>
            <a:r>
              <a:rPr sz="1400" spc="-15" dirty="0">
                <a:solidFill>
                  <a:srgbClr val="BA2740"/>
                </a:solidFill>
                <a:latin typeface="Georgia"/>
                <a:cs typeface="Georgia"/>
              </a:rPr>
              <a:t>Personal</a:t>
            </a:r>
            <a:r>
              <a:rPr sz="1400" spc="150" dirty="0">
                <a:solidFill>
                  <a:srgbClr val="BA2740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BA2740"/>
                </a:solidFill>
                <a:latin typeface="Georgia"/>
                <a:cs typeface="Georgia"/>
              </a:rPr>
              <a:t>Data)</a:t>
            </a:r>
            <a:endParaRPr sz="1400">
              <a:latin typeface="Georgia"/>
              <a:cs typeface="Georgia"/>
            </a:endParaRPr>
          </a:p>
          <a:p>
            <a:pPr marL="1412240" lvl="1" indent="-36004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412240" algn="l"/>
                <a:tab pos="1412875" algn="l"/>
              </a:tabLst>
            </a:pPr>
            <a:r>
              <a:rPr sz="1400" spc="-15" dirty="0">
                <a:latin typeface="Georgia"/>
                <a:cs typeface="Georgia"/>
              </a:rPr>
              <a:t>Not </a:t>
            </a:r>
            <a:r>
              <a:rPr sz="1400" spc="-10" dirty="0">
                <a:latin typeface="Georgia"/>
                <a:cs typeface="Georgia"/>
              </a:rPr>
              <a:t>retaining for longer than necessary for the purpose of processing the 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data</a:t>
            </a:r>
            <a:endParaRPr sz="1400">
              <a:latin typeface="Georgia"/>
              <a:cs typeface="Georgia"/>
            </a:endParaRPr>
          </a:p>
          <a:p>
            <a:pPr marL="1412240">
              <a:lnSpc>
                <a:spcPct val="100000"/>
              </a:lnSpc>
              <a:spcBef>
                <a:spcPts val="170"/>
              </a:spcBef>
            </a:pPr>
            <a:r>
              <a:rPr sz="1400" spc="-15" dirty="0">
                <a:solidFill>
                  <a:srgbClr val="BA2740"/>
                </a:solidFill>
                <a:latin typeface="Georgia"/>
                <a:cs typeface="Georgia"/>
              </a:rPr>
              <a:t>(DPP2 </a:t>
            </a:r>
            <a:r>
              <a:rPr sz="1400" spc="-10" dirty="0">
                <a:solidFill>
                  <a:srgbClr val="BA2740"/>
                </a:solidFill>
                <a:latin typeface="Georgia"/>
                <a:cs typeface="Georgia"/>
              </a:rPr>
              <a:t>– </a:t>
            </a:r>
            <a:r>
              <a:rPr sz="1400" spc="-15" dirty="0">
                <a:solidFill>
                  <a:srgbClr val="BA2740"/>
                </a:solidFill>
                <a:latin typeface="Georgia"/>
                <a:cs typeface="Georgia"/>
              </a:rPr>
              <a:t>Accuracy </a:t>
            </a:r>
            <a:r>
              <a:rPr sz="1400" spc="-10" dirty="0">
                <a:solidFill>
                  <a:srgbClr val="BA2740"/>
                </a:solidFill>
                <a:latin typeface="Georgia"/>
                <a:cs typeface="Georgia"/>
              </a:rPr>
              <a:t>&amp;</a:t>
            </a:r>
            <a:r>
              <a:rPr sz="1400" spc="135" dirty="0">
                <a:solidFill>
                  <a:srgbClr val="BA2740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BA2740"/>
                </a:solidFill>
                <a:latin typeface="Georgia"/>
                <a:cs typeface="Georgia"/>
              </a:rPr>
              <a:t>Retention)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49324" y="5622035"/>
            <a:ext cx="6190615" cy="502920"/>
          </a:xfrm>
          <a:prstGeom prst="rect">
            <a:avLst/>
          </a:prstGeom>
          <a:solidFill>
            <a:srgbClr val="FFE0C5"/>
          </a:solidFill>
          <a:ln w="3175">
            <a:solidFill>
              <a:srgbClr val="A04A0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621665">
              <a:lnSpc>
                <a:spcPct val="100000"/>
              </a:lnSpc>
              <a:spcBef>
                <a:spcPts val="840"/>
              </a:spcBef>
            </a:pPr>
            <a:r>
              <a:rPr sz="1800" b="1" spc="-5" dirty="0">
                <a:latin typeface="Georgia"/>
                <a:cs typeface="Georgia"/>
              </a:rPr>
              <a:t>What </a:t>
            </a:r>
            <a:r>
              <a:rPr sz="1800" b="1" dirty="0">
                <a:latin typeface="Georgia"/>
                <a:cs typeface="Georgia"/>
              </a:rPr>
              <a:t>does this mean </a:t>
            </a:r>
            <a:r>
              <a:rPr sz="1800" b="1" spc="-5" dirty="0">
                <a:latin typeface="Georgia"/>
                <a:cs typeface="Georgia"/>
              </a:rPr>
              <a:t>for </a:t>
            </a:r>
            <a:r>
              <a:rPr sz="1800" b="1" dirty="0">
                <a:latin typeface="Georgia"/>
                <a:cs typeface="Georgia"/>
              </a:rPr>
              <a:t>your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operations?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Rights </a:t>
            </a:r>
            <a:r>
              <a:rPr dirty="0"/>
              <a:t>of Data </a:t>
            </a:r>
            <a:r>
              <a:rPr spc="-5" dirty="0"/>
              <a:t>Access </a:t>
            </a:r>
            <a:r>
              <a:rPr dirty="0"/>
              <a:t>and</a:t>
            </a:r>
            <a:r>
              <a:rPr spc="-70" dirty="0"/>
              <a:t> </a:t>
            </a:r>
            <a:r>
              <a:rPr spc="-5" dirty="0"/>
              <a:t>Correction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135380" y="1370075"/>
            <a:ext cx="7254240" cy="1557655"/>
          </a:xfrm>
          <a:custGeom>
            <a:avLst/>
            <a:gdLst/>
            <a:ahLst/>
            <a:cxnLst/>
            <a:rect l="l" t="t" r="r" b="b"/>
            <a:pathLst>
              <a:path w="7254240" h="1557655">
                <a:moveTo>
                  <a:pt x="0" y="1557527"/>
                </a:moveTo>
                <a:lnTo>
                  <a:pt x="7254240" y="1557527"/>
                </a:lnTo>
                <a:lnTo>
                  <a:pt x="7254240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308" y="1153667"/>
            <a:ext cx="2575560" cy="506095"/>
          </a:xfrm>
          <a:custGeom>
            <a:avLst/>
            <a:gdLst/>
            <a:ahLst/>
            <a:cxnLst/>
            <a:rect l="l" t="t" r="r" b="b"/>
            <a:pathLst>
              <a:path w="2575560" h="506094">
                <a:moveTo>
                  <a:pt x="0" y="505967"/>
                </a:moveTo>
                <a:lnTo>
                  <a:pt x="2575560" y="505967"/>
                </a:lnTo>
                <a:lnTo>
                  <a:pt x="2575560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9308" y="1153667"/>
            <a:ext cx="2575560" cy="506095"/>
          </a:xfrm>
          <a:prstGeom prst="rect">
            <a:avLst/>
          </a:prstGeom>
          <a:solidFill>
            <a:srgbClr val="DF2F1E"/>
          </a:solidFill>
        </p:spPr>
        <p:txBody>
          <a:bodyPr vert="horz" wrap="square" lIns="0" tIns="141605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115"/>
              </a:spcBef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 Access &amp;</a:t>
            </a:r>
            <a:r>
              <a:rPr sz="1400" b="1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Correction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2416" y="3297935"/>
            <a:ext cx="2167128" cy="3084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9908" y="3378708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0" y="228600"/>
                </a:moveTo>
                <a:lnTo>
                  <a:pt x="1295400" y="228600"/>
                </a:lnTo>
                <a:lnTo>
                  <a:pt x="1295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7432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5307" y="3494532"/>
            <a:ext cx="1008380" cy="115570"/>
          </a:xfrm>
          <a:custGeom>
            <a:avLst/>
            <a:gdLst/>
            <a:ahLst/>
            <a:cxnLst/>
            <a:rect l="l" t="t" r="r" b="b"/>
            <a:pathLst>
              <a:path w="1008379" h="115570">
                <a:moveTo>
                  <a:pt x="0" y="0"/>
                </a:moveTo>
                <a:lnTo>
                  <a:pt x="1008126" y="115188"/>
                </a:lnTo>
              </a:path>
            </a:pathLst>
          </a:custGeom>
          <a:ln w="27432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6310" y="1700021"/>
            <a:ext cx="7261859" cy="433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5630">
              <a:lnSpc>
                <a:spcPct val="100000"/>
              </a:lnSpc>
            </a:pP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0" dirty="0">
                <a:latin typeface="Georgia"/>
                <a:cs typeface="Georgia"/>
              </a:rPr>
              <a:t>data subject </a:t>
            </a:r>
            <a:r>
              <a:rPr sz="1400" spc="-5" dirty="0">
                <a:latin typeface="Georgia"/>
                <a:cs typeface="Georgia"/>
              </a:rPr>
              <a:t>shall </a:t>
            </a:r>
            <a:r>
              <a:rPr sz="1400" spc="-15" dirty="0">
                <a:latin typeface="Georgia"/>
                <a:cs typeface="Georgia"/>
              </a:rPr>
              <a:t>be </a:t>
            </a:r>
            <a:r>
              <a:rPr sz="1400" spc="-10" dirty="0">
                <a:latin typeface="Georgia"/>
                <a:cs typeface="Georgia"/>
              </a:rPr>
              <a:t>entitled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to</a:t>
            </a:r>
            <a:endParaRPr sz="1400">
              <a:latin typeface="Georgia"/>
              <a:cs typeface="Georgia"/>
            </a:endParaRPr>
          </a:p>
          <a:p>
            <a:pPr marL="1452245" indent="-399415">
              <a:lnSpc>
                <a:spcPct val="100000"/>
              </a:lnSpc>
              <a:spcBef>
                <a:spcPts val="700"/>
              </a:spcBef>
              <a:buAutoNum type="romanLcPeriod"/>
              <a:tabLst>
                <a:tab pos="1452245" algn="l"/>
                <a:tab pos="1452880" algn="l"/>
              </a:tabLst>
            </a:pPr>
            <a:r>
              <a:rPr sz="1400" spc="-10" dirty="0">
                <a:latin typeface="Georgia"/>
                <a:cs typeface="Georgia"/>
              </a:rPr>
              <a:t>request </a:t>
            </a:r>
            <a:r>
              <a:rPr sz="1400" spc="-15" dirty="0">
                <a:latin typeface="Georgia"/>
                <a:cs typeface="Georgia"/>
              </a:rPr>
              <a:t>access </a:t>
            </a:r>
            <a:r>
              <a:rPr sz="1400" spc="-10" dirty="0">
                <a:latin typeface="Georgia"/>
                <a:cs typeface="Georgia"/>
              </a:rPr>
              <a:t>to his/her personal</a:t>
            </a:r>
            <a:r>
              <a:rPr sz="1400" spc="130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data;</a:t>
            </a:r>
            <a:endParaRPr sz="1400">
              <a:latin typeface="Georgia"/>
              <a:cs typeface="Georgia"/>
            </a:endParaRPr>
          </a:p>
          <a:p>
            <a:pPr marL="1452245" indent="-399415">
              <a:lnSpc>
                <a:spcPct val="100000"/>
              </a:lnSpc>
              <a:spcBef>
                <a:spcPts val="695"/>
              </a:spcBef>
              <a:buAutoNum type="romanLcPeriod"/>
              <a:tabLst>
                <a:tab pos="1452245" algn="l"/>
                <a:tab pos="1452880" algn="l"/>
              </a:tabLst>
            </a:pPr>
            <a:r>
              <a:rPr sz="1400" spc="-10" dirty="0">
                <a:latin typeface="Georgia"/>
                <a:cs typeface="Georgia"/>
              </a:rPr>
              <a:t>request correction of his/her personal</a:t>
            </a:r>
            <a:r>
              <a:rPr sz="1400" spc="13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data.</a:t>
            </a:r>
            <a:endParaRPr sz="1400">
              <a:latin typeface="Georgia"/>
              <a:cs typeface="Georgia"/>
            </a:endParaRPr>
          </a:p>
          <a:p>
            <a:pPr marL="595630">
              <a:lnSpc>
                <a:spcPct val="100000"/>
              </a:lnSpc>
              <a:spcBef>
                <a:spcPts val="695"/>
              </a:spcBef>
            </a:pP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user may charge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0" dirty="0">
                <a:latin typeface="Georgia"/>
                <a:cs typeface="Georgia"/>
              </a:rPr>
              <a:t>fee </a:t>
            </a:r>
            <a:r>
              <a:rPr sz="1400" spc="-5" dirty="0">
                <a:latin typeface="Georgia"/>
                <a:cs typeface="Georgia"/>
              </a:rPr>
              <a:t>for </a:t>
            </a:r>
            <a:r>
              <a:rPr sz="1400" spc="-10" dirty="0">
                <a:latin typeface="Georgia"/>
                <a:cs typeface="Georgia"/>
              </a:rPr>
              <a:t>complying </a:t>
            </a:r>
            <a:r>
              <a:rPr sz="1400" spc="-5" dirty="0">
                <a:latin typeface="Georgia"/>
                <a:cs typeface="Georgia"/>
              </a:rPr>
              <a:t>with </a:t>
            </a:r>
            <a:r>
              <a:rPr sz="1400" spc="-10" dirty="0">
                <a:latin typeface="Georgia"/>
                <a:cs typeface="Georgia"/>
              </a:rPr>
              <a:t>the </a:t>
            </a:r>
            <a:r>
              <a:rPr sz="1400" spc="-15" dirty="0">
                <a:latin typeface="Georgia"/>
                <a:cs typeface="Georgia"/>
              </a:rPr>
              <a:t>data access</a:t>
            </a:r>
            <a:r>
              <a:rPr sz="1400" spc="29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request.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What </a:t>
            </a:r>
            <a:r>
              <a:rPr sz="1400" spc="-5" dirty="0">
                <a:latin typeface="Georgia"/>
                <a:cs typeface="Georgia"/>
              </a:rPr>
              <a:t>is a </a:t>
            </a:r>
            <a:r>
              <a:rPr sz="1400" spc="-10" dirty="0">
                <a:latin typeface="Georgia"/>
                <a:cs typeface="Georgia"/>
              </a:rPr>
              <a:t>proper handling procedure on </a:t>
            </a:r>
            <a:r>
              <a:rPr sz="1400" b="1" spc="-5" dirty="0">
                <a:solidFill>
                  <a:srgbClr val="DF2F1E"/>
                </a:solidFill>
                <a:latin typeface="Georgia"/>
                <a:cs typeface="Georgia"/>
              </a:rPr>
              <a:t>access and </a:t>
            </a:r>
            <a:r>
              <a:rPr sz="1400" b="1" spc="-10" dirty="0">
                <a:solidFill>
                  <a:srgbClr val="DF2F1E"/>
                </a:solidFill>
                <a:latin typeface="Georgia"/>
                <a:cs typeface="Georgia"/>
              </a:rPr>
              <a:t>correction</a:t>
            </a:r>
            <a:r>
              <a:rPr sz="1400" b="1" spc="254" dirty="0">
                <a:solidFill>
                  <a:srgbClr val="DF2F1E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DF2F1E"/>
                </a:solidFill>
                <a:latin typeface="Georgia"/>
                <a:cs typeface="Georgia"/>
              </a:rPr>
              <a:t>request</a:t>
            </a:r>
            <a:r>
              <a:rPr sz="1400" spc="-10" dirty="0">
                <a:latin typeface="Georgia"/>
                <a:cs typeface="Georgia"/>
              </a:rPr>
              <a:t>?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3312795">
              <a:lnSpc>
                <a:spcPct val="100000"/>
              </a:lnSpc>
            </a:pP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Access Request (“DAR”)</a:t>
            </a:r>
            <a:r>
              <a:rPr sz="1400" spc="1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Form</a:t>
            </a:r>
            <a:endParaRPr sz="1400">
              <a:latin typeface="Georgia"/>
              <a:cs typeface="Georgia"/>
            </a:endParaRPr>
          </a:p>
          <a:p>
            <a:pPr marL="4017645" lvl="1" indent="-34480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4017645" algn="l"/>
                <a:tab pos="4018279" algn="l"/>
              </a:tabLst>
            </a:pPr>
            <a:r>
              <a:rPr sz="1400" spc="-10" dirty="0">
                <a:latin typeface="Georgia"/>
                <a:cs typeface="Georgia"/>
              </a:rPr>
              <a:t>Check the identity of </a:t>
            </a:r>
            <a:r>
              <a:rPr sz="1400" spc="-5" dirty="0">
                <a:latin typeface="Georgia"/>
                <a:cs typeface="Georgia"/>
              </a:rPr>
              <a:t>the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requestor</a:t>
            </a:r>
            <a:endParaRPr sz="1400">
              <a:latin typeface="Georgia"/>
              <a:cs typeface="Georgia"/>
            </a:endParaRPr>
          </a:p>
          <a:p>
            <a:pPr marL="4017645" lvl="1" indent="-34480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4017645" algn="l"/>
                <a:tab pos="4018279" algn="l"/>
              </a:tabLst>
            </a:pPr>
            <a:r>
              <a:rPr sz="1400" spc="-10" dirty="0">
                <a:latin typeface="Georgia"/>
                <a:cs typeface="Georgia"/>
              </a:rPr>
              <a:t>Response to the DAR </a:t>
            </a:r>
            <a:r>
              <a:rPr sz="1400" spc="-5" dirty="0">
                <a:latin typeface="Georgia"/>
                <a:cs typeface="Georgia"/>
              </a:rPr>
              <a:t>within 40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days</a:t>
            </a:r>
            <a:endParaRPr sz="1400">
              <a:latin typeface="Georgia"/>
              <a:cs typeface="Georgia"/>
            </a:endParaRPr>
          </a:p>
          <a:p>
            <a:pPr marL="4017645" lvl="1" indent="-34480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4017645" algn="l"/>
                <a:tab pos="4018279" algn="l"/>
              </a:tabLst>
            </a:pPr>
            <a:r>
              <a:rPr sz="1400" spc="-10" dirty="0">
                <a:latin typeface="Georgia"/>
                <a:cs typeface="Georgia"/>
              </a:rPr>
              <a:t>Log the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request</a:t>
            </a:r>
            <a:endParaRPr sz="1400">
              <a:latin typeface="Georgia"/>
              <a:cs typeface="Georgia"/>
            </a:endParaRPr>
          </a:p>
          <a:p>
            <a:pPr marL="4017645" lvl="1" indent="-34480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4017645" algn="l"/>
                <a:tab pos="4018279" algn="l"/>
              </a:tabLst>
            </a:pPr>
            <a:r>
              <a:rPr sz="1400" spc="-10" dirty="0">
                <a:latin typeface="Georgia"/>
                <a:cs typeface="Georgia"/>
              </a:rPr>
              <a:t>Charge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0" dirty="0">
                <a:latin typeface="Georgia"/>
                <a:cs typeface="Georgia"/>
              </a:rPr>
              <a:t>reasonable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fee</a:t>
            </a:r>
            <a:endParaRPr sz="1400">
              <a:latin typeface="Georgia"/>
              <a:cs typeface="Georgia"/>
            </a:endParaRPr>
          </a:p>
          <a:p>
            <a:pPr marL="4017645" marR="5080" lvl="1" indent="-34480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4017645" algn="l"/>
                <a:tab pos="4018279" algn="l"/>
              </a:tabLst>
            </a:pPr>
            <a:r>
              <a:rPr sz="1400" spc="-5" dirty="0">
                <a:latin typeface="Georgia"/>
                <a:cs typeface="Georgia"/>
              </a:rPr>
              <a:t>If the </a:t>
            </a:r>
            <a:r>
              <a:rPr sz="1400" spc="-10" dirty="0">
                <a:latin typeface="Georgia"/>
                <a:cs typeface="Georgia"/>
              </a:rPr>
              <a:t>University </a:t>
            </a:r>
            <a:r>
              <a:rPr sz="1400" spc="-15" dirty="0">
                <a:latin typeface="Georgia"/>
                <a:cs typeface="Georgia"/>
              </a:rPr>
              <a:t>cannot </a:t>
            </a:r>
            <a:r>
              <a:rPr sz="1400" spc="-10" dirty="0">
                <a:latin typeface="Georgia"/>
                <a:cs typeface="Georgia"/>
              </a:rPr>
              <a:t>comply </a:t>
            </a:r>
            <a:r>
              <a:rPr sz="1400" spc="-15" dirty="0">
                <a:latin typeface="Georgia"/>
                <a:cs typeface="Georgia"/>
              </a:rPr>
              <a:t>and DAR  </a:t>
            </a:r>
            <a:r>
              <a:rPr sz="1400" spc="-5" dirty="0">
                <a:latin typeface="Georgia"/>
                <a:cs typeface="Georgia"/>
              </a:rPr>
              <a:t>within 40 </a:t>
            </a:r>
            <a:r>
              <a:rPr sz="1400" spc="-10" dirty="0">
                <a:latin typeface="Georgia"/>
                <a:cs typeface="Georgia"/>
              </a:rPr>
              <a:t>days, should </a:t>
            </a:r>
            <a:r>
              <a:rPr sz="1400" spc="-5" dirty="0">
                <a:latin typeface="Georgia"/>
                <a:cs typeface="Georgia"/>
              </a:rPr>
              <a:t>also </a:t>
            </a:r>
            <a:r>
              <a:rPr sz="1400" spc="-10" dirty="0">
                <a:latin typeface="Georgia"/>
                <a:cs typeface="Georgia"/>
              </a:rPr>
              <a:t>provide </a:t>
            </a:r>
            <a:r>
              <a:rPr sz="1400" spc="-5" dirty="0">
                <a:latin typeface="Georgia"/>
                <a:cs typeface="Georgia"/>
              </a:rPr>
              <a:t>a  written </a:t>
            </a:r>
            <a:r>
              <a:rPr sz="1400" spc="-10" dirty="0">
                <a:latin typeface="Georgia"/>
                <a:cs typeface="Georgia"/>
              </a:rPr>
              <a:t>notification to the requestor  explaining the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reasons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Data </a:t>
            </a:r>
            <a:r>
              <a:rPr spc="-5" dirty="0"/>
              <a:t>Breach Handling </a:t>
            </a:r>
            <a:r>
              <a:rPr dirty="0"/>
              <a:t>– </a:t>
            </a:r>
            <a:r>
              <a:rPr spc="-5" dirty="0"/>
              <a:t>How should </a:t>
            </a:r>
            <a:r>
              <a:rPr dirty="0"/>
              <a:t>we handle</a:t>
            </a:r>
            <a:r>
              <a:rPr spc="-90" dirty="0"/>
              <a:t> </a:t>
            </a:r>
            <a:r>
              <a:rPr spc="-10" dirty="0"/>
              <a:t>it</a:t>
            </a:r>
          </a:p>
        </p:txBody>
      </p:sp>
      <p:sp>
        <p:nvSpPr>
          <p:cNvPr id="3" name="object 3"/>
          <p:cNvSpPr/>
          <p:nvPr/>
        </p:nvSpPr>
        <p:spPr>
          <a:xfrm>
            <a:off x="1135380" y="1370075"/>
            <a:ext cx="7254240" cy="2344420"/>
          </a:xfrm>
          <a:custGeom>
            <a:avLst/>
            <a:gdLst/>
            <a:ahLst/>
            <a:cxnLst/>
            <a:rect l="l" t="t" r="r" b="b"/>
            <a:pathLst>
              <a:path w="7254240" h="2344420">
                <a:moveTo>
                  <a:pt x="0" y="2343912"/>
                </a:moveTo>
                <a:lnTo>
                  <a:pt x="7254240" y="2343912"/>
                </a:lnTo>
                <a:lnTo>
                  <a:pt x="7254240" y="0"/>
                </a:lnTo>
                <a:lnTo>
                  <a:pt x="0" y="0"/>
                </a:lnTo>
                <a:lnTo>
                  <a:pt x="0" y="2343912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308" y="1153667"/>
            <a:ext cx="2575560" cy="506095"/>
          </a:xfrm>
          <a:custGeom>
            <a:avLst/>
            <a:gdLst/>
            <a:ahLst/>
            <a:cxnLst/>
            <a:rect l="l" t="t" r="r" b="b"/>
            <a:pathLst>
              <a:path w="2575560" h="506094">
                <a:moveTo>
                  <a:pt x="0" y="505967"/>
                </a:moveTo>
                <a:lnTo>
                  <a:pt x="2575560" y="505967"/>
                </a:lnTo>
                <a:lnTo>
                  <a:pt x="2575560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9308" y="1153667"/>
            <a:ext cx="2575560" cy="506095"/>
          </a:xfrm>
          <a:prstGeom prst="rect">
            <a:avLst/>
          </a:prstGeom>
          <a:solidFill>
            <a:srgbClr val="DF2F1E"/>
          </a:solidFill>
        </p:spPr>
        <p:txBody>
          <a:bodyPr vert="horz" wrap="square" lIns="0" tIns="141605" rIns="0" bIns="0" rtlCol="0">
            <a:spAutoFit/>
          </a:bodyPr>
          <a:lstStyle/>
          <a:p>
            <a:pPr marL="725170">
              <a:lnSpc>
                <a:spcPct val="100000"/>
              </a:lnSpc>
              <a:spcBef>
                <a:spcPts val="1115"/>
              </a:spcBef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400" b="1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Breach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0267" y="4363211"/>
            <a:ext cx="1728470" cy="360045"/>
          </a:xfrm>
          <a:custGeom>
            <a:avLst/>
            <a:gdLst/>
            <a:ahLst/>
            <a:cxnLst/>
            <a:rect l="l" t="t" r="r" b="b"/>
            <a:pathLst>
              <a:path w="1728470" h="360045">
                <a:moveTo>
                  <a:pt x="1668272" y="0"/>
                </a:moveTo>
                <a:lnTo>
                  <a:pt x="59944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04" y="323070"/>
                </a:lnTo>
                <a:lnTo>
                  <a:pt x="17541" y="342122"/>
                </a:lnTo>
                <a:lnTo>
                  <a:pt x="36593" y="354959"/>
                </a:lnTo>
                <a:lnTo>
                  <a:pt x="59944" y="359663"/>
                </a:lnTo>
                <a:lnTo>
                  <a:pt x="1668272" y="359663"/>
                </a:lnTo>
                <a:lnTo>
                  <a:pt x="1691622" y="354959"/>
                </a:lnTo>
                <a:lnTo>
                  <a:pt x="1710674" y="342122"/>
                </a:lnTo>
                <a:lnTo>
                  <a:pt x="1723511" y="323070"/>
                </a:lnTo>
                <a:lnTo>
                  <a:pt x="1728216" y="299719"/>
                </a:lnTo>
                <a:lnTo>
                  <a:pt x="1728216" y="59943"/>
                </a:lnTo>
                <a:lnTo>
                  <a:pt x="1723511" y="36593"/>
                </a:lnTo>
                <a:lnTo>
                  <a:pt x="1710674" y="17541"/>
                </a:lnTo>
                <a:lnTo>
                  <a:pt x="1691622" y="4704"/>
                </a:lnTo>
                <a:lnTo>
                  <a:pt x="1668272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0267" y="4363211"/>
            <a:ext cx="1728470" cy="360045"/>
          </a:xfrm>
          <a:custGeom>
            <a:avLst/>
            <a:gdLst/>
            <a:ahLst/>
            <a:cxnLst/>
            <a:rect l="l" t="t" r="r" b="b"/>
            <a:pathLst>
              <a:path w="1728470" h="360045">
                <a:moveTo>
                  <a:pt x="0" y="59943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4" y="0"/>
                </a:lnTo>
                <a:lnTo>
                  <a:pt x="1668272" y="0"/>
                </a:lnTo>
                <a:lnTo>
                  <a:pt x="1691622" y="4704"/>
                </a:lnTo>
                <a:lnTo>
                  <a:pt x="1710674" y="17541"/>
                </a:lnTo>
                <a:lnTo>
                  <a:pt x="1723511" y="36593"/>
                </a:lnTo>
                <a:lnTo>
                  <a:pt x="1728216" y="59943"/>
                </a:lnTo>
                <a:lnTo>
                  <a:pt x="1728216" y="299719"/>
                </a:lnTo>
                <a:lnTo>
                  <a:pt x="1723511" y="323070"/>
                </a:lnTo>
                <a:lnTo>
                  <a:pt x="1710674" y="342122"/>
                </a:lnTo>
                <a:lnTo>
                  <a:pt x="1691622" y="354959"/>
                </a:lnTo>
                <a:lnTo>
                  <a:pt x="1668272" y="359663"/>
                </a:lnTo>
                <a:lnTo>
                  <a:pt x="59944" y="359663"/>
                </a:lnTo>
                <a:lnTo>
                  <a:pt x="36593" y="354959"/>
                </a:lnTo>
                <a:lnTo>
                  <a:pt x="17541" y="342122"/>
                </a:lnTo>
                <a:lnTo>
                  <a:pt x="4704" y="323070"/>
                </a:lnTo>
                <a:lnTo>
                  <a:pt x="0" y="299719"/>
                </a:lnTo>
                <a:lnTo>
                  <a:pt x="0" y="59943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276" y="4366259"/>
            <a:ext cx="1728470" cy="360045"/>
          </a:xfrm>
          <a:custGeom>
            <a:avLst/>
            <a:gdLst/>
            <a:ahLst/>
            <a:cxnLst/>
            <a:rect l="l" t="t" r="r" b="b"/>
            <a:pathLst>
              <a:path w="1728470" h="360045">
                <a:moveTo>
                  <a:pt x="1668272" y="0"/>
                </a:moveTo>
                <a:lnTo>
                  <a:pt x="59943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10" y="323070"/>
                </a:lnTo>
                <a:lnTo>
                  <a:pt x="17556" y="342122"/>
                </a:lnTo>
                <a:lnTo>
                  <a:pt x="36609" y="354959"/>
                </a:lnTo>
                <a:lnTo>
                  <a:pt x="59943" y="359663"/>
                </a:lnTo>
                <a:lnTo>
                  <a:pt x="1668272" y="359663"/>
                </a:lnTo>
                <a:lnTo>
                  <a:pt x="1691622" y="354959"/>
                </a:lnTo>
                <a:lnTo>
                  <a:pt x="1710674" y="342122"/>
                </a:lnTo>
                <a:lnTo>
                  <a:pt x="1723511" y="323070"/>
                </a:lnTo>
                <a:lnTo>
                  <a:pt x="1728216" y="299719"/>
                </a:lnTo>
                <a:lnTo>
                  <a:pt x="1728216" y="59943"/>
                </a:lnTo>
                <a:lnTo>
                  <a:pt x="1723511" y="36593"/>
                </a:lnTo>
                <a:lnTo>
                  <a:pt x="1710674" y="17541"/>
                </a:lnTo>
                <a:lnTo>
                  <a:pt x="1691622" y="4704"/>
                </a:lnTo>
                <a:lnTo>
                  <a:pt x="1668272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276" y="4366259"/>
            <a:ext cx="1728470" cy="360045"/>
          </a:xfrm>
          <a:custGeom>
            <a:avLst/>
            <a:gdLst/>
            <a:ahLst/>
            <a:cxnLst/>
            <a:rect l="l" t="t" r="r" b="b"/>
            <a:pathLst>
              <a:path w="1728470" h="360045">
                <a:moveTo>
                  <a:pt x="0" y="59943"/>
                </a:moveTo>
                <a:lnTo>
                  <a:pt x="4710" y="36593"/>
                </a:lnTo>
                <a:lnTo>
                  <a:pt x="17556" y="17541"/>
                </a:lnTo>
                <a:lnTo>
                  <a:pt x="36609" y="4704"/>
                </a:lnTo>
                <a:lnTo>
                  <a:pt x="59943" y="0"/>
                </a:lnTo>
                <a:lnTo>
                  <a:pt x="1668272" y="0"/>
                </a:lnTo>
                <a:lnTo>
                  <a:pt x="1691622" y="4704"/>
                </a:lnTo>
                <a:lnTo>
                  <a:pt x="1710674" y="17541"/>
                </a:lnTo>
                <a:lnTo>
                  <a:pt x="1723511" y="36593"/>
                </a:lnTo>
                <a:lnTo>
                  <a:pt x="1728216" y="59943"/>
                </a:lnTo>
                <a:lnTo>
                  <a:pt x="1728216" y="299719"/>
                </a:lnTo>
                <a:lnTo>
                  <a:pt x="1723511" y="323070"/>
                </a:lnTo>
                <a:lnTo>
                  <a:pt x="1710674" y="342122"/>
                </a:lnTo>
                <a:lnTo>
                  <a:pt x="1691622" y="354959"/>
                </a:lnTo>
                <a:lnTo>
                  <a:pt x="1668272" y="359663"/>
                </a:lnTo>
                <a:lnTo>
                  <a:pt x="59943" y="359663"/>
                </a:lnTo>
                <a:lnTo>
                  <a:pt x="36609" y="354959"/>
                </a:lnTo>
                <a:lnTo>
                  <a:pt x="17556" y="342122"/>
                </a:lnTo>
                <a:lnTo>
                  <a:pt x="4710" y="323070"/>
                </a:lnTo>
                <a:lnTo>
                  <a:pt x="0" y="299719"/>
                </a:lnTo>
                <a:lnTo>
                  <a:pt x="0" y="59943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8106" y="1762886"/>
            <a:ext cx="7698105" cy="289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1825">
              <a:lnSpc>
                <a:spcPct val="100000"/>
              </a:lnSpc>
            </a:pP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0" dirty="0">
                <a:latin typeface="Georgia"/>
                <a:cs typeface="Georgia"/>
              </a:rPr>
              <a:t>data breach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is</a:t>
            </a:r>
            <a:endParaRPr sz="1400">
              <a:latin typeface="Georgia"/>
              <a:cs typeface="Georgia"/>
            </a:endParaRPr>
          </a:p>
          <a:p>
            <a:pPr marL="918210" indent="-286385">
              <a:lnSpc>
                <a:spcPct val="100000"/>
              </a:lnSpc>
              <a:buFont typeface="Arial"/>
              <a:buChar char="•"/>
              <a:tabLst>
                <a:tab pos="918210" algn="l"/>
                <a:tab pos="918844" algn="l"/>
              </a:tabLst>
            </a:pP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5" dirty="0">
                <a:latin typeface="Georgia"/>
                <a:cs typeface="Georgia"/>
              </a:rPr>
              <a:t>breach </a:t>
            </a:r>
            <a:r>
              <a:rPr sz="1400" spc="-10" dirty="0">
                <a:latin typeface="Georgia"/>
                <a:cs typeface="Georgia"/>
              </a:rPr>
              <a:t>of security of personal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5" dirty="0">
                <a:latin typeface="Georgia"/>
                <a:cs typeface="Georgia"/>
              </a:rPr>
              <a:t>held </a:t>
            </a:r>
            <a:r>
              <a:rPr sz="1400" spc="-15" dirty="0">
                <a:latin typeface="Georgia"/>
                <a:cs typeface="Georgia"/>
              </a:rPr>
              <a:t>by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5" dirty="0">
                <a:latin typeface="Georgia"/>
                <a:cs typeface="Georgia"/>
              </a:rPr>
              <a:t>data</a:t>
            </a:r>
            <a:r>
              <a:rPr sz="1400" spc="229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user;</a:t>
            </a:r>
            <a:endParaRPr sz="1400">
              <a:latin typeface="Georgia"/>
              <a:cs typeface="Georgia"/>
            </a:endParaRPr>
          </a:p>
          <a:p>
            <a:pPr marL="918210" indent="-286385">
              <a:lnSpc>
                <a:spcPct val="100000"/>
              </a:lnSpc>
              <a:buFont typeface="Arial"/>
              <a:buChar char="•"/>
              <a:tabLst>
                <a:tab pos="918210" algn="l"/>
                <a:tab pos="918844" algn="l"/>
              </a:tabLst>
            </a:pPr>
            <a:r>
              <a:rPr sz="1400" spc="-10" dirty="0">
                <a:latin typeface="Georgia"/>
                <a:cs typeface="Georgia"/>
              </a:rPr>
              <a:t>exposing the personal </a:t>
            </a:r>
            <a:r>
              <a:rPr sz="1400" spc="-5" dirty="0">
                <a:latin typeface="Georgia"/>
                <a:cs typeface="Georgia"/>
              </a:rPr>
              <a:t>data </a:t>
            </a:r>
            <a:r>
              <a:rPr sz="1400" spc="5" dirty="0">
                <a:latin typeface="Georgia"/>
                <a:cs typeface="Georgia"/>
              </a:rPr>
              <a:t>to </a:t>
            </a:r>
            <a:r>
              <a:rPr sz="1400" spc="-10" dirty="0">
                <a:latin typeface="Georgia"/>
                <a:cs typeface="Georgia"/>
              </a:rPr>
              <a:t>the </a:t>
            </a:r>
            <a:r>
              <a:rPr sz="1400" spc="-5" dirty="0">
                <a:latin typeface="Georgia"/>
                <a:cs typeface="Georgia"/>
              </a:rPr>
              <a:t>risk </a:t>
            </a:r>
            <a:r>
              <a:rPr sz="1400" dirty="0">
                <a:latin typeface="Georgia"/>
                <a:cs typeface="Georgia"/>
              </a:rPr>
              <a:t>of </a:t>
            </a:r>
            <a:r>
              <a:rPr sz="1400" spc="-10" dirty="0">
                <a:latin typeface="Georgia"/>
                <a:cs typeface="Georgia"/>
              </a:rPr>
              <a:t>unauthorized or accidental access,</a:t>
            </a:r>
            <a:r>
              <a:rPr sz="1400" spc="2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processing,</a:t>
            </a:r>
            <a:endParaRPr sz="1400">
              <a:latin typeface="Georgia"/>
              <a:cs typeface="Georgia"/>
            </a:endParaRPr>
          </a:p>
          <a:p>
            <a:pPr marL="91821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use, modification or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erasure.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631825" marR="366395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Examples: loss of storage devices, improper handling or </a:t>
            </a:r>
            <a:r>
              <a:rPr sz="1400" spc="-15" dirty="0">
                <a:latin typeface="Georgia"/>
                <a:cs typeface="Georgia"/>
              </a:rPr>
              <a:t>accidental </a:t>
            </a:r>
            <a:r>
              <a:rPr sz="1400" spc="-10" dirty="0">
                <a:latin typeface="Georgia"/>
                <a:cs typeface="Georgia"/>
              </a:rPr>
              <a:t>transmission of  personal data, </a:t>
            </a:r>
            <a:r>
              <a:rPr sz="1400" spc="-15" dirty="0">
                <a:latin typeface="Georgia"/>
                <a:cs typeface="Georgia"/>
              </a:rPr>
              <a:t>database </a:t>
            </a:r>
            <a:r>
              <a:rPr sz="1400" spc="-10" dirty="0">
                <a:latin typeface="Georgia"/>
                <a:cs typeface="Georgia"/>
              </a:rPr>
              <a:t>being hacked </a:t>
            </a:r>
            <a:r>
              <a:rPr sz="1400" spc="-15" dirty="0">
                <a:latin typeface="Georgia"/>
                <a:cs typeface="Georgia"/>
              </a:rPr>
              <a:t>by </a:t>
            </a:r>
            <a:r>
              <a:rPr sz="1400" spc="-10" dirty="0">
                <a:latin typeface="Georgia"/>
                <a:cs typeface="Georgia"/>
              </a:rPr>
              <a:t>outsiders, </a:t>
            </a:r>
            <a:r>
              <a:rPr sz="1400" spc="-5" dirty="0">
                <a:latin typeface="Georgia"/>
                <a:cs typeface="Georgia"/>
              </a:rPr>
              <a:t>leakage </a:t>
            </a:r>
            <a:r>
              <a:rPr sz="1400" spc="-10" dirty="0">
                <a:latin typeface="Georgia"/>
                <a:cs typeface="Georgia"/>
              </a:rPr>
              <a:t>of personal data caused </a:t>
            </a:r>
            <a:r>
              <a:rPr sz="1400" spc="-15" dirty="0">
                <a:latin typeface="Georgia"/>
                <a:cs typeface="Georgia"/>
              </a:rPr>
              <a:t>by  </a:t>
            </a:r>
            <a:r>
              <a:rPr sz="1400" spc="-10" dirty="0">
                <a:latin typeface="Georgia"/>
                <a:cs typeface="Georgia"/>
              </a:rPr>
              <a:t>failure of computer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systems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245110" marR="2501265" indent="-233045">
              <a:lnSpc>
                <a:spcPct val="215300"/>
              </a:lnSpc>
              <a:spcBef>
                <a:spcPts val="5"/>
              </a:spcBef>
              <a:tabLst>
                <a:tab pos="4100829" algn="l"/>
              </a:tabLst>
            </a:pPr>
            <a:r>
              <a:rPr sz="1400" spc="-10" dirty="0">
                <a:latin typeface="Georgia"/>
                <a:cs typeface="Georgia"/>
              </a:rPr>
              <a:t>What should you do when you identify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b="1" spc="-10" dirty="0">
                <a:solidFill>
                  <a:srgbClr val="DF2F1E"/>
                </a:solidFill>
                <a:latin typeface="Georgia"/>
                <a:cs typeface="Georgia"/>
              </a:rPr>
              <a:t>data breach </a:t>
            </a:r>
            <a:r>
              <a:rPr sz="1400" b="1" spc="-5" dirty="0">
                <a:solidFill>
                  <a:srgbClr val="DF2F1E"/>
                </a:solidFill>
                <a:latin typeface="Georgia"/>
                <a:cs typeface="Georgia"/>
              </a:rPr>
              <a:t>incident</a:t>
            </a:r>
            <a:r>
              <a:rPr sz="1400" spc="-5" dirty="0">
                <a:latin typeface="Georgia"/>
                <a:cs typeface="Georgia"/>
              </a:rPr>
              <a:t>? 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As a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4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subject	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As a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4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user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1304" y="4840223"/>
            <a:ext cx="1658620" cy="1109980"/>
          </a:xfrm>
          <a:custGeom>
            <a:avLst/>
            <a:gdLst/>
            <a:ahLst/>
            <a:cxnLst/>
            <a:rect l="l" t="t" r="r" b="b"/>
            <a:pathLst>
              <a:path w="1658620" h="1109979">
                <a:moveTo>
                  <a:pt x="1307592" y="0"/>
                </a:moveTo>
                <a:lnTo>
                  <a:pt x="0" y="0"/>
                </a:lnTo>
                <a:lnTo>
                  <a:pt x="350519" y="554735"/>
                </a:lnTo>
                <a:lnTo>
                  <a:pt x="0" y="1109472"/>
                </a:lnTo>
                <a:lnTo>
                  <a:pt x="1307592" y="1109472"/>
                </a:lnTo>
                <a:lnTo>
                  <a:pt x="1658111" y="554735"/>
                </a:lnTo>
                <a:lnTo>
                  <a:pt x="1307592" y="0"/>
                </a:lnTo>
                <a:close/>
              </a:path>
            </a:pathLst>
          </a:custGeom>
          <a:solidFill>
            <a:srgbClr val="EB8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2751" y="4849367"/>
            <a:ext cx="1701164" cy="1100455"/>
          </a:xfrm>
          <a:custGeom>
            <a:avLst/>
            <a:gdLst/>
            <a:ahLst/>
            <a:cxnLst/>
            <a:rect l="l" t="t" r="r" b="b"/>
            <a:pathLst>
              <a:path w="1701164" h="1100454">
                <a:moveTo>
                  <a:pt x="1354582" y="0"/>
                </a:moveTo>
                <a:lnTo>
                  <a:pt x="0" y="0"/>
                </a:lnTo>
                <a:lnTo>
                  <a:pt x="0" y="1100327"/>
                </a:lnTo>
                <a:lnTo>
                  <a:pt x="1354582" y="1100327"/>
                </a:lnTo>
                <a:lnTo>
                  <a:pt x="1700784" y="550163"/>
                </a:lnTo>
                <a:lnTo>
                  <a:pt x="1354582" y="0"/>
                </a:lnTo>
                <a:close/>
              </a:path>
            </a:pathLst>
          </a:custGeom>
          <a:solidFill>
            <a:srgbClr val="DB5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1304" y="5168265"/>
            <a:ext cx="132842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Georgia"/>
                <a:cs typeface="Georgia"/>
              </a:rPr>
              <a:t>Report </a:t>
            </a:r>
            <a:r>
              <a:rPr sz="1000" spc="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000" spc="-5" dirty="0">
                <a:solidFill>
                  <a:srgbClr val="FFFFFF"/>
                </a:solidFill>
                <a:latin typeface="Georgia"/>
                <a:cs typeface="Georgia"/>
              </a:rPr>
              <a:t>incident</a:t>
            </a:r>
            <a:r>
              <a:rPr sz="1000" spc="-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Georgia"/>
                <a:cs typeface="Georgia"/>
              </a:rPr>
              <a:t>to  </a:t>
            </a:r>
            <a:r>
              <a:rPr sz="1000" spc="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000" b="1" spc="5" dirty="0">
                <a:solidFill>
                  <a:srgbClr val="FFFFFF"/>
                </a:solidFill>
                <a:latin typeface="Georgia"/>
                <a:cs typeface="Georgia"/>
              </a:rPr>
              <a:t>data protection  officer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97296" y="4861559"/>
            <a:ext cx="1658620" cy="1109980"/>
          </a:xfrm>
          <a:custGeom>
            <a:avLst/>
            <a:gdLst/>
            <a:ahLst/>
            <a:cxnLst/>
            <a:rect l="l" t="t" r="r" b="b"/>
            <a:pathLst>
              <a:path w="1658620" h="1109979">
                <a:moveTo>
                  <a:pt x="1307592" y="0"/>
                </a:moveTo>
                <a:lnTo>
                  <a:pt x="0" y="0"/>
                </a:lnTo>
                <a:lnTo>
                  <a:pt x="350519" y="554735"/>
                </a:lnTo>
                <a:lnTo>
                  <a:pt x="0" y="1109471"/>
                </a:lnTo>
                <a:lnTo>
                  <a:pt x="1307592" y="1109471"/>
                </a:lnTo>
                <a:lnTo>
                  <a:pt x="1658111" y="554735"/>
                </a:lnTo>
                <a:lnTo>
                  <a:pt x="1307592" y="0"/>
                </a:lnTo>
                <a:close/>
              </a:path>
            </a:pathLst>
          </a:custGeom>
          <a:solidFill>
            <a:srgbClr val="DB5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8744" y="4870703"/>
            <a:ext cx="1697989" cy="1103630"/>
          </a:xfrm>
          <a:custGeom>
            <a:avLst/>
            <a:gdLst/>
            <a:ahLst/>
            <a:cxnLst/>
            <a:rect l="l" t="t" r="r" b="b"/>
            <a:pathLst>
              <a:path w="1697989" h="1103629">
                <a:moveTo>
                  <a:pt x="1350517" y="0"/>
                </a:moveTo>
                <a:lnTo>
                  <a:pt x="0" y="0"/>
                </a:lnTo>
                <a:lnTo>
                  <a:pt x="0" y="1103376"/>
                </a:lnTo>
                <a:lnTo>
                  <a:pt x="1350517" y="1103376"/>
                </a:lnTo>
                <a:lnTo>
                  <a:pt x="1697735" y="551688"/>
                </a:lnTo>
                <a:lnTo>
                  <a:pt x="1350517" y="0"/>
                </a:lnTo>
                <a:close/>
              </a:path>
            </a:pathLst>
          </a:custGeom>
          <a:solidFill>
            <a:srgbClr val="DF2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26660" y="5190490"/>
            <a:ext cx="1325245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Act as </a:t>
            </a:r>
            <a:r>
              <a:rPr sz="1000" spc="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000" b="1" spc="5" dirty="0">
                <a:solidFill>
                  <a:srgbClr val="FFFFFF"/>
                </a:solidFill>
                <a:latin typeface="Georgia"/>
                <a:cs typeface="Georgia"/>
              </a:rPr>
              <a:t>first</a:t>
            </a:r>
            <a:r>
              <a:rPr sz="1000" b="1" spc="-1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000" b="1" dirty="0">
                <a:solidFill>
                  <a:srgbClr val="FFFFFF"/>
                </a:solidFill>
                <a:latin typeface="Georgia"/>
                <a:cs typeface="Georgia"/>
              </a:rPr>
              <a:t>line </a:t>
            </a:r>
            <a:r>
              <a:rPr sz="1000" b="1" spc="5" dirty="0">
                <a:solidFill>
                  <a:srgbClr val="FFFFFF"/>
                </a:solidFill>
                <a:latin typeface="Georgia"/>
                <a:cs typeface="Georgia"/>
              </a:rPr>
              <a:t>of  </a:t>
            </a:r>
            <a:r>
              <a:rPr sz="1000" b="1" dirty="0">
                <a:solidFill>
                  <a:srgbClr val="FFFFFF"/>
                </a:solidFill>
                <a:latin typeface="Georgia"/>
                <a:cs typeface="Georgia"/>
              </a:rPr>
              <a:t>contact </a:t>
            </a:r>
            <a:r>
              <a:rPr sz="1000" spc="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000" spc="-5" dirty="0">
                <a:solidFill>
                  <a:srgbClr val="FFFFFF"/>
                </a:solidFill>
                <a:latin typeface="Georgia"/>
                <a:cs typeface="Georgia"/>
              </a:rPr>
              <a:t>all </a:t>
            </a: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data  breach</a:t>
            </a:r>
            <a:r>
              <a:rPr sz="10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incidents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26223" y="4861559"/>
            <a:ext cx="1661160" cy="1109980"/>
          </a:xfrm>
          <a:custGeom>
            <a:avLst/>
            <a:gdLst/>
            <a:ahLst/>
            <a:cxnLst/>
            <a:rect l="l" t="t" r="r" b="b"/>
            <a:pathLst>
              <a:path w="1661159" h="1109979">
                <a:moveTo>
                  <a:pt x="1310640" y="0"/>
                </a:moveTo>
                <a:lnTo>
                  <a:pt x="0" y="0"/>
                </a:lnTo>
                <a:lnTo>
                  <a:pt x="350520" y="554735"/>
                </a:lnTo>
                <a:lnTo>
                  <a:pt x="0" y="1109471"/>
                </a:lnTo>
                <a:lnTo>
                  <a:pt x="1310640" y="1109471"/>
                </a:lnTo>
                <a:lnTo>
                  <a:pt x="1661159" y="554735"/>
                </a:lnTo>
                <a:lnTo>
                  <a:pt x="1310640" y="0"/>
                </a:lnTo>
                <a:close/>
              </a:path>
            </a:pathLst>
          </a:custGeom>
          <a:solidFill>
            <a:srgbClr val="A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55233" y="5053076"/>
            <a:ext cx="1280795" cy="77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Georgia"/>
                <a:cs typeface="Georgia"/>
              </a:rPr>
              <a:t>Assist </a:t>
            </a:r>
            <a:r>
              <a:rPr sz="1000" spc="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000" b="1" dirty="0">
                <a:solidFill>
                  <a:srgbClr val="FFFFFF"/>
                </a:solidFill>
                <a:latin typeface="Georgia"/>
                <a:cs typeface="Georgia"/>
              </a:rPr>
              <a:t>conduct  investigation </a:t>
            </a: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and  recommend  </a:t>
            </a:r>
            <a:r>
              <a:rPr sz="1000" b="1" spc="5" dirty="0">
                <a:solidFill>
                  <a:srgbClr val="FFFFFF"/>
                </a:solidFill>
                <a:latin typeface="Georgia"/>
                <a:cs typeface="Georgia"/>
              </a:rPr>
              <a:t>remedial</a:t>
            </a:r>
            <a:r>
              <a:rPr sz="1000" b="1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000" b="1" dirty="0">
                <a:solidFill>
                  <a:srgbClr val="FFFFFF"/>
                </a:solidFill>
                <a:latin typeface="Georgia"/>
                <a:cs typeface="Georgia"/>
              </a:rPr>
              <a:t>follow-up  actions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29906" y="5053076"/>
            <a:ext cx="955040" cy="77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Georgia"/>
                <a:cs typeface="Georgia"/>
              </a:rPr>
              <a:t>Report </a:t>
            </a: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data  breach</a:t>
            </a:r>
            <a:r>
              <a:rPr sz="10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incidents  </a:t>
            </a:r>
            <a:r>
              <a:rPr sz="1000" b="1" dirty="0">
                <a:solidFill>
                  <a:srgbClr val="FFFFFF"/>
                </a:solidFill>
                <a:latin typeface="Georgia"/>
                <a:cs typeface="Georgia"/>
              </a:rPr>
              <a:t>investigation  results </a:t>
            </a:r>
            <a:r>
              <a:rPr sz="1000" spc="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000" spc="10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management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2769" y="5053076"/>
            <a:ext cx="1103630" cy="77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Provide </a:t>
            </a:r>
            <a:r>
              <a:rPr sz="1000" b="1" dirty="0">
                <a:solidFill>
                  <a:srgbClr val="FFFFFF"/>
                </a:solidFill>
                <a:latin typeface="Georgia"/>
                <a:cs typeface="Georgia"/>
              </a:rPr>
              <a:t>relevant  </a:t>
            </a:r>
            <a:r>
              <a:rPr sz="1000" b="1" spc="5" dirty="0">
                <a:solidFill>
                  <a:srgbClr val="FFFFFF"/>
                </a:solidFill>
                <a:latin typeface="Georgia"/>
                <a:cs typeface="Georgia"/>
              </a:rPr>
              <a:t>information</a:t>
            </a:r>
            <a:r>
              <a:rPr sz="1000" b="1" spc="-1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1000"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Georgia"/>
                <a:cs typeface="Georgia"/>
              </a:rPr>
              <a:t>assistant </a:t>
            </a:r>
            <a:r>
              <a:rPr sz="1000" spc="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000" spc="10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1000" dirty="0">
                <a:solidFill>
                  <a:srgbClr val="FFFFFF"/>
                </a:solidFill>
                <a:latin typeface="Georgia"/>
                <a:cs typeface="Georgia"/>
              </a:rPr>
              <a:t>investigation </a:t>
            </a:r>
            <a:r>
              <a:rPr sz="1000" spc="-5" dirty="0">
                <a:solidFill>
                  <a:srgbClr val="FFFFFF"/>
                </a:solidFill>
                <a:latin typeface="Georgia"/>
                <a:cs typeface="Georgia"/>
              </a:rPr>
              <a:t>if  needed</a:t>
            </a:r>
            <a:endParaRPr sz="1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Case </a:t>
            </a:r>
            <a:r>
              <a:rPr spc="-5" dirty="0"/>
              <a:t>Scenario </a:t>
            </a:r>
            <a:r>
              <a:rPr dirty="0"/>
              <a:t>– </a:t>
            </a:r>
            <a:r>
              <a:rPr spc="-5" dirty="0"/>
              <a:t>No.</a:t>
            </a:r>
            <a:r>
              <a:rPr spc="-70" dirty="0"/>
              <a:t> </a:t>
            </a:r>
            <a:r>
              <a:rPr dirty="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1661160" y="53477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51815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9760" y="4145279"/>
            <a:ext cx="6705600" cy="1155700"/>
          </a:xfrm>
          <a:prstGeom prst="rect">
            <a:avLst/>
          </a:prstGeom>
          <a:solidFill>
            <a:srgbClr val="DC6900"/>
          </a:solidFill>
        </p:spPr>
        <p:txBody>
          <a:bodyPr vert="horz" wrap="square" lIns="0" tIns="69850" rIns="0" bIns="0" rtlCol="0">
            <a:spAutoFit/>
          </a:bodyPr>
          <a:lstStyle/>
          <a:p>
            <a:pPr marL="250190" indent="-17716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50190" algn="l"/>
              </a:tabLst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Which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DPP(s)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is/are</a:t>
            </a:r>
            <a:r>
              <a:rPr sz="1400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involved?</a:t>
            </a:r>
            <a:endParaRPr sz="1400">
              <a:latin typeface="Georgia"/>
              <a:cs typeface="Georgia"/>
            </a:endParaRPr>
          </a:p>
          <a:p>
            <a:pPr marL="250190" indent="-1771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50190" algn="l"/>
              </a:tabLst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the personal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data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collected</a:t>
            </a:r>
            <a:r>
              <a:rPr sz="1400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appropriate?</a:t>
            </a:r>
            <a:endParaRPr sz="1400">
              <a:latin typeface="Georgia"/>
              <a:cs typeface="Georgia"/>
            </a:endParaRPr>
          </a:p>
          <a:p>
            <a:pPr marL="250190" indent="-17716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50190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What are some of privacy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risk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that the institution may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be</a:t>
            </a:r>
            <a:r>
              <a:rPr sz="1400" spc="25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facing?</a:t>
            </a:r>
            <a:endParaRPr sz="1400">
              <a:latin typeface="Georgia"/>
              <a:cs typeface="Georgia"/>
            </a:endParaRPr>
          </a:p>
          <a:p>
            <a:pPr marL="250190" indent="-1771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50190" algn="l"/>
              </a:tabLst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What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should the institution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aware of retention of personal</a:t>
            </a:r>
            <a:r>
              <a:rPr sz="1400" spc="2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data?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3816" y="1228344"/>
            <a:ext cx="7546975" cy="2200910"/>
          </a:xfrm>
          <a:prstGeom prst="rect">
            <a:avLst/>
          </a:prstGeom>
          <a:solidFill>
            <a:srgbClr val="FFE0C5"/>
          </a:solidFill>
        </p:spPr>
        <p:txBody>
          <a:bodyPr vert="horz" wrap="square" lIns="0" tIns="6794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535"/>
              </a:spcBef>
            </a:pPr>
            <a:r>
              <a:rPr sz="1400" b="1" spc="-10" dirty="0">
                <a:solidFill>
                  <a:srgbClr val="A44F00"/>
                </a:solidFill>
                <a:latin typeface="Georgia"/>
                <a:cs typeface="Georgia"/>
              </a:rPr>
              <a:t>Background</a:t>
            </a:r>
            <a:endParaRPr sz="1400">
              <a:latin typeface="Georgia"/>
              <a:cs typeface="Georgia"/>
            </a:endParaRPr>
          </a:p>
          <a:p>
            <a:pPr marL="255904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56540" algn="l"/>
              </a:tabLst>
            </a:pPr>
            <a:r>
              <a:rPr sz="1400" spc="-5" dirty="0">
                <a:latin typeface="Georgia"/>
                <a:cs typeface="Georgia"/>
              </a:rPr>
              <a:t>An </a:t>
            </a:r>
            <a:r>
              <a:rPr sz="1400" spc="-10" dirty="0">
                <a:latin typeface="Georgia"/>
                <a:cs typeface="Georgia"/>
              </a:rPr>
              <a:t>education institution has opened the admission application </a:t>
            </a:r>
            <a:r>
              <a:rPr sz="1400" spc="-5" dirty="0">
                <a:latin typeface="Georgia"/>
                <a:cs typeface="Georgia"/>
              </a:rPr>
              <a:t>to </a:t>
            </a:r>
            <a:r>
              <a:rPr sz="1400" spc="-10" dirty="0">
                <a:latin typeface="Georgia"/>
                <a:cs typeface="Georgia"/>
              </a:rPr>
              <a:t>the potential 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candidates.</a:t>
            </a:r>
            <a:endParaRPr sz="1400">
              <a:latin typeface="Georgia"/>
              <a:cs typeface="Georgia"/>
            </a:endParaRPr>
          </a:p>
          <a:p>
            <a:pPr marL="255904" marR="97790" indent="-18288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56540" algn="l"/>
              </a:tabLst>
            </a:pPr>
            <a:r>
              <a:rPr sz="1400" spc="-10" dirty="0">
                <a:latin typeface="Georgia"/>
                <a:cs typeface="Georgia"/>
              </a:rPr>
              <a:t>During application submission,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0" dirty="0">
                <a:latin typeface="Georgia"/>
                <a:cs typeface="Georgia"/>
              </a:rPr>
              <a:t>institution has requested </a:t>
            </a:r>
            <a:r>
              <a:rPr sz="1400" spc="-5" dirty="0">
                <a:latin typeface="Georgia"/>
                <a:cs typeface="Georgia"/>
              </a:rPr>
              <a:t>for the </a:t>
            </a:r>
            <a:r>
              <a:rPr sz="1400" spc="-10" dirty="0">
                <a:latin typeface="Georgia"/>
                <a:cs typeface="Georgia"/>
              </a:rPr>
              <a:t>applicant’s  information, including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5" dirty="0">
                <a:latin typeface="Georgia"/>
                <a:cs typeface="Georgia"/>
              </a:rPr>
              <a:t>copy </a:t>
            </a:r>
            <a:r>
              <a:rPr sz="1400" spc="-10" dirty="0">
                <a:latin typeface="Georgia"/>
                <a:cs typeface="Georgia"/>
              </a:rPr>
              <a:t>of his/her HKID Card, </a:t>
            </a:r>
            <a:r>
              <a:rPr sz="1400" spc="-15" dirty="0">
                <a:latin typeface="Georgia"/>
                <a:cs typeface="Georgia"/>
              </a:rPr>
              <a:t>contact </a:t>
            </a:r>
            <a:r>
              <a:rPr sz="1400" spc="-10" dirty="0">
                <a:latin typeface="Georgia"/>
                <a:cs typeface="Georgia"/>
              </a:rPr>
              <a:t>number, address, date of birth,  prior certificates </a:t>
            </a:r>
            <a:r>
              <a:rPr sz="1400" spc="-5" dirty="0">
                <a:latin typeface="Georgia"/>
                <a:cs typeface="Georgia"/>
              </a:rPr>
              <a:t>/ </a:t>
            </a:r>
            <a:r>
              <a:rPr sz="1400" spc="-10" dirty="0">
                <a:latin typeface="Georgia"/>
                <a:cs typeface="Georgia"/>
              </a:rPr>
              <a:t>transcripts,</a:t>
            </a:r>
            <a:r>
              <a:rPr sz="1400" spc="1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etc.</a:t>
            </a:r>
            <a:endParaRPr sz="1400">
              <a:latin typeface="Georgia"/>
              <a:cs typeface="Georgia"/>
            </a:endParaRPr>
          </a:p>
          <a:p>
            <a:pPr marL="255904" indent="-18288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56540" algn="l"/>
              </a:tabLst>
            </a:pP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0" dirty="0">
                <a:latin typeface="Georgia"/>
                <a:cs typeface="Georgia"/>
              </a:rPr>
              <a:t>information collected </a:t>
            </a:r>
            <a:r>
              <a:rPr sz="1400" spc="-5" dirty="0">
                <a:latin typeface="Georgia"/>
                <a:cs typeface="Georgia"/>
              </a:rPr>
              <a:t>is solely </a:t>
            </a:r>
            <a:r>
              <a:rPr sz="1400" spc="-10" dirty="0">
                <a:latin typeface="Georgia"/>
                <a:cs typeface="Georgia"/>
              </a:rPr>
              <a:t>for processing the admission</a:t>
            </a:r>
            <a:r>
              <a:rPr sz="1400" spc="204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application.</a:t>
            </a:r>
            <a:endParaRPr sz="1400">
              <a:latin typeface="Georgia"/>
              <a:cs typeface="Georgia"/>
            </a:endParaRPr>
          </a:p>
          <a:p>
            <a:pPr marL="255904" indent="-18288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56540" algn="l"/>
              </a:tabLst>
            </a:pPr>
            <a:r>
              <a:rPr sz="1400" spc="-10" dirty="0">
                <a:latin typeface="Georgia"/>
                <a:cs typeface="Georgia"/>
              </a:rPr>
              <a:t>However, the institution engaged </a:t>
            </a:r>
            <a:r>
              <a:rPr sz="1400" spc="-5" dirty="0">
                <a:latin typeface="Georgia"/>
                <a:cs typeface="Georgia"/>
              </a:rPr>
              <a:t>in a </a:t>
            </a:r>
            <a:r>
              <a:rPr sz="1400" spc="-10" dirty="0">
                <a:latin typeface="Georgia"/>
                <a:cs typeface="Georgia"/>
              </a:rPr>
              <a:t>practice of retaining personal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of 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unsuccessful</a:t>
            </a:r>
            <a:endParaRPr sz="1400">
              <a:latin typeface="Georgia"/>
              <a:cs typeface="Georgia"/>
            </a:endParaRPr>
          </a:p>
          <a:p>
            <a:pPr marL="255904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applicants for an indefinite period of</a:t>
            </a:r>
            <a:r>
              <a:rPr sz="1400" spc="15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time.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3612" y="3761485"/>
            <a:ext cx="237172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What do </a:t>
            </a:r>
            <a:r>
              <a:rPr sz="1800" b="1" i="1" spc="-5" dirty="0">
                <a:latin typeface="Georgia"/>
                <a:cs typeface="Georgia"/>
              </a:rPr>
              <a:t>you</a:t>
            </a:r>
            <a:r>
              <a:rPr sz="1800" b="1" i="1" spc="-10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think?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Case </a:t>
            </a:r>
            <a:r>
              <a:rPr spc="-5" dirty="0"/>
              <a:t>Scenario </a:t>
            </a:r>
            <a:r>
              <a:rPr dirty="0"/>
              <a:t>– </a:t>
            </a:r>
            <a:r>
              <a:rPr spc="-5" dirty="0"/>
              <a:t>No.</a:t>
            </a:r>
            <a:r>
              <a:rPr spc="-70" dirty="0"/>
              <a:t> </a:t>
            </a:r>
            <a:r>
              <a:rPr dirty="0"/>
              <a:t>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004" y="955675"/>
            <a:ext cx="12515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latin typeface="Georgia"/>
                <a:cs typeface="Georgia"/>
              </a:rPr>
              <a:t>Quick</a:t>
            </a:r>
            <a:r>
              <a:rPr sz="1600" i="1" spc="-70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Polling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966" y="2315845"/>
            <a:ext cx="4732020" cy="222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AutoNum type="alphaUcPeriod"/>
              <a:tabLst>
                <a:tab pos="356870" algn="l"/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DPP1 </a:t>
            </a:r>
            <a:r>
              <a:rPr sz="1800" spc="-5" dirty="0">
                <a:latin typeface="Georgia"/>
                <a:cs typeface="Georgia"/>
              </a:rPr>
              <a:t>– </a:t>
            </a:r>
            <a:r>
              <a:rPr sz="1800" dirty="0">
                <a:latin typeface="Georgia"/>
                <a:cs typeface="Georgia"/>
              </a:rPr>
              <a:t>Data </a:t>
            </a:r>
            <a:r>
              <a:rPr sz="1800" spc="-10" dirty="0">
                <a:latin typeface="Georgia"/>
                <a:cs typeface="Georgia"/>
              </a:rPr>
              <a:t>Collection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356870" algn="l"/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DPP2 – </a:t>
            </a:r>
            <a:r>
              <a:rPr sz="1800" spc="-5" dirty="0">
                <a:latin typeface="Georgia"/>
                <a:cs typeface="Georgia"/>
              </a:rPr>
              <a:t>Accuracy </a:t>
            </a:r>
            <a:r>
              <a:rPr sz="1800" dirty="0">
                <a:latin typeface="Georgia"/>
                <a:cs typeface="Georgia"/>
              </a:rPr>
              <a:t>&amp; </a:t>
            </a:r>
            <a:r>
              <a:rPr sz="1800" spc="-5" dirty="0">
                <a:latin typeface="Georgia"/>
                <a:cs typeface="Georgia"/>
              </a:rPr>
              <a:t>Retention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915"/>
              </a:spcBef>
              <a:buAutoNum type="alphaUcPeriod"/>
              <a:tabLst>
                <a:tab pos="356870" algn="l"/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DPP3 </a:t>
            </a:r>
            <a:r>
              <a:rPr sz="1800" spc="-5" dirty="0">
                <a:latin typeface="Georgia"/>
                <a:cs typeface="Georgia"/>
              </a:rPr>
              <a:t>– </a:t>
            </a:r>
            <a:r>
              <a:rPr sz="1800" dirty="0">
                <a:latin typeface="Georgia"/>
                <a:cs typeface="Georgia"/>
              </a:rPr>
              <a:t>Data </a:t>
            </a:r>
            <a:r>
              <a:rPr sz="1800" spc="-5" dirty="0">
                <a:latin typeface="Georgia"/>
                <a:cs typeface="Georgia"/>
              </a:rPr>
              <a:t>Use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DPP4 – </a:t>
            </a:r>
            <a:r>
              <a:rPr sz="1800" spc="-5" dirty="0">
                <a:latin typeface="Georgia"/>
                <a:cs typeface="Georgia"/>
              </a:rPr>
              <a:t>Data Security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915"/>
              </a:spcBef>
              <a:buAutoNum type="alphaUcPeriod"/>
              <a:tabLst>
                <a:tab pos="356870" algn="l"/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DPP5 </a:t>
            </a:r>
            <a:r>
              <a:rPr sz="1800" spc="-5" dirty="0">
                <a:latin typeface="Georgia"/>
                <a:cs typeface="Georgia"/>
              </a:rPr>
              <a:t>– </a:t>
            </a:r>
            <a:r>
              <a:rPr sz="1800" spc="-10" dirty="0">
                <a:latin typeface="Georgia"/>
                <a:cs typeface="Georgia"/>
              </a:rPr>
              <a:t>Openness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356870" algn="l"/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DPP6 – </a:t>
            </a:r>
            <a:r>
              <a:rPr sz="1800" spc="-5" dirty="0">
                <a:latin typeface="Georgia"/>
                <a:cs typeface="Georgia"/>
              </a:rPr>
              <a:t>Data </a:t>
            </a:r>
            <a:r>
              <a:rPr sz="1800" spc="-10" dirty="0">
                <a:latin typeface="Georgia"/>
                <a:cs typeface="Georgia"/>
              </a:rPr>
              <a:t>Access </a:t>
            </a:r>
            <a:r>
              <a:rPr sz="1800" dirty="0">
                <a:latin typeface="Georgia"/>
                <a:cs typeface="Georgia"/>
              </a:rPr>
              <a:t>&amp; </a:t>
            </a:r>
            <a:r>
              <a:rPr sz="1800" spc="-5" dirty="0">
                <a:latin typeface="Georgia"/>
                <a:cs typeface="Georgia"/>
              </a:rPr>
              <a:t>Correction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880" y="1475232"/>
            <a:ext cx="8046720" cy="411480"/>
          </a:xfrm>
          <a:prstGeom prst="rect">
            <a:avLst/>
          </a:prstGeom>
          <a:solidFill>
            <a:srgbClr val="DC6900"/>
          </a:solidFill>
        </p:spPr>
        <p:txBody>
          <a:bodyPr vert="horz" wrap="square" lIns="0" tIns="69215" rIns="0" bIns="0" rtlCol="0">
            <a:spAutoFit/>
          </a:bodyPr>
          <a:lstStyle/>
          <a:p>
            <a:pPr marL="247650" indent="-17653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48285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Which DPP(s) is/are</a:t>
            </a:r>
            <a:r>
              <a:rPr sz="14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involved?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6123" y="748283"/>
            <a:ext cx="2304415" cy="548640"/>
          </a:xfrm>
          <a:prstGeom prst="rect">
            <a:avLst/>
          </a:prstGeom>
          <a:solidFill>
            <a:srgbClr val="DF6060"/>
          </a:solidFill>
          <a:ln w="3175">
            <a:solidFill>
              <a:srgbClr val="A04A00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531495">
              <a:lnSpc>
                <a:spcPct val="100000"/>
              </a:lnSpc>
              <a:spcBef>
                <a:spcPts val="100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VOTE</a:t>
            </a:r>
            <a:r>
              <a:rPr sz="18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NOW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2606" y="1425991"/>
            <a:ext cx="5495600" cy="4055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30" y="1283830"/>
            <a:ext cx="3701146" cy="4687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7596" y="1429779"/>
            <a:ext cx="52705" cy="48895"/>
          </a:xfrm>
          <a:custGeom>
            <a:avLst/>
            <a:gdLst/>
            <a:ahLst/>
            <a:cxnLst/>
            <a:rect l="l" t="t" r="r" b="b"/>
            <a:pathLst>
              <a:path w="52704" h="48894">
                <a:moveTo>
                  <a:pt x="26171" y="0"/>
                </a:moveTo>
                <a:lnTo>
                  <a:pt x="15788" y="1911"/>
                </a:lnTo>
                <a:lnTo>
                  <a:pt x="7491" y="6959"/>
                </a:lnTo>
                <a:lnTo>
                  <a:pt x="1991" y="14114"/>
                </a:lnTo>
                <a:lnTo>
                  <a:pt x="0" y="22346"/>
                </a:lnTo>
                <a:lnTo>
                  <a:pt x="1991" y="32788"/>
                </a:lnTo>
                <a:lnTo>
                  <a:pt x="7491" y="41111"/>
                </a:lnTo>
                <a:lnTo>
                  <a:pt x="15788" y="46616"/>
                </a:lnTo>
                <a:lnTo>
                  <a:pt x="26171" y="48607"/>
                </a:lnTo>
                <a:lnTo>
                  <a:pt x="36627" y="46616"/>
                </a:lnTo>
                <a:lnTo>
                  <a:pt x="44962" y="41111"/>
                </a:lnTo>
                <a:lnTo>
                  <a:pt x="50475" y="32788"/>
                </a:lnTo>
                <a:lnTo>
                  <a:pt x="52468" y="22346"/>
                </a:lnTo>
                <a:lnTo>
                  <a:pt x="50475" y="14114"/>
                </a:lnTo>
                <a:lnTo>
                  <a:pt x="44962" y="6959"/>
                </a:lnTo>
                <a:lnTo>
                  <a:pt x="36627" y="1911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6415" y="142977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2504" y="0"/>
                </a:moveTo>
                <a:lnTo>
                  <a:pt x="14241" y="1911"/>
                </a:lnTo>
                <a:lnTo>
                  <a:pt x="7032" y="6959"/>
                </a:lnTo>
                <a:lnTo>
                  <a:pt x="1933" y="14114"/>
                </a:lnTo>
                <a:lnTo>
                  <a:pt x="0" y="22346"/>
                </a:lnTo>
                <a:lnTo>
                  <a:pt x="1933" y="32788"/>
                </a:lnTo>
                <a:lnTo>
                  <a:pt x="7032" y="41111"/>
                </a:lnTo>
                <a:lnTo>
                  <a:pt x="14241" y="46616"/>
                </a:lnTo>
                <a:lnTo>
                  <a:pt x="22504" y="48607"/>
                </a:lnTo>
                <a:lnTo>
                  <a:pt x="32887" y="46616"/>
                </a:lnTo>
                <a:lnTo>
                  <a:pt x="41184" y="41111"/>
                </a:lnTo>
                <a:lnTo>
                  <a:pt x="46684" y="32788"/>
                </a:lnTo>
                <a:lnTo>
                  <a:pt x="48675" y="22346"/>
                </a:lnTo>
                <a:lnTo>
                  <a:pt x="46684" y="14114"/>
                </a:lnTo>
                <a:lnTo>
                  <a:pt x="41184" y="6959"/>
                </a:lnTo>
                <a:lnTo>
                  <a:pt x="32887" y="1911"/>
                </a:lnTo>
                <a:lnTo>
                  <a:pt x="22504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7596" y="1351123"/>
            <a:ext cx="52705" cy="48895"/>
          </a:xfrm>
          <a:custGeom>
            <a:avLst/>
            <a:gdLst/>
            <a:ahLst/>
            <a:cxnLst/>
            <a:rect l="l" t="t" r="r" b="b"/>
            <a:pathLst>
              <a:path w="52704" h="48894">
                <a:moveTo>
                  <a:pt x="26171" y="0"/>
                </a:moveTo>
                <a:lnTo>
                  <a:pt x="15788" y="1990"/>
                </a:lnTo>
                <a:lnTo>
                  <a:pt x="7491" y="7496"/>
                </a:lnTo>
                <a:lnTo>
                  <a:pt x="1991" y="15819"/>
                </a:lnTo>
                <a:lnTo>
                  <a:pt x="0" y="26260"/>
                </a:lnTo>
                <a:lnTo>
                  <a:pt x="1991" y="34512"/>
                </a:lnTo>
                <a:lnTo>
                  <a:pt x="7491" y="41710"/>
                </a:lnTo>
                <a:lnTo>
                  <a:pt x="15788" y="46802"/>
                </a:lnTo>
                <a:lnTo>
                  <a:pt x="26171" y="48733"/>
                </a:lnTo>
                <a:lnTo>
                  <a:pt x="36627" y="46802"/>
                </a:lnTo>
                <a:lnTo>
                  <a:pt x="44962" y="41710"/>
                </a:lnTo>
                <a:lnTo>
                  <a:pt x="50475" y="34512"/>
                </a:lnTo>
                <a:lnTo>
                  <a:pt x="52468" y="26260"/>
                </a:lnTo>
                <a:lnTo>
                  <a:pt x="50475" y="15819"/>
                </a:lnTo>
                <a:lnTo>
                  <a:pt x="44962" y="7496"/>
                </a:lnTo>
                <a:lnTo>
                  <a:pt x="36627" y="1990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6415" y="13511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2504" y="0"/>
                </a:moveTo>
                <a:lnTo>
                  <a:pt x="14241" y="1990"/>
                </a:lnTo>
                <a:lnTo>
                  <a:pt x="7032" y="7496"/>
                </a:lnTo>
                <a:lnTo>
                  <a:pt x="1933" y="15819"/>
                </a:lnTo>
                <a:lnTo>
                  <a:pt x="0" y="26260"/>
                </a:lnTo>
                <a:lnTo>
                  <a:pt x="1933" y="34512"/>
                </a:lnTo>
                <a:lnTo>
                  <a:pt x="7032" y="41710"/>
                </a:lnTo>
                <a:lnTo>
                  <a:pt x="14241" y="46802"/>
                </a:lnTo>
                <a:lnTo>
                  <a:pt x="22504" y="48733"/>
                </a:lnTo>
                <a:lnTo>
                  <a:pt x="32887" y="46802"/>
                </a:lnTo>
                <a:lnTo>
                  <a:pt x="41184" y="41710"/>
                </a:lnTo>
                <a:lnTo>
                  <a:pt x="46684" y="34512"/>
                </a:lnTo>
                <a:lnTo>
                  <a:pt x="48675" y="26260"/>
                </a:lnTo>
                <a:lnTo>
                  <a:pt x="46684" y="15819"/>
                </a:lnTo>
                <a:lnTo>
                  <a:pt x="41184" y="7496"/>
                </a:lnTo>
                <a:lnTo>
                  <a:pt x="32887" y="1990"/>
                </a:lnTo>
                <a:lnTo>
                  <a:pt x="22504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5235" y="142977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2504" y="0"/>
                </a:moveTo>
                <a:lnTo>
                  <a:pt x="14241" y="1911"/>
                </a:lnTo>
                <a:lnTo>
                  <a:pt x="7032" y="6959"/>
                </a:lnTo>
                <a:lnTo>
                  <a:pt x="1933" y="14114"/>
                </a:lnTo>
                <a:lnTo>
                  <a:pt x="0" y="22346"/>
                </a:lnTo>
                <a:lnTo>
                  <a:pt x="1933" y="32788"/>
                </a:lnTo>
                <a:lnTo>
                  <a:pt x="7032" y="41111"/>
                </a:lnTo>
                <a:lnTo>
                  <a:pt x="14241" y="46616"/>
                </a:lnTo>
                <a:lnTo>
                  <a:pt x="22504" y="48607"/>
                </a:lnTo>
                <a:lnTo>
                  <a:pt x="32887" y="46616"/>
                </a:lnTo>
                <a:lnTo>
                  <a:pt x="41184" y="41111"/>
                </a:lnTo>
                <a:lnTo>
                  <a:pt x="46684" y="32788"/>
                </a:lnTo>
                <a:lnTo>
                  <a:pt x="48675" y="22346"/>
                </a:lnTo>
                <a:lnTo>
                  <a:pt x="46684" y="14114"/>
                </a:lnTo>
                <a:lnTo>
                  <a:pt x="41184" y="6959"/>
                </a:lnTo>
                <a:lnTo>
                  <a:pt x="32887" y="1911"/>
                </a:lnTo>
                <a:lnTo>
                  <a:pt x="22504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6595" y="142977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6171" y="0"/>
                </a:moveTo>
                <a:lnTo>
                  <a:pt x="15788" y="1911"/>
                </a:lnTo>
                <a:lnTo>
                  <a:pt x="7491" y="6959"/>
                </a:lnTo>
                <a:lnTo>
                  <a:pt x="1991" y="14114"/>
                </a:lnTo>
                <a:lnTo>
                  <a:pt x="0" y="22346"/>
                </a:lnTo>
                <a:lnTo>
                  <a:pt x="1991" y="32788"/>
                </a:lnTo>
                <a:lnTo>
                  <a:pt x="7491" y="41111"/>
                </a:lnTo>
                <a:lnTo>
                  <a:pt x="15788" y="46616"/>
                </a:lnTo>
                <a:lnTo>
                  <a:pt x="26171" y="48607"/>
                </a:lnTo>
                <a:lnTo>
                  <a:pt x="34434" y="46616"/>
                </a:lnTo>
                <a:lnTo>
                  <a:pt x="41643" y="41111"/>
                </a:lnTo>
                <a:lnTo>
                  <a:pt x="46741" y="32788"/>
                </a:lnTo>
                <a:lnTo>
                  <a:pt x="48675" y="22346"/>
                </a:lnTo>
                <a:lnTo>
                  <a:pt x="46741" y="14114"/>
                </a:lnTo>
                <a:lnTo>
                  <a:pt x="41643" y="6959"/>
                </a:lnTo>
                <a:lnTo>
                  <a:pt x="34434" y="1911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4876" y="1354911"/>
            <a:ext cx="48895" cy="52705"/>
          </a:xfrm>
          <a:custGeom>
            <a:avLst/>
            <a:gdLst/>
            <a:ahLst/>
            <a:cxnLst/>
            <a:rect l="l" t="t" r="r" b="b"/>
            <a:pathLst>
              <a:path w="48895" h="52705">
                <a:moveTo>
                  <a:pt x="26171" y="0"/>
                </a:moveTo>
                <a:lnTo>
                  <a:pt x="15788" y="1988"/>
                </a:lnTo>
                <a:lnTo>
                  <a:pt x="7491" y="7480"/>
                </a:lnTo>
                <a:lnTo>
                  <a:pt x="1991" y="15765"/>
                </a:lnTo>
                <a:lnTo>
                  <a:pt x="0" y="26134"/>
                </a:lnTo>
                <a:lnTo>
                  <a:pt x="1991" y="36575"/>
                </a:lnTo>
                <a:lnTo>
                  <a:pt x="7491" y="44898"/>
                </a:lnTo>
                <a:lnTo>
                  <a:pt x="15788" y="50404"/>
                </a:lnTo>
                <a:lnTo>
                  <a:pt x="26171" y="52395"/>
                </a:lnTo>
                <a:lnTo>
                  <a:pt x="34434" y="50404"/>
                </a:lnTo>
                <a:lnTo>
                  <a:pt x="41643" y="44898"/>
                </a:lnTo>
                <a:lnTo>
                  <a:pt x="46741" y="36575"/>
                </a:lnTo>
                <a:lnTo>
                  <a:pt x="48675" y="26134"/>
                </a:lnTo>
                <a:lnTo>
                  <a:pt x="46741" y="15765"/>
                </a:lnTo>
                <a:lnTo>
                  <a:pt x="41643" y="7480"/>
                </a:lnTo>
                <a:lnTo>
                  <a:pt x="34434" y="1988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7489" y="1354911"/>
            <a:ext cx="48895" cy="52705"/>
          </a:xfrm>
          <a:custGeom>
            <a:avLst/>
            <a:gdLst/>
            <a:ahLst/>
            <a:cxnLst/>
            <a:rect l="l" t="t" r="r" b="b"/>
            <a:pathLst>
              <a:path w="48895" h="52705">
                <a:moveTo>
                  <a:pt x="26171" y="0"/>
                </a:moveTo>
                <a:lnTo>
                  <a:pt x="15734" y="1988"/>
                </a:lnTo>
                <a:lnTo>
                  <a:pt x="7443" y="7480"/>
                </a:lnTo>
                <a:lnTo>
                  <a:pt x="1973" y="15765"/>
                </a:lnTo>
                <a:lnTo>
                  <a:pt x="0" y="26134"/>
                </a:lnTo>
                <a:lnTo>
                  <a:pt x="1973" y="36575"/>
                </a:lnTo>
                <a:lnTo>
                  <a:pt x="7443" y="44898"/>
                </a:lnTo>
                <a:lnTo>
                  <a:pt x="15734" y="50404"/>
                </a:lnTo>
                <a:lnTo>
                  <a:pt x="26171" y="52395"/>
                </a:lnTo>
                <a:lnTo>
                  <a:pt x="34434" y="50404"/>
                </a:lnTo>
                <a:lnTo>
                  <a:pt x="41643" y="44898"/>
                </a:lnTo>
                <a:lnTo>
                  <a:pt x="46741" y="36575"/>
                </a:lnTo>
                <a:lnTo>
                  <a:pt x="48675" y="26134"/>
                </a:lnTo>
                <a:lnTo>
                  <a:pt x="46741" y="15765"/>
                </a:lnTo>
                <a:lnTo>
                  <a:pt x="41643" y="7480"/>
                </a:lnTo>
                <a:lnTo>
                  <a:pt x="34434" y="1988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06057" y="1354911"/>
            <a:ext cx="48895" cy="52705"/>
          </a:xfrm>
          <a:custGeom>
            <a:avLst/>
            <a:gdLst/>
            <a:ahLst/>
            <a:cxnLst/>
            <a:rect l="l" t="t" r="r" b="b"/>
            <a:pathLst>
              <a:path w="48895" h="52705">
                <a:moveTo>
                  <a:pt x="26171" y="0"/>
                </a:moveTo>
                <a:lnTo>
                  <a:pt x="15788" y="1988"/>
                </a:lnTo>
                <a:lnTo>
                  <a:pt x="7491" y="7480"/>
                </a:lnTo>
                <a:lnTo>
                  <a:pt x="1991" y="15765"/>
                </a:lnTo>
                <a:lnTo>
                  <a:pt x="0" y="26134"/>
                </a:lnTo>
                <a:lnTo>
                  <a:pt x="1991" y="36575"/>
                </a:lnTo>
                <a:lnTo>
                  <a:pt x="7491" y="44898"/>
                </a:lnTo>
                <a:lnTo>
                  <a:pt x="15788" y="50404"/>
                </a:lnTo>
                <a:lnTo>
                  <a:pt x="26171" y="52395"/>
                </a:lnTo>
                <a:lnTo>
                  <a:pt x="34434" y="50404"/>
                </a:lnTo>
                <a:lnTo>
                  <a:pt x="41643" y="44898"/>
                </a:lnTo>
                <a:lnTo>
                  <a:pt x="46741" y="36575"/>
                </a:lnTo>
                <a:lnTo>
                  <a:pt x="48675" y="26134"/>
                </a:lnTo>
                <a:lnTo>
                  <a:pt x="46741" y="15765"/>
                </a:lnTo>
                <a:lnTo>
                  <a:pt x="41643" y="7480"/>
                </a:lnTo>
                <a:lnTo>
                  <a:pt x="34434" y="1988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8631" y="5567091"/>
            <a:ext cx="52705" cy="48895"/>
          </a:xfrm>
          <a:custGeom>
            <a:avLst/>
            <a:gdLst/>
            <a:ahLst/>
            <a:cxnLst/>
            <a:rect l="l" t="t" r="r" b="b"/>
            <a:pathLst>
              <a:path w="52704" h="48895">
                <a:moveTo>
                  <a:pt x="26297" y="0"/>
                </a:moveTo>
                <a:lnTo>
                  <a:pt x="15841" y="1927"/>
                </a:lnTo>
                <a:lnTo>
                  <a:pt x="7506" y="7008"/>
                </a:lnTo>
                <a:lnTo>
                  <a:pt x="1993" y="14194"/>
                </a:lnTo>
                <a:lnTo>
                  <a:pt x="0" y="22435"/>
                </a:lnTo>
                <a:lnTo>
                  <a:pt x="1993" y="32843"/>
                </a:lnTo>
                <a:lnTo>
                  <a:pt x="7506" y="41142"/>
                </a:lnTo>
                <a:lnTo>
                  <a:pt x="15841" y="46634"/>
                </a:lnTo>
                <a:lnTo>
                  <a:pt x="26297" y="48620"/>
                </a:lnTo>
                <a:lnTo>
                  <a:pt x="36680" y="46634"/>
                </a:lnTo>
                <a:lnTo>
                  <a:pt x="44977" y="41142"/>
                </a:lnTo>
                <a:lnTo>
                  <a:pt x="50477" y="32843"/>
                </a:lnTo>
                <a:lnTo>
                  <a:pt x="52468" y="22435"/>
                </a:lnTo>
                <a:lnTo>
                  <a:pt x="50477" y="14194"/>
                </a:lnTo>
                <a:lnTo>
                  <a:pt x="44977" y="7008"/>
                </a:lnTo>
                <a:lnTo>
                  <a:pt x="36680" y="1927"/>
                </a:lnTo>
                <a:lnTo>
                  <a:pt x="26297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9673" y="3281405"/>
            <a:ext cx="48895" cy="52705"/>
          </a:xfrm>
          <a:custGeom>
            <a:avLst/>
            <a:gdLst/>
            <a:ahLst/>
            <a:cxnLst/>
            <a:rect l="l" t="t" r="r" b="b"/>
            <a:pathLst>
              <a:path w="48894" h="52704">
                <a:moveTo>
                  <a:pt x="26297" y="0"/>
                </a:moveTo>
                <a:lnTo>
                  <a:pt x="15841" y="1990"/>
                </a:lnTo>
                <a:lnTo>
                  <a:pt x="7506" y="7496"/>
                </a:lnTo>
                <a:lnTo>
                  <a:pt x="1993" y="15819"/>
                </a:lnTo>
                <a:lnTo>
                  <a:pt x="0" y="26260"/>
                </a:lnTo>
                <a:lnTo>
                  <a:pt x="1993" y="36629"/>
                </a:lnTo>
                <a:lnTo>
                  <a:pt x="7506" y="44914"/>
                </a:lnTo>
                <a:lnTo>
                  <a:pt x="15841" y="50406"/>
                </a:lnTo>
                <a:lnTo>
                  <a:pt x="26297" y="52395"/>
                </a:lnTo>
                <a:lnTo>
                  <a:pt x="34488" y="50406"/>
                </a:lnTo>
                <a:lnTo>
                  <a:pt x="41659" y="44914"/>
                </a:lnTo>
                <a:lnTo>
                  <a:pt x="46743" y="36629"/>
                </a:lnTo>
                <a:lnTo>
                  <a:pt x="48675" y="26260"/>
                </a:lnTo>
                <a:lnTo>
                  <a:pt x="46743" y="15819"/>
                </a:lnTo>
                <a:lnTo>
                  <a:pt x="41659" y="7496"/>
                </a:lnTo>
                <a:lnTo>
                  <a:pt x="34488" y="1990"/>
                </a:lnTo>
                <a:lnTo>
                  <a:pt x="26297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7061" y="3281405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6297" y="0"/>
                </a:moveTo>
                <a:lnTo>
                  <a:pt x="15841" y="1990"/>
                </a:lnTo>
                <a:lnTo>
                  <a:pt x="7506" y="7496"/>
                </a:lnTo>
                <a:lnTo>
                  <a:pt x="1993" y="15819"/>
                </a:lnTo>
                <a:lnTo>
                  <a:pt x="0" y="26260"/>
                </a:lnTo>
                <a:lnTo>
                  <a:pt x="1993" y="36629"/>
                </a:lnTo>
                <a:lnTo>
                  <a:pt x="7506" y="44914"/>
                </a:lnTo>
                <a:lnTo>
                  <a:pt x="15841" y="50406"/>
                </a:lnTo>
                <a:lnTo>
                  <a:pt x="26297" y="52395"/>
                </a:lnTo>
                <a:lnTo>
                  <a:pt x="36680" y="50406"/>
                </a:lnTo>
                <a:lnTo>
                  <a:pt x="44977" y="44914"/>
                </a:lnTo>
                <a:lnTo>
                  <a:pt x="50477" y="36629"/>
                </a:lnTo>
                <a:lnTo>
                  <a:pt x="52468" y="26260"/>
                </a:lnTo>
                <a:lnTo>
                  <a:pt x="50477" y="15819"/>
                </a:lnTo>
                <a:lnTo>
                  <a:pt x="44977" y="7496"/>
                </a:lnTo>
                <a:lnTo>
                  <a:pt x="36680" y="1990"/>
                </a:lnTo>
                <a:lnTo>
                  <a:pt x="26297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9422" y="33562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2504" y="0"/>
                </a:moveTo>
                <a:lnTo>
                  <a:pt x="14241" y="1988"/>
                </a:lnTo>
                <a:lnTo>
                  <a:pt x="7032" y="7480"/>
                </a:lnTo>
                <a:lnTo>
                  <a:pt x="1933" y="15765"/>
                </a:lnTo>
                <a:lnTo>
                  <a:pt x="0" y="26134"/>
                </a:lnTo>
                <a:lnTo>
                  <a:pt x="1933" y="34386"/>
                </a:lnTo>
                <a:lnTo>
                  <a:pt x="7032" y="41584"/>
                </a:lnTo>
                <a:lnTo>
                  <a:pt x="14241" y="46676"/>
                </a:lnTo>
                <a:lnTo>
                  <a:pt x="22504" y="48607"/>
                </a:lnTo>
                <a:lnTo>
                  <a:pt x="32960" y="46676"/>
                </a:lnTo>
                <a:lnTo>
                  <a:pt x="41295" y="41584"/>
                </a:lnTo>
                <a:lnTo>
                  <a:pt x="46809" y="34386"/>
                </a:lnTo>
                <a:lnTo>
                  <a:pt x="48802" y="26134"/>
                </a:lnTo>
                <a:lnTo>
                  <a:pt x="46809" y="15765"/>
                </a:lnTo>
                <a:lnTo>
                  <a:pt x="41295" y="7480"/>
                </a:lnTo>
                <a:lnTo>
                  <a:pt x="32960" y="1988"/>
                </a:lnTo>
                <a:lnTo>
                  <a:pt x="22504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3841" y="5933692"/>
            <a:ext cx="52705" cy="48895"/>
          </a:xfrm>
          <a:custGeom>
            <a:avLst/>
            <a:gdLst/>
            <a:ahLst/>
            <a:cxnLst/>
            <a:rect l="l" t="t" r="r" b="b"/>
            <a:pathLst>
              <a:path w="52705" h="48895">
                <a:moveTo>
                  <a:pt x="26171" y="0"/>
                </a:moveTo>
                <a:lnTo>
                  <a:pt x="15788" y="1927"/>
                </a:lnTo>
                <a:lnTo>
                  <a:pt x="7491" y="7010"/>
                </a:lnTo>
                <a:lnTo>
                  <a:pt x="1991" y="14198"/>
                </a:lnTo>
                <a:lnTo>
                  <a:pt x="0" y="22438"/>
                </a:lnTo>
                <a:lnTo>
                  <a:pt x="1991" y="32843"/>
                </a:lnTo>
                <a:lnTo>
                  <a:pt x="7491" y="41143"/>
                </a:lnTo>
                <a:lnTo>
                  <a:pt x="15788" y="46637"/>
                </a:lnTo>
                <a:lnTo>
                  <a:pt x="26171" y="48625"/>
                </a:lnTo>
                <a:lnTo>
                  <a:pt x="36607" y="46637"/>
                </a:lnTo>
                <a:lnTo>
                  <a:pt x="44898" y="41143"/>
                </a:lnTo>
                <a:lnTo>
                  <a:pt x="50368" y="32843"/>
                </a:lnTo>
                <a:lnTo>
                  <a:pt x="52342" y="22438"/>
                </a:lnTo>
                <a:lnTo>
                  <a:pt x="50368" y="14198"/>
                </a:lnTo>
                <a:lnTo>
                  <a:pt x="44898" y="7010"/>
                </a:lnTo>
                <a:lnTo>
                  <a:pt x="36607" y="1927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Today, privacy </a:t>
            </a:r>
            <a:r>
              <a:rPr dirty="0"/>
              <a:t>and </a:t>
            </a:r>
            <a:r>
              <a:rPr spc="-5" dirty="0"/>
              <a:t>cybersecurity compromises </a:t>
            </a:r>
            <a:r>
              <a:rPr dirty="0"/>
              <a:t>are a</a:t>
            </a:r>
            <a:r>
              <a:rPr spc="-15" dirty="0"/>
              <a:t> </a:t>
            </a:r>
            <a:r>
              <a:rPr spc="-5" dirty="0"/>
              <a:t>persistent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1004" y="954659"/>
            <a:ext cx="275272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and globally</a:t>
            </a:r>
            <a:r>
              <a:rPr sz="1800" b="1" i="1" spc="-9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pervasive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1267967"/>
            <a:ext cx="9144000" cy="4928870"/>
          </a:xfrm>
          <a:custGeom>
            <a:avLst/>
            <a:gdLst/>
            <a:ahLst/>
            <a:cxnLst/>
            <a:rect l="l" t="t" r="r" b="b"/>
            <a:pathLst>
              <a:path w="9144000" h="4928870">
                <a:moveTo>
                  <a:pt x="0" y="0"/>
                </a:moveTo>
                <a:lnTo>
                  <a:pt x="0" y="4928616"/>
                </a:lnTo>
                <a:lnTo>
                  <a:pt x="9143999" y="492861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8576" y="1700783"/>
            <a:ext cx="3846829" cy="1118870"/>
          </a:xfrm>
          <a:prstGeom prst="rect">
            <a:avLst/>
          </a:prstGeom>
          <a:solidFill>
            <a:srgbClr val="FFC28A"/>
          </a:solidFill>
        </p:spPr>
        <p:txBody>
          <a:bodyPr vert="horz" wrap="square" lIns="0" tIns="68580" rIns="0" bIns="0" rtlCol="0">
            <a:spAutoFit/>
          </a:bodyPr>
          <a:lstStyle/>
          <a:p>
            <a:pPr marL="73025" marR="183515">
              <a:lnSpc>
                <a:spcPct val="97300"/>
              </a:lnSpc>
              <a:spcBef>
                <a:spcPts val="540"/>
              </a:spcBef>
            </a:pPr>
            <a:r>
              <a:rPr sz="1200" spc="5" dirty="0">
                <a:latin typeface="Georgia"/>
                <a:cs typeface="Georgia"/>
              </a:rPr>
              <a:t>The </a:t>
            </a:r>
            <a:r>
              <a:rPr sz="1200" u="sng" spc="-5" dirty="0">
                <a:latin typeface="Georgia"/>
                <a:cs typeface="Georgia"/>
              </a:rPr>
              <a:t>U.S. government </a:t>
            </a:r>
            <a:r>
              <a:rPr sz="1200" spc="-5" dirty="0">
                <a:latin typeface="Georgia"/>
                <a:cs typeface="Georgia"/>
              </a:rPr>
              <a:t>notifies </a:t>
            </a:r>
            <a:r>
              <a:rPr sz="1200" b="1" spc="-10" dirty="0">
                <a:solidFill>
                  <a:srgbClr val="DC6900"/>
                </a:solidFill>
                <a:latin typeface="Georgia"/>
                <a:cs typeface="Georgia"/>
              </a:rPr>
              <a:t>3,000 </a:t>
            </a:r>
            <a:r>
              <a:rPr sz="1200" b="1" spc="5" dirty="0">
                <a:solidFill>
                  <a:srgbClr val="DC6900"/>
                </a:solidFill>
                <a:latin typeface="Georgia"/>
                <a:cs typeface="Georgia"/>
              </a:rPr>
              <a:t>companies</a:t>
            </a:r>
            <a:r>
              <a:rPr sz="1200" spc="5" dirty="0">
                <a:latin typeface="Georgia"/>
                <a:cs typeface="Georgia"/>
              </a:rPr>
              <a:t>,  </a:t>
            </a:r>
            <a:r>
              <a:rPr sz="1200" spc="-5" dirty="0">
                <a:latin typeface="Georgia"/>
                <a:cs typeface="Georgia"/>
              </a:rPr>
              <a:t>ranging </a:t>
            </a:r>
            <a:r>
              <a:rPr sz="1200" spc="-10" dirty="0">
                <a:latin typeface="Georgia"/>
                <a:cs typeface="Georgia"/>
              </a:rPr>
              <a:t>from </a:t>
            </a:r>
            <a:r>
              <a:rPr sz="1200" spc="-5" dirty="0">
                <a:latin typeface="Georgia"/>
                <a:cs typeface="Georgia"/>
              </a:rPr>
              <a:t>small </a:t>
            </a:r>
            <a:r>
              <a:rPr sz="1200" dirty="0">
                <a:latin typeface="Georgia"/>
                <a:cs typeface="Georgia"/>
              </a:rPr>
              <a:t>banks, </a:t>
            </a:r>
            <a:r>
              <a:rPr sz="1200" spc="-5" dirty="0">
                <a:latin typeface="Georgia"/>
                <a:cs typeface="Georgia"/>
              </a:rPr>
              <a:t>contractors and leading  </a:t>
            </a:r>
            <a:r>
              <a:rPr sz="1200" spc="-10" dirty="0">
                <a:latin typeface="Georgia"/>
                <a:cs typeface="Georgia"/>
              </a:rPr>
              <a:t>retailers, </a:t>
            </a:r>
            <a:r>
              <a:rPr sz="1200" dirty="0">
                <a:latin typeface="Georgia"/>
                <a:cs typeface="Georgia"/>
              </a:rPr>
              <a:t>that they </a:t>
            </a:r>
            <a:r>
              <a:rPr sz="1200" spc="-5" dirty="0">
                <a:latin typeface="Georgia"/>
                <a:cs typeface="Georgia"/>
              </a:rPr>
              <a:t>were attacked </a:t>
            </a:r>
            <a:r>
              <a:rPr sz="1200" dirty="0">
                <a:latin typeface="Georgia"/>
                <a:cs typeface="Georgia"/>
              </a:rPr>
              <a:t>and </a:t>
            </a:r>
            <a:r>
              <a:rPr sz="1200" spc="-5" dirty="0">
                <a:latin typeface="Georgia"/>
                <a:cs typeface="Georgia"/>
              </a:rPr>
              <a:t>charged </a:t>
            </a:r>
            <a:r>
              <a:rPr sz="1200" dirty="0">
                <a:latin typeface="Georgia"/>
                <a:cs typeface="Georgia"/>
              </a:rPr>
              <a:t>nation-  </a:t>
            </a:r>
            <a:r>
              <a:rPr sz="1200" spc="-5" dirty="0">
                <a:latin typeface="Georgia"/>
                <a:cs typeface="Georgia"/>
              </a:rPr>
              <a:t>backed </a:t>
            </a:r>
            <a:r>
              <a:rPr sz="1200" dirty="0">
                <a:latin typeface="Georgia"/>
                <a:cs typeface="Georgia"/>
              </a:rPr>
              <a:t>hackers </a:t>
            </a:r>
            <a:r>
              <a:rPr sz="1200" spc="-5" dirty="0">
                <a:latin typeface="Georgia"/>
                <a:cs typeface="Georgia"/>
              </a:rPr>
              <a:t>with </a:t>
            </a:r>
            <a:r>
              <a:rPr sz="1200" dirty="0">
                <a:latin typeface="Georgia"/>
                <a:cs typeface="Georgia"/>
              </a:rPr>
              <a:t>economic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espionage.</a:t>
            </a:r>
            <a:endParaRPr sz="1200" dirty="0">
              <a:latin typeface="Georgia"/>
              <a:cs typeface="Georgia"/>
            </a:endParaRPr>
          </a:p>
          <a:p>
            <a:pPr marR="66040" algn="r">
              <a:lnSpc>
                <a:spcPct val="100000"/>
              </a:lnSpc>
              <a:spcBef>
                <a:spcPts val="340"/>
              </a:spcBef>
            </a:pPr>
            <a:r>
              <a:rPr sz="1050" i="1" dirty="0">
                <a:latin typeface="Georgia"/>
                <a:cs typeface="Georgia"/>
              </a:rPr>
              <a:t>(In</a:t>
            </a:r>
            <a:r>
              <a:rPr sz="1050" i="1" spc="-90" dirty="0">
                <a:latin typeface="Georgia"/>
                <a:cs typeface="Georgia"/>
              </a:rPr>
              <a:t> </a:t>
            </a:r>
            <a:r>
              <a:rPr sz="1050" i="1" dirty="0">
                <a:latin typeface="Georgia"/>
                <a:cs typeface="Georgia"/>
              </a:rPr>
              <a:t>2013)</a:t>
            </a:r>
            <a:endParaRPr sz="1050" dirty="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12848" y="3496055"/>
            <a:ext cx="2697480" cy="957580"/>
          </a:xfrm>
          <a:prstGeom prst="rect">
            <a:avLst/>
          </a:prstGeom>
          <a:solidFill>
            <a:srgbClr val="FFE199"/>
          </a:solidFill>
        </p:spPr>
        <p:txBody>
          <a:bodyPr vert="horz" wrap="square" lIns="0" tIns="71120" rIns="0" bIns="0" rtlCol="0">
            <a:spAutoFit/>
          </a:bodyPr>
          <a:lstStyle/>
          <a:p>
            <a:pPr marL="73025" marR="212090">
              <a:lnSpc>
                <a:spcPct val="96700"/>
              </a:lnSpc>
              <a:spcBef>
                <a:spcPts val="560"/>
              </a:spcBef>
            </a:pPr>
            <a:r>
              <a:rPr sz="1200" spc="-5" dirty="0">
                <a:latin typeface="Georgia"/>
                <a:cs typeface="Georgia"/>
              </a:rPr>
              <a:t>Compromises </a:t>
            </a:r>
            <a:r>
              <a:rPr sz="1200" dirty="0">
                <a:latin typeface="Georgia"/>
                <a:cs typeface="Georgia"/>
              </a:rPr>
              <a:t>of </a:t>
            </a:r>
            <a:r>
              <a:rPr sz="1200" spc="-10" dirty="0">
                <a:latin typeface="Georgia"/>
                <a:cs typeface="Georgia"/>
              </a:rPr>
              <a:t>retailers </a:t>
            </a:r>
            <a:r>
              <a:rPr sz="1200" dirty="0">
                <a:latin typeface="Georgia"/>
                <a:cs typeface="Georgia"/>
              </a:rPr>
              <a:t>culminate  in a </a:t>
            </a:r>
            <a:r>
              <a:rPr sz="1200" spc="-5" dirty="0">
                <a:latin typeface="Georgia"/>
                <a:cs typeface="Georgia"/>
              </a:rPr>
              <a:t>recent breach </a:t>
            </a:r>
            <a:r>
              <a:rPr sz="1200" dirty="0">
                <a:latin typeface="Georgia"/>
                <a:cs typeface="Georgia"/>
              </a:rPr>
              <a:t>of </a:t>
            </a:r>
            <a:r>
              <a:rPr sz="1200" b="1" spc="-5" dirty="0">
                <a:solidFill>
                  <a:srgbClr val="DC6900"/>
                </a:solidFill>
                <a:latin typeface="Georgia"/>
                <a:cs typeface="Georgia"/>
              </a:rPr>
              <a:t>56 </a:t>
            </a:r>
            <a:r>
              <a:rPr sz="1200" b="1" dirty="0">
                <a:solidFill>
                  <a:srgbClr val="DC6900"/>
                </a:solidFill>
                <a:latin typeface="Georgia"/>
                <a:cs typeface="Georgia"/>
              </a:rPr>
              <a:t>million  </a:t>
            </a:r>
            <a:r>
              <a:rPr sz="1200" spc="-5" dirty="0">
                <a:latin typeface="Georgia"/>
                <a:cs typeface="Georgia"/>
              </a:rPr>
              <a:t>credit cards </a:t>
            </a:r>
            <a:r>
              <a:rPr sz="1200" dirty="0">
                <a:latin typeface="Georgia"/>
                <a:cs typeface="Georgia"/>
              </a:rPr>
              <a:t>in the </a:t>
            </a:r>
            <a:r>
              <a:rPr sz="1200" u="sng" spc="-5" dirty="0">
                <a:latin typeface="Georgia"/>
                <a:cs typeface="Georgia"/>
              </a:rPr>
              <a:t>U.S. </a:t>
            </a:r>
            <a:r>
              <a:rPr sz="1200" u="sng" dirty="0">
                <a:latin typeface="Georgia"/>
                <a:cs typeface="Georgia"/>
              </a:rPr>
              <a:t>and</a:t>
            </a:r>
            <a:r>
              <a:rPr sz="1200" u="sng" spc="-55" dirty="0">
                <a:latin typeface="Georgia"/>
                <a:cs typeface="Georgia"/>
              </a:rPr>
              <a:t> </a:t>
            </a:r>
            <a:r>
              <a:rPr sz="1200" u="sng" spc="-5" dirty="0">
                <a:latin typeface="Georgia"/>
                <a:cs typeface="Georgia"/>
              </a:rPr>
              <a:t>Canada</a:t>
            </a:r>
            <a:r>
              <a:rPr sz="1200" spc="-5" dirty="0">
                <a:latin typeface="Georgia"/>
                <a:cs typeface="Georgia"/>
              </a:rPr>
              <a:t>.</a:t>
            </a:r>
            <a:endParaRPr sz="1200" dirty="0">
              <a:latin typeface="Georgia"/>
              <a:cs typeface="Georgia"/>
            </a:endParaRPr>
          </a:p>
          <a:p>
            <a:pPr marR="66675" algn="r">
              <a:lnSpc>
                <a:spcPct val="100000"/>
              </a:lnSpc>
              <a:spcBef>
                <a:spcPts val="340"/>
              </a:spcBef>
            </a:pPr>
            <a:r>
              <a:rPr sz="1050" i="1" spc="5" dirty="0">
                <a:latin typeface="Georgia"/>
                <a:cs typeface="Georgia"/>
              </a:rPr>
              <a:t>(Sep</a:t>
            </a:r>
            <a:r>
              <a:rPr sz="1050" i="1" spc="-100" dirty="0">
                <a:latin typeface="Georgia"/>
                <a:cs typeface="Georgia"/>
              </a:rPr>
              <a:t> </a:t>
            </a:r>
            <a:r>
              <a:rPr sz="1050" i="1" dirty="0">
                <a:latin typeface="Georgia"/>
                <a:cs typeface="Georgia"/>
              </a:rPr>
              <a:t>2014)</a:t>
            </a:r>
            <a:endParaRPr sz="1050" dirty="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24711" y="4916423"/>
            <a:ext cx="3270885" cy="1100455"/>
          </a:xfrm>
          <a:custGeom>
            <a:avLst/>
            <a:gdLst/>
            <a:ahLst/>
            <a:cxnLst/>
            <a:rect l="l" t="t" r="r" b="b"/>
            <a:pathLst>
              <a:path w="3270885" h="1100454">
                <a:moveTo>
                  <a:pt x="0" y="1100328"/>
                </a:moveTo>
                <a:lnTo>
                  <a:pt x="3270504" y="1100328"/>
                </a:lnTo>
                <a:lnTo>
                  <a:pt x="3270504" y="0"/>
                </a:lnTo>
                <a:lnTo>
                  <a:pt x="0" y="0"/>
                </a:lnTo>
                <a:lnTo>
                  <a:pt x="0" y="1100328"/>
                </a:lnTo>
                <a:close/>
              </a:path>
            </a:pathLst>
          </a:custGeom>
          <a:solidFill>
            <a:srgbClr val="F0B9C3"/>
          </a:solidFill>
        </p:spPr>
        <p:txBody>
          <a:bodyPr wrap="square" lIns="0" tIns="0" rIns="0" bIns="0" rtlCol="0"/>
          <a:lstStyle/>
          <a:p>
            <a:r>
              <a:rPr lang="en-US" altLang="zh-HK" sz="1200" spc="5" dirty="0">
                <a:latin typeface="Georgia"/>
                <a:cs typeface="Georgia"/>
              </a:rPr>
              <a:t>91% of all healthcare </a:t>
            </a:r>
            <a:r>
              <a:rPr lang="en-US" altLang="zh-HK" sz="1200" spc="5" dirty="0" err="1">
                <a:latin typeface="Georgia"/>
                <a:cs typeface="Georgia"/>
              </a:rPr>
              <a:t>organisations</a:t>
            </a:r>
            <a:r>
              <a:rPr lang="en-US" altLang="zh-HK" sz="1200" spc="5" dirty="0">
                <a:latin typeface="Georgia"/>
                <a:cs typeface="Georgia"/>
              </a:rPr>
              <a:t> in the U.S. reported at least one data breach over the last two years, including patients’ medical records</a:t>
            </a:r>
            <a:r>
              <a:rPr lang="en-US" altLang="zh-HK" dirty="0"/>
              <a:t>. </a:t>
            </a:r>
          </a:p>
          <a:p>
            <a:pPr marR="66675" algn="r">
              <a:spcBef>
                <a:spcPts val="340"/>
              </a:spcBef>
            </a:pPr>
            <a:endParaRPr lang="en-US" altLang="zh-HK" sz="1050" i="1" dirty="0" smtClean="0"/>
          </a:p>
          <a:p>
            <a:pPr marR="66675" algn="r">
              <a:spcBef>
                <a:spcPts val="340"/>
              </a:spcBef>
            </a:pPr>
            <a:r>
              <a:rPr lang="en-US" altLang="zh-HK" sz="1050" i="1" dirty="0" smtClean="0"/>
              <a:t>(</a:t>
            </a:r>
            <a:r>
              <a:rPr lang="en-US" altLang="zh-HK" sz="1050" i="1" spc="5" dirty="0" smtClean="0">
                <a:latin typeface="Georgia"/>
                <a:cs typeface="Georgia"/>
              </a:rPr>
              <a:t>In 2016) </a:t>
            </a:r>
            <a:endParaRPr sz="1050" i="1" spc="5" dirty="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9160" y="60426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51815">
            <a:solidFill>
              <a:srgbClr val="F0B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5259" y="1918970"/>
            <a:ext cx="2694940" cy="1094740"/>
          </a:xfrm>
          <a:custGeom>
            <a:avLst/>
            <a:gdLst/>
            <a:ahLst/>
            <a:cxnLst/>
            <a:rect l="l" t="t" r="r" b="b"/>
            <a:pathLst>
              <a:path w="2694940" h="1094739">
                <a:moveTo>
                  <a:pt x="0" y="1094231"/>
                </a:moveTo>
                <a:lnTo>
                  <a:pt x="2694432" y="1094231"/>
                </a:lnTo>
                <a:lnTo>
                  <a:pt x="2694432" y="0"/>
                </a:lnTo>
                <a:lnTo>
                  <a:pt x="0" y="0"/>
                </a:lnTo>
                <a:lnTo>
                  <a:pt x="0" y="1094231"/>
                </a:lnTo>
                <a:close/>
              </a:path>
            </a:pathLst>
          </a:custGeom>
          <a:solidFill>
            <a:srgbClr val="FFE0C5"/>
          </a:solidFill>
        </p:spPr>
        <p:txBody>
          <a:bodyPr wrap="square" lIns="0" tIns="0" rIns="0" bIns="0" rtlCol="0"/>
          <a:lstStyle/>
          <a:p>
            <a:r>
              <a:rPr lang="en-US" altLang="zh-HK" sz="1200" spc="5" dirty="0">
                <a:latin typeface="Georgia"/>
                <a:cs typeface="Georgia"/>
              </a:rPr>
              <a:t>Eleven schools in Hong Kong exposed sensitive personal information of 8,505 students on their websites</a:t>
            </a:r>
            <a:r>
              <a:rPr lang="en-US" altLang="zh-HK" dirty="0"/>
              <a:t>. </a:t>
            </a:r>
          </a:p>
          <a:p>
            <a:pPr marR="66040" algn="r">
              <a:spcBef>
                <a:spcPts val="340"/>
              </a:spcBef>
            </a:pPr>
            <a:endParaRPr lang="en-US" altLang="zh-HK" sz="1050" i="1" dirty="0" smtClean="0">
              <a:latin typeface="Georgia"/>
              <a:cs typeface="Georgia"/>
            </a:endParaRPr>
          </a:p>
          <a:p>
            <a:pPr marR="66040" algn="r">
              <a:spcBef>
                <a:spcPts val="340"/>
              </a:spcBef>
            </a:pPr>
            <a:r>
              <a:rPr lang="en-US" altLang="zh-HK" sz="1050" i="1" dirty="0" smtClean="0">
                <a:latin typeface="Georgia"/>
                <a:cs typeface="Georgia"/>
              </a:rPr>
              <a:t>(</a:t>
            </a:r>
            <a:r>
              <a:rPr lang="en-US" altLang="zh-HK" sz="1050" i="1" dirty="0">
                <a:latin typeface="Georgia"/>
                <a:cs typeface="Georgia"/>
              </a:rPr>
              <a:t>17 Jan 2013) </a:t>
            </a:r>
            <a:endParaRPr sz="1050" i="1" dirty="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71159" y="29946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51815">
            <a:solidFill>
              <a:srgbClr val="FFE0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83935" y="3898391"/>
            <a:ext cx="2694940" cy="1621790"/>
          </a:xfrm>
          <a:prstGeom prst="rect">
            <a:avLst/>
          </a:prstGeom>
          <a:solidFill>
            <a:srgbClr val="F8D4D2"/>
          </a:solidFill>
        </p:spPr>
        <p:txBody>
          <a:bodyPr vert="horz" wrap="square" lIns="0" tIns="69215" rIns="0" bIns="0" rtlCol="0">
            <a:spAutoFit/>
          </a:bodyPr>
          <a:lstStyle/>
          <a:p>
            <a:pPr marL="72390" marR="188595">
              <a:lnSpc>
                <a:spcPct val="97300"/>
              </a:lnSpc>
              <a:spcBef>
                <a:spcPts val="545"/>
              </a:spcBef>
            </a:pPr>
            <a:r>
              <a:rPr sz="1200" spc="-10" dirty="0">
                <a:latin typeface="Georgia"/>
                <a:cs typeface="Georgia"/>
              </a:rPr>
              <a:t>Details </a:t>
            </a:r>
            <a:r>
              <a:rPr sz="1200" dirty="0">
                <a:latin typeface="Georgia"/>
                <a:cs typeface="Georgia"/>
              </a:rPr>
              <a:t>about the </a:t>
            </a:r>
            <a:r>
              <a:rPr sz="1200" b="1" spc="-10" dirty="0">
                <a:solidFill>
                  <a:srgbClr val="DC6900"/>
                </a:solidFill>
                <a:latin typeface="Georgia"/>
                <a:cs typeface="Georgia"/>
              </a:rPr>
              <a:t>300,000  </a:t>
            </a:r>
            <a:r>
              <a:rPr sz="1200" b="1" dirty="0">
                <a:solidFill>
                  <a:srgbClr val="DC6900"/>
                </a:solidFill>
                <a:latin typeface="Georgia"/>
                <a:cs typeface="Georgia"/>
              </a:rPr>
              <a:t>students</a:t>
            </a:r>
            <a:r>
              <a:rPr sz="1200" b="1" dirty="0">
                <a:latin typeface="Georgia"/>
                <a:cs typeface="Georgia"/>
              </a:rPr>
              <a:t>’ </a:t>
            </a:r>
            <a:r>
              <a:rPr sz="1200" spc="-5" dirty="0">
                <a:latin typeface="Georgia"/>
                <a:cs typeface="Georgia"/>
              </a:rPr>
              <a:t>parents, </a:t>
            </a:r>
            <a:r>
              <a:rPr sz="1200" dirty="0">
                <a:latin typeface="Georgia"/>
                <a:cs typeface="Georgia"/>
              </a:rPr>
              <a:t>their </a:t>
            </a:r>
            <a:r>
              <a:rPr sz="1200" spc="5" dirty="0">
                <a:latin typeface="Georgia"/>
                <a:cs typeface="Georgia"/>
              </a:rPr>
              <a:t>home  </a:t>
            </a:r>
            <a:r>
              <a:rPr sz="1200" spc="-5" dirty="0">
                <a:latin typeface="Georgia"/>
                <a:cs typeface="Georgia"/>
              </a:rPr>
              <a:t>addresses, </a:t>
            </a:r>
            <a:r>
              <a:rPr sz="1200" spc="5" dirty="0">
                <a:latin typeface="Georgia"/>
                <a:cs typeface="Georgia"/>
              </a:rPr>
              <a:t>phone </a:t>
            </a:r>
            <a:r>
              <a:rPr sz="1200" dirty="0">
                <a:latin typeface="Georgia"/>
                <a:cs typeface="Georgia"/>
              </a:rPr>
              <a:t>numbers and the  monthly </a:t>
            </a:r>
            <a:r>
              <a:rPr sz="1200" spc="-5" dirty="0">
                <a:latin typeface="Georgia"/>
                <a:cs typeface="Georgia"/>
              </a:rPr>
              <a:t>salaries </a:t>
            </a:r>
            <a:r>
              <a:rPr sz="1200" dirty="0">
                <a:latin typeface="Georgia"/>
                <a:cs typeface="Georgia"/>
              </a:rPr>
              <a:t>of the </a:t>
            </a:r>
            <a:r>
              <a:rPr sz="1200" spc="-5" dirty="0">
                <a:latin typeface="Georgia"/>
                <a:cs typeface="Georgia"/>
              </a:rPr>
              <a:t>parents</a:t>
            </a:r>
            <a:r>
              <a:rPr sz="1200" spc="-15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were  </a:t>
            </a:r>
            <a:r>
              <a:rPr sz="1200" spc="-5" dirty="0">
                <a:latin typeface="Georgia"/>
                <a:cs typeface="Georgia"/>
              </a:rPr>
              <a:t>leaked to </a:t>
            </a:r>
            <a:r>
              <a:rPr sz="1200" dirty="0">
                <a:latin typeface="Georgia"/>
                <a:cs typeface="Georgia"/>
              </a:rPr>
              <a:t>a </a:t>
            </a:r>
            <a:r>
              <a:rPr sz="1200" spc="-5" dirty="0">
                <a:latin typeface="Georgia"/>
                <a:cs typeface="Georgia"/>
              </a:rPr>
              <a:t>private </a:t>
            </a:r>
            <a:r>
              <a:rPr sz="1200" dirty="0">
                <a:latin typeface="Georgia"/>
                <a:cs typeface="Georgia"/>
              </a:rPr>
              <a:t>institution </a:t>
            </a:r>
            <a:r>
              <a:rPr sz="1200" spc="-5" dirty="0">
                <a:latin typeface="Georgia"/>
                <a:cs typeface="Georgia"/>
              </a:rPr>
              <a:t>for  marketing </a:t>
            </a:r>
            <a:r>
              <a:rPr sz="1200" dirty="0">
                <a:latin typeface="Georgia"/>
                <a:cs typeface="Georgia"/>
              </a:rPr>
              <a:t>purposes in </a:t>
            </a:r>
            <a:r>
              <a:rPr sz="1200" u="sng" spc="5" dirty="0">
                <a:latin typeface="Georgia"/>
                <a:cs typeface="Georgia"/>
              </a:rPr>
              <a:t>Kuala  Lumpur,</a:t>
            </a:r>
            <a:r>
              <a:rPr sz="1200" u="sng" spc="-130" dirty="0">
                <a:latin typeface="Georgia"/>
                <a:cs typeface="Georgia"/>
              </a:rPr>
              <a:t> </a:t>
            </a:r>
            <a:r>
              <a:rPr sz="1200" u="sng" spc="-5" dirty="0">
                <a:latin typeface="Georgia"/>
                <a:cs typeface="Georgia"/>
              </a:rPr>
              <a:t>Malaysia</a:t>
            </a:r>
            <a:r>
              <a:rPr sz="1200" spc="-5" dirty="0">
                <a:latin typeface="Georgia"/>
                <a:cs typeface="Georgia"/>
              </a:rPr>
              <a:t>.</a:t>
            </a:r>
            <a:endParaRPr sz="1200">
              <a:latin typeface="Georgia"/>
              <a:cs typeface="Georgia"/>
            </a:endParaRPr>
          </a:p>
          <a:p>
            <a:pPr marR="64135" algn="r">
              <a:lnSpc>
                <a:spcPct val="100000"/>
              </a:lnSpc>
              <a:spcBef>
                <a:spcPts val="340"/>
              </a:spcBef>
            </a:pPr>
            <a:r>
              <a:rPr sz="1050" i="1" spc="5" dirty="0">
                <a:latin typeface="Georgia"/>
                <a:cs typeface="Georgia"/>
              </a:rPr>
              <a:t>(6 </a:t>
            </a:r>
            <a:r>
              <a:rPr sz="1050" i="1" dirty="0">
                <a:latin typeface="Georgia"/>
                <a:cs typeface="Georgia"/>
              </a:rPr>
              <a:t>Jan</a:t>
            </a:r>
            <a:r>
              <a:rPr sz="1050" i="1" spc="-130" dirty="0">
                <a:latin typeface="Georgia"/>
                <a:cs typeface="Georgia"/>
              </a:rPr>
              <a:t> </a:t>
            </a:r>
            <a:r>
              <a:rPr sz="1050" i="1" spc="5" dirty="0">
                <a:latin typeface="Georgia"/>
                <a:cs typeface="Georgia"/>
              </a:rPr>
              <a:t>2016)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Case </a:t>
            </a:r>
            <a:r>
              <a:rPr spc="-5" dirty="0"/>
              <a:t>Scenario </a:t>
            </a:r>
            <a:r>
              <a:rPr dirty="0"/>
              <a:t>– </a:t>
            </a:r>
            <a:r>
              <a:rPr spc="-5" dirty="0"/>
              <a:t>No.</a:t>
            </a:r>
            <a:r>
              <a:rPr spc="-70" dirty="0"/>
              <a:t> </a:t>
            </a:r>
            <a:r>
              <a:rPr dirty="0"/>
              <a:t>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9760" y="4288535"/>
            <a:ext cx="6705600" cy="1167765"/>
          </a:xfrm>
          <a:prstGeom prst="rect">
            <a:avLst/>
          </a:prstGeom>
          <a:solidFill>
            <a:srgbClr val="DC69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250190" indent="-17716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50190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Which DPP(s) is/are</a:t>
            </a:r>
            <a:r>
              <a:rPr sz="14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involved?</a:t>
            </a:r>
            <a:endParaRPr sz="1400">
              <a:latin typeface="Georgia"/>
              <a:cs typeface="Georgia"/>
            </a:endParaRPr>
          </a:p>
          <a:p>
            <a:pPr marL="250190" indent="-1771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50190" algn="l"/>
              </a:tabLst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the personal data disclosure</a:t>
            </a:r>
            <a:r>
              <a:rPr sz="1400" spc="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appropriate?</a:t>
            </a:r>
            <a:endParaRPr sz="1400">
              <a:latin typeface="Georgia"/>
              <a:cs typeface="Georgia"/>
            </a:endParaRPr>
          </a:p>
          <a:p>
            <a:pPr marL="250190" indent="-1771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50190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What are some of privacy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risk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that the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education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institution may 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1400" spc="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facing?</a:t>
            </a:r>
            <a:endParaRPr sz="1400">
              <a:latin typeface="Georgia"/>
              <a:cs typeface="Georgia"/>
            </a:endParaRPr>
          </a:p>
          <a:p>
            <a:pPr marL="250190" indent="-1771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50190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What should the institution do to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avoid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contravention of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400" spc="2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Ordinance?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816" y="1228344"/>
            <a:ext cx="7546975" cy="2468880"/>
          </a:xfrm>
          <a:prstGeom prst="rect">
            <a:avLst/>
          </a:prstGeom>
          <a:solidFill>
            <a:srgbClr val="FFE0C5"/>
          </a:solidFill>
        </p:spPr>
        <p:txBody>
          <a:bodyPr vert="horz" wrap="square" lIns="0" tIns="6794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535"/>
              </a:spcBef>
            </a:pPr>
            <a:r>
              <a:rPr sz="1400" b="1" spc="-10" dirty="0">
                <a:solidFill>
                  <a:srgbClr val="A44F00"/>
                </a:solidFill>
                <a:latin typeface="Georgia"/>
                <a:cs typeface="Georgia"/>
              </a:rPr>
              <a:t>Background</a:t>
            </a:r>
            <a:endParaRPr sz="1400">
              <a:latin typeface="Georgia"/>
              <a:cs typeface="Georgia"/>
            </a:endParaRPr>
          </a:p>
          <a:p>
            <a:pPr marL="255904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56540" algn="l"/>
              </a:tabLst>
            </a:pPr>
            <a:r>
              <a:rPr sz="1400" spc="-10" dirty="0">
                <a:latin typeface="Georgia"/>
                <a:cs typeface="Georgia"/>
              </a:rPr>
              <a:t>Each semester, students are required </a:t>
            </a:r>
            <a:r>
              <a:rPr sz="1400" spc="-5" dirty="0">
                <a:latin typeface="Georgia"/>
                <a:cs typeface="Georgia"/>
              </a:rPr>
              <a:t>to </a:t>
            </a:r>
            <a:r>
              <a:rPr sz="1400" spc="-10" dirty="0">
                <a:latin typeface="Georgia"/>
                <a:cs typeface="Georgia"/>
              </a:rPr>
              <a:t>complete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0" dirty="0">
                <a:latin typeface="Georgia"/>
                <a:cs typeface="Georgia"/>
              </a:rPr>
              <a:t>course and teaching 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evaluation</a:t>
            </a:r>
            <a:endParaRPr sz="1400">
              <a:latin typeface="Georgia"/>
              <a:cs typeface="Georgia"/>
            </a:endParaRPr>
          </a:p>
          <a:p>
            <a:pPr marL="255904">
              <a:lnSpc>
                <a:spcPct val="100000"/>
              </a:lnSpc>
            </a:pPr>
            <a:r>
              <a:rPr sz="1400" spc="-15" dirty="0">
                <a:latin typeface="Georgia"/>
                <a:cs typeface="Georgia"/>
              </a:rPr>
              <a:t>questionnaire </a:t>
            </a:r>
            <a:r>
              <a:rPr sz="1400" spc="-10" dirty="0">
                <a:latin typeface="Georgia"/>
                <a:cs typeface="Georgia"/>
              </a:rPr>
              <a:t>for </a:t>
            </a:r>
            <a:r>
              <a:rPr sz="1400" spc="-15" dirty="0">
                <a:latin typeface="Georgia"/>
                <a:cs typeface="Georgia"/>
              </a:rPr>
              <a:t>each </a:t>
            </a:r>
            <a:r>
              <a:rPr sz="1400" spc="-10" dirty="0">
                <a:latin typeface="Georgia"/>
                <a:cs typeface="Georgia"/>
              </a:rPr>
              <a:t>of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0" dirty="0">
                <a:latin typeface="Georgia"/>
                <a:cs typeface="Georgia"/>
              </a:rPr>
              <a:t>courses they are</a:t>
            </a:r>
            <a:r>
              <a:rPr sz="1400" spc="2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studying.</a:t>
            </a:r>
            <a:endParaRPr sz="1400">
              <a:latin typeface="Georgia"/>
              <a:cs typeface="Georgia"/>
            </a:endParaRPr>
          </a:p>
          <a:p>
            <a:pPr marL="255904" indent="-18288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56540" algn="l"/>
              </a:tabLst>
            </a:pPr>
            <a:r>
              <a:rPr sz="1400" spc="-5" dirty="0">
                <a:latin typeface="Georgia"/>
                <a:cs typeface="Georgia"/>
              </a:rPr>
              <a:t>This </a:t>
            </a:r>
            <a:r>
              <a:rPr sz="1400" spc="-10" dirty="0">
                <a:latin typeface="Georgia"/>
                <a:cs typeface="Georgia"/>
              </a:rPr>
              <a:t>requires them to rate </a:t>
            </a:r>
            <a:r>
              <a:rPr sz="1400" spc="-15" dirty="0">
                <a:latin typeface="Georgia"/>
                <a:cs typeface="Georgia"/>
              </a:rPr>
              <a:t>both </a:t>
            </a:r>
            <a:r>
              <a:rPr sz="1400" spc="-10" dirty="0">
                <a:latin typeface="Georgia"/>
                <a:cs typeface="Georgia"/>
              </a:rPr>
              <a:t>the course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the teacher’s 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performance.</a:t>
            </a:r>
            <a:endParaRPr sz="1400">
              <a:latin typeface="Georgia"/>
              <a:cs typeface="Georgia"/>
            </a:endParaRPr>
          </a:p>
          <a:p>
            <a:pPr marL="255904" marR="121285" indent="-18288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56540" algn="l"/>
              </a:tabLst>
            </a:pPr>
            <a:r>
              <a:rPr sz="1400" dirty="0">
                <a:latin typeface="Georgia"/>
                <a:cs typeface="Georgia"/>
              </a:rPr>
              <a:t>It </a:t>
            </a:r>
            <a:r>
              <a:rPr sz="1400" spc="-10" dirty="0">
                <a:latin typeface="Georgia"/>
                <a:cs typeface="Georgia"/>
              </a:rPr>
              <a:t>was agreed that the results are used </a:t>
            </a:r>
            <a:r>
              <a:rPr sz="1400" spc="-15" dirty="0">
                <a:latin typeface="Georgia"/>
                <a:cs typeface="Georgia"/>
              </a:rPr>
              <a:t>by </a:t>
            </a:r>
            <a:r>
              <a:rPr sz="1400" spc="-10" dirty="0">
                <a:latin typeface="Georgia"/>
                <a:cs typeface="Georgia"/>
              </a:rPr>
              <a:t>the Head of Department as part of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0" dirty="0">
                <a:latin typeface="Georgia"/>
                <a:cs typeface="Georgia"/>
              </a:rPr>
              <a:t>staff  appraisal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development process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the </a:t>
            </a:r>
            <a:r>
              <a:rPr sz="1400" spc="-5" dirty="0">
                <a:latin typeface="Georgia"/>
                <a:cs typeface="Georgia"/>
              </a:rPr>
              <a:t>overall </a:t>
            </a:r>
            <a:r>
              <a:rPr sz="1400" spc="-10" dirty="0">
                <a:latin typeface="Georgia"/>
                <a:cs typeface="Georgia"/>
              </a:rPr>
              <a:t>assessment of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0" dirty="0">
                <a:latin typeface="Georgia"/>
                <a:cs typeface="Georgia"/>
              </a:rPr>
              <a:t>teacher's performance  for </a:t>
            </a:r>
            <a:r>
              <a:rPr sz="1400" spc="-15" dirty="0">
                <a:latin typeface="Georgia"/>
                <a:cs typeface="Georgia"/>
              </a:rPr>
              <a:t>each </a:t>
            </a:r>
            <a:r>
              <a:rPr sz="1400" spc="-10" dirty="0">
                <a:latin typeface="Georgia"/>
                <a:cs typeface="Georgia"/>
              </a:rPr>
              <a:t>teacher </a:t>
            </a:r>
            <a:r>
              <a:rPr sz="1400" spc="-5" dirty="0">
                <a:latin typeface="Georgia"/>
                <a:cs typeface="Georgia"/>
              </a:rPr>
              <a:t>is </a:t>
            </a:r>
            <a:r>
              <a:rPr sz="1400" spc="-10" dirty="0">
                <a:latin typeface="Georgia"/>
                <a:cs typeface="Georgia"/>
              </a:rPr>
              <a:t>made available for inspection </a:t>
            </a:r>
            <a:r>
              <a:rPr sz="1400" spc="-15" dirty="0">
                <a:latin typeface="Georgia"/>
                <a:cs typeface="Georgia"/>
              </a:rPr>
              <a:t>by </a:t>
            </a:r>
            <a:r>
              <a:rPr sz="1400" spc="-10" dirty="0">
                <a:latin typeface="Georgia"/>
                <a:cs typeface="Georgia"/>
              </a:rPr>
              <a:t>the </a:t>
            </a:r>
            <a:r>
              <a:rPr sz="1400" spc="-15" dirty="0">
                <a:latin typeface="Georgia"/>
                <a:cs typeface="Georgia"/>
              </a:rPr>
              <a:t>students </a:t>
            </a:r>
            <a:r>
              <a:rPr sz="1400" spc="-10" dirty="0">
                <a:latin typeface="Georgia"/>
                <a:cs typeface="Georgia"/>
              </a:rPr>
              <a:t>on that course </a:t>
            </a:r>
            <a:r>
              <a:rPr sz="1400" spc="-5" dirty="0">
                <a:latin typeface="Georgia"/>
                <a:cs typeface="Georgia"/>
              </a:rPr>
              <a:t>in </a:t>
            </a:r>
            <a:r>
              <a:rPr sz="1400" spc="-10" dirty="0">
                <a:latin typeface="Georgia"/>
                <a:cs typeface="Georgia"/>
              </a:rPr>
              <a:t>the  departmental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office.</a:t>
            </a:r>
            <a:endParaRPr sz="1400">
              <a:latin typeface="Georgia"/>
              <a:cs typeface="Georgia"/>
            </a:endParaRPr>
          </a:p>
          <a:p>
            <a:pPr marL="255904" marR="222250" indent="-18288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56540" algn="l"/>
              </a:tabLst>
            </a:pPr>
            <a:r>
              <a:rPr sz="1400" spc="-10" dirty="0">
                <a:latin typeface="Georgia"/>
                <a:cs typeface="Georgia"/>
              </a:rPr>
              <a:t>Students have requested greater </a:t>
            </a:r>
            <a:r>
              <a:rPr sz="1400" spc="-15" dirty="0">
                <a:latin typeface="Georgia"/>
                <a:cs typeface="Georgia"/>
              </a:rPr>
              <a:t>access </a:t>
            </a:r>
            <a:r>
              <a:rPr sz="1400" spc="-10" dirty="0">
                <a:latin typeface="Georgia"/>
                <a:cs typeface="Georgia"/>
              </a:rPr>
              <a:t>to the results </a:t>
            </a:r>
            <a:r>
              <a:rPr sz="1400" spc="-5" dirty="0">
                <a:latin typeface="Georgia"/>
                <a:cs typeface="Georgia"/>
              </a:rPr>
              <a:t>(i.e. </a:t>
            </a:r>
            <a:r>
              <a:rPr sz="1400" spc="-10" dirty="0">
                <a:latin typeface="Georgia"/>
                <a:cs typeface="Georgia"/>
              </a:rPr>
              <a:t>include publication of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0" dirty="0">
                <a:latin typeface="Georgia"/>
                <a:cs typeface="Georgia"/>
              </a:rPr>
              <a:t>results  of </a:t>
            </a:r>
            <a:r>
              <a:rPr sz="1400" spc="-5" dirty="0">
                <a:latin typeface="Georgia"/>
                <a:cs typeface="Georgia"/>
              </a:rPr>
              <a:t>replies </a:t>
            </a:r>
            <a:r>
              <a:rPr sz="1400" spc="-10" dirty="0">
                <a:latin typeface="Georgia"/>
                <a:cs typeface="Georgia"/>
              </a:rPr>
              <a:t>to individual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questions).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3612" y="3905377"/>
            <a:ext cx="237236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Georgia"/>
                <a:cs typeface="Georgia"/>
              </a:rPr>
              <a:t>What </a:t>
            </a:r>
            <a:r>
              <a:rPr sz="1800" b="1" i="1" dirty="0">
                <a:latin typeface="Georgia"/>
                <a:cs typeface="Georgia"/>
              </a:rPr>
              <a:t>do </a:t>
            </a:r>
            <a:r>
              <a:rPr sz="1800" b="1" i="1" spc="-5" dirty="0">
                <a:latin typeface="Georgia"/>
                <a:cs typeface="Georgia"/>
              </a:rPr>
              <a:t>you</a:t>
            </a:r>
            <a:r>
              <a:rPr sz="1800" b="1" i="1" spc="-7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think?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66" y="5874816"/>
            <a:ext cx="821563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i="1" dirty="0">
                <a:latin typeface="Georgia"/>
                <a:cs typeface="Georgia"/>
              </a:rPr>
              <a:t>Source:  </a:t>
            </a:r>
            <a:r>
              <a:rPr sz="1000" i="1" spc="-5" dirty="0">
                <a:latin typeface="Georgia"/>
                <a:cs typeface="Georgia"/>
              </a:rPr>
              <a:t>https://</a:t>
            </a:r>
            <a:r>
              <a:rPr sz="1000" i="1" spc="-5" dirty="0">
                <a:latin typeface="Georgia"/>
                <a:cs typeface="Georgia"/>
                <a:hlinkClick r:id="rId2"/>
              </a:rPr>
              <a:t>www.pcpd.org.hk/english/enforcement/case_notes/casenotes_2.php?id=1998E32&amp;content_type=3&amp;content_nature=33&amp;msg_id2=23</a:t>
            </a:r>
            <a:endParaRPr sz="1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Case </a:t>
            </a:r>
            <a:r>
              <a:rPr spc="-5" dirty="0"/>
              <a:t>Scenario </a:t>
            </a:r>
            <a:r>
              <a:rPr dirty="0"/>
              <a:t>– </a:t>
            </a:r>
            <a:r>
              <a:rPr spc="-5" dirty="0"/>
              <a:t>No.</a:t>
            </a:r>
            <a:r>
              <a:rPr spc="-70" dirty="0"/>
              <a:t> </a:t>
            </a:r>
            <a:r>
              <a:rPr dirty="0"/>
              <a:t>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004" y="955675"/>
            <a:ext cx="12515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latin typeface="Georgia"/>
                <a:cs typeface="Georgia"/>
              </a:rPr>
              <a:t>Quick</a:t>
            </a:r>
            <a:r>
              <a:rPr sz="1600" i="1" spc="-70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Polling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6123" y="748283"/>
            <a:ext cx="2304415" cy="548640"/>
          </a:xfrm>
          <a:prstGeom prst="rect">
            <a:avLst/>
          </a:prstGeom>
          <a:solidFill>
            <a:srgbClr val="DF6060"/>
          </a:solidFill>
          <a:ln w="3175">
            <a:solidFill>
              <a:srgbClr val="A04A00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531495">
              <a:lnSpc>
                <a:spcPct val="100000"/>
              </a:lnSpc>
              <a:spcBef>
                <a:spcPts val="100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VOTE</a:t>
            </a:r>
            <a:r>
              <a:rPr sz="18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NOW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966" y="2315845"/>
            <a:ext cx="4732020" cy="222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AutoNum type="alphaUcPeriod"/>
              <a:tabLst>
                <a:tab pos="356870" algn="l"/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DPP1 </a:t>
            </a:r>
            <a:r>
              <a:rPr sz="1800" spc="-5" dirty="0">
                <a:latin typeface="Georgia"/>
                <a:cs typeface="Georgia"/>
              </a:rPr>
              <a:t>– </a:t>
            </a:r>
            <a:r>
              <a:rPr sz="1800" dirty="0">
                <a:latin typeface="Georgia"/>
                <a:cs typeface="Georgia"/>
              </a:rPr>
              <a:t>Data </a:t>
            </a:r>
            <a:r>
              <a:rPr sz="1800" spc="-10" dirty="0">
                <a:latin typeface="Georgia"/>
                <a:cs typeface="Georgia"/>
              </a:rPr>
              <a:t>Collection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356870" algn="l"/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DPP2 – </a:t>
            </a:r>
            <a:r>
              <a:rPr sz="1800" spc="-5" dirty="0">
                <a:latin typeface="Georgia"/>
                <a:cs typeface="Georgia"/>
              </a:rPr>
              <a:t>Accuracy </a:t>
            </a:r>
            <a:r>
              <a:rPr sz="1800" dirty="0">
                <a:latin typeface="Georgia"/>
                <a:cs typeface="Georgia"/>
              </a:rPr>
              <a:t>&amp; </a:t>
            </a:r>
            <a:r>
              <a:rPr sz="1800" spc="-5" dirty="0">
                <a:latin typeface="Georgia"/>
                <a:cs typeface="Georgia"/>
              </a:rPr>
              <a:t>Retention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915"/>
              </a:spcBef>
              <a:buAutoNum type="alphaUcPeriod"/>
              <a:tabLst>
                <a:tab pos="356870" algn="l"/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DPP3 </a:t>
            </a:r>
            <a:r>
              <a:rPr sz="1800" spc="-5" dirty="0">
                <a:latin typeface="Georgia"/>
                <a:cs typeface="Georgia"/>
              </a:rPr>
              <a:t>– </a:t>
            </a:r>
            <a:r>
              <a:rPr sz="1800" dirty="0">
                <a:latin typeface="Georgia"/>
                <a:cs typeface="Georgia"/>
              </a:rPr>
              <a:t>Data </a:t>
            </a:r>
            <a:r>
              <a:rPr sz="1800" spc="-5" dirty="0">
                <a:latin typeface="Georgia"/>
                <a:cs typeface="Georgia"/>
              </a:rPr>
              <a:t>Use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DPP4 – </a:t>
            </a:r>
            <a:r>
              <a:rPr sz="1800" spc="-5" dirty="0">
                <a:latin typeface="Georgia"/>
                <a:cs typeface="Georgia"/>
              </a:rPr>
              <a:t>Data Security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915"/>
              </a:spcBef>
              <a:buAutoNum type="alphaUcPeriod"/>
              <a:tabLst>
                <a:tab pos="356870" algn="l"/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DPP5 </a:t>
            </a:r>
            <a:r>
              <a:rPr sz="1800" spc="-5" dirty="0">
                <a:latin typeface="Georgia"/>
                <a:cs typeface="Georgia"/>
              </a:rPr>
              <a:t>– </a:t>
            </a:r>
            <a:r>
              <a:rPr sz="1800" spc="-10" dirty="0">
                <a:latin typeface="Georgia"/>
                <a:cs typeface="Georgia"/>
              </a:rPr>
              <a:t>Openness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885"/>
              </a:spcBef>
              <a:buAutoNum type="alphaUcPeriod"/>
              <a:tabLst>
                <a:tab pos="356870" algn="l"/>
                <a:tab pos="357505" algn="l"/>
              </a:tabLst>
            </a:pPr>
            <a:r>
              <a:rPr sz="1800" dirty="0">
                <a:latin typeface="Georgia"/>
                <a:cs typeface="Georgia"/>
              </a:rPr>
              <a:t>DPP6 – </a:t>
            </a:r>
            <a:r>
              <a:rPr sz="1800" spc="-5" dirty="0">
                <a:latin typeface="Georgia"/>
                <a:cs typeface="Georgia"/>
              </a:rPr>
              <a:t>Data </a:t>
            </a:r>
            <a:r>
              <a:rPr sz="1800" spc="-10" dirty="0">
                <a:latin typeface="Georgia"/>
                <a:cs typeface="Georgia"/>
              </a:rPr>
              <a:t>Access </a:t>
            </a:r>
            <a:r>
              <a:rPr sz="1800" dirty="0">
                <a:latin typeface="Georgia"/>
                <a:cs typeface="Georgia"/>
              </a:rPr>
              <a:t>&amp; </a:t>
            </a:r>
            <a:r>
              <a:rPr sz="1800" spc="-5" dirty="0">
                <a:latin typeface="Georgia"/>
                <a:cs typeface="Georgia"/>
              </a:rPr>
              <a:t>Correction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880" y="1475232"/>
            <a:ext cx="8046720" cy="411480"/>
          </a:xfrm>
          <a:prstGeom prst="rect">
            <a:avLst/>
          </a:prstGeom>
          <a:solidFill>
            <a:srgbClr val="DC6900"/>
          </a:solidFill>
        </p:spPr>
        <p:txBody>
          <a:bodyPr vert="horz" wrap="square" lIns="0" tIns="69215" rIns="0" bIns="0" rtlCol="0">
            <a:spAutoFit/>
          </a:bodyPr>
          <a:lstStyle/>
          <a:p>
            <a:pPr marL="247650" indent="-17653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48285" algn="l"/>
              </a:tabLst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Which DPP(s) is/are</a:t>
            </a:r>
            <a:r>
              <a:rPr sz="14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involved?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231647"/>
            <a:ext cx="8717280" cy="6474460"/>
          </a:xfrm>
          <a:custGeom>
            <a:avLst/>
            <a:gdLst/>
            <a:ahLst/>
            <a:cxnLst/>
            <a:rect l="l" t="t" r="r" b="b"/>
            <a:pathLst>
              <a:path w="8717280" h="6474459">
                <a:moveTo>
                  <a:pt x="0" y="6473952"/>
                </a:moveTo>
                <a:lnTo>
                  <a:pt x="8717280" y="6473952"/>
                </a:lnTo>
                <a:lnTo>
                  <a:pt x="8717280" y="0"/>
                </a:lnTo>
                <a:lnTo>
                  <a:pt x="0" y="0"/>
                </a:lnTo>
                <a:lnTo>
                  <a:pt x="0" y="6473952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Section</a:t>
            </a:r>
            <a:r>
              <a:rPr sz="2000" b="0" i="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endParaRPr sz="2000">
              <a:latin typeface="Georgia"/>
              <a:cs typeface="Georgia"/>
            </a:endParaRPr>
          </a:p>
          <a:p>
            <a:pPr marL="83820">
              <a:lnSpc>
                <a:spcPct val="100000"/>
              </a:lnSpc>
              <a:spcBef>
                <a:spcPts val="254"/>
              </a:spcBef>
            </a:pPr>
            <a:r>
              <a:rPr sz="2800" spc="-5" dirty="0">
                <a:solidFill>
                  <a:srgbClr val="FFFFFF"/>
                </a:solidFill>
              </a:rPr>
              <a:t>Cybersecurity </a:t>
            </a:r>
            <a:r>
              <a:rPr sz="2800" dirty="0">
                <a:solidFill>
                  <a:srgbClr val="FFFFFF"/>
                </a:solidFill>
              </a:rPr>
              <a:t>and Data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Privacy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2133599"/>
            <a:ext cx="5949696" cy="3587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0831" y="2968751"/>
            <a:ext cx="1801495" cy="1798320"/>
          </a:xfrm>
          <a:custGeom>
            <a:avLst/>
            <a:gdLst/>
            <a:ahLst/>
            <a:cxnLst/>
            <a:rect l="l" t="t" r="r" b="b"/>
            <a:pathLst>
              <a:path w="1801495" h="1798320">
                <a:moveTo>
                  <a:pt x="900684" y="0"/>
                </a:moveTo>
                <a:lnTo>
                  <a:pt x="852849" y="1246"/>
                </a:lnTo>
                <a:lnTo>
                  <a:pt x="805665" y="4944"/>
                </a:lnTo>
                <a:lnTo>
                  <a:pt x="759194" y="11031"/>
                </a:lnTo>
                <a:lnTo>
                  <a:pt x="713497" y="19445"/>
                </a:lnTo>
                <a:lnTo>
                  <a:pt x="668637" y="30124"/>
                </a:lnTo>
                <a:lnTo>
                  <a:pt x="624677" y="43006"/>
                </a:lnTo>
                <a:lnTo>
                  <a:pt x="581678" y="58029"/>
                </a:lnTo>
                <a:lnTo>
                  <a:pt x="539702" y="75130"/>
                </a:lnTo>
                <a:lnTo>
                  <a:pt x="498813" y="94247"/>
                </a:lnTo>
                <a:lnTo>
                  <a:pt x="459072" y="115319"/>
                </a:lnTo>
                <a:lnTo>
                  <a:pt x="420542" y="138282"/>
                </a:lnTo>
                <a:lnTo>
                  <a:pt x="383284" y="163076"/>
                </a:lnTo>
                <a:lnTo>
                  <a:pt x="347361" y="189637"/>
                </a:lnTo>
                <a:lnTo>
                  <a:pt x="312836" y="217904"/>
                </a:lnTo>
                <a:lnTo>
                  <a:pt x="279770" y="247814"/>
                </a:lnTo>
                <a:lnTo>
                  <a:pt x="248226" y="279305"/>
                </a:lnTo>
                <a:lnTo>
                  <a:pt x="218266" y="312316"/>
                </a:lnTo>
                <a:lnTo>
                  <a:pt x="189952" y="346783"/>
                </a:lnTo>
                <a:lnTo>
                  <a:pt x="163346" y="382645"/>
                </a:lnTo>
                <a:lnTo>
                  <a:pt x="138511" y="419840"/>
                </a:lnTo>
                <a:lnTo>
                  <a:pt x="115510" y="458305"/>
                </a:lnTo>
                <a:lnTo>
                  <a:pt x="94403" y="497979"/>
                </a:lnTo>
                <a:lnTo>
                  <a:pt x="75254" y="538799"/>
                </a:lnTo>
                <a:lnTo>
                  <a:pt x="58125" y="580702"/>
                </a:lnTo>
                <a:lnTo>
                  <a:pt x="43077" y="623628"/>
                </a:lnTo>
                <a:lnTo>
                  <a:pt x="30174" y="667513"/>
                </a:lnTo>
                <a:lnTo>
                  <a:pt x="19477" y="712296"/>
                </a:lnTo>
                <a:lnTo>
                  <a:pt x="11049" y="757914"/>
                </a:lnTo>
                <a:lnTo>
                  <a:pt x="4952" y="804306"/>
                </a:lnTo>
                <a:lnTo>
                  <a:pt x="1248" y="851408"/>
                </a:lnTo>
                <a:lnTo>
                  <a:pt x="0" y="899160"/>
                </a:lnTo>
                <a:lnTo>
                  <a:pt x="1248" y="946911"/>
                </a:lnTo>
                <a:lnTo>
                  <a:pt x="4952" y="994013"/>
                </a:lnTo>
                <a:lnTo>
                  <a:pt x="11049" y="1040405"/>
                </a:lnTo>
                <a:lnTo>
                  <a:pt x="19477" y="1086023"/>
                </a:lnTo>
                <a:lnTo>
                  <a:pt x="30174" y="1130806"/>
                </a:lnTo>
                <a:lnTo>
                  <a:pt x="43077" y="1174691"/>
                </a:lnTo>
                <a:lnTo>
                  <a:pt x="58125" y="1217617"/>
                </a:lnTo>
                <a:lnTo>
                  <a:pt x="75254" y="1259520"/>
                </a:lnTo>
                <a:lnTo>
                  <a:pt x="94403" y="1300340"/>
                </a:lnTo>
                <a:lnTo>
                  <a:pt x="115510" y="1340014"/>
                </a:lnTo>
                <a:lnTo>
                  <a:pt x="138511" y="1378479"/>
                </a:lnTo>
                <a:lnTo>
                  <a:pt x="163346" y="1415674"/>
                </a:lnTo>
                <a:lnTo>
                  <a:pt x="189952" y="1451536"/>
                </a:lnTo>
                <a:lnTo>
                  <a:pt x="218266" y="1486003"/>
                </a:lnTo>
                <a:lnTo>
                  <a:pt x="248226" y="1519014"/>
                </a:lnTo>
                <a:lnTo>
                  <a:pt x="279770" y="1550505"/>
                </a:lnTo>
                <a:lnTo>
                  <a:pt x="312836" y="1580415"/>
                </a:lnTo>
                <a:lnTo>
                  <a:pt x="347361" y="1608682"/>
                </a:lnTo>
                <a:lnTo>
                  <a:pt x="383284" y="1635243"/>
                </a:lnTo>
                <a:lnTo>
                  <a:pt x="420542" y="1660037"/>
                </a:lnTo>
                <a:lnTo>
                  <a:pt x="459072" y="1683000"/>
                </a:lnTo>
                <a:lnTo>
                  <a:pt x="498813" y="1704072"/>
                </a:lnTo>
                <a:lnTo>
                  <a:pt x="539702" y="1723189"/>
                </a:lnTo>
                <a:lnTo>
                  <a:pt x="581678" y="1740290"/>
                </a:lnTo>
                <a:lnTo>
                  <a:pt x="624677" y="1755313"/>
                </a:lnTo>
                <a:lnTo>
                  <a:pt x="668637" y="1768195"/>
                </a:lnTo>
                <a:lnTo>
                  <a:pt x="713497" y="1778874"/>
                </a:lnTo>
                <a:lnTo>
                  <a:pt x="759194" y="1787288"/>
                </a:lnTo>
                <a:lnTo>
                  <a:pt x="805665" y="1793375"/>
                </a:lnTo>
                <a:lnTo>
                  <a:pt x="852849" y="1797073"/>
                </a:lnTo>
                <a:lnTo>
                  <a:pt x="900684" y="1798320"/>
                </a:lnTo>
                <a:lnTo>
                  <a:pt x="948520" y="1797073"/>
                </a:lnTo>
                <a:lnTo>
                  <a:pt x="995706" y="1793375"/>
                </a:lnTo>
                <a:lnTo>
                  <a:pt x="1042179" y="1787288"/>
                </a:lnTo>
                <a:lnTo>
                  <a:pt x="1087878" y="1778874"/>
                </a:lnTo>
                <a:lnTo>
                  <a:pt x="1132739" y="1768195"/>
                </a:lnTo>
                <a:lnTo>
                  <a:pt x="1176700" y="1755313"/>
                </a:lnTo>
                <a:lnTo>
                  <a:pt x="1219700" y="1740290"/>
                </a:lnTo>
                <a:lnTo>
                  <a:pt x="1261675" y="1723189"/>
                </a:lnTo>
                <a:lnTo>
                  <a:pt x="1302565" y="1704072"/>
                </a:lnTo>
                <a:lnTo>
                  <a:pt x="1342306" y="1683000"/>
                </a:lnTo>
                <a:lnTo>
                  <a:pt x="1380836" y="1660037"/>
                </a:lnTo>
                <a:lnTo>
                  <a:pt x="1418094" y="1635243"/>
                </a:lnTo>
                <a:lnTo>
                  <a:pt x="1454016" y="1608682"/>
                </a:lnTo>
                <a:lnTo>
                  <a:pt x="1488541" y="1580415"/>
                </a:lnTo>
                <a:lnTo>
                  <a:pt x="1521607" y="1550505"/>
                </a:lnTo>
                <a:lnTo>
                  <a:pt x="1553150" y="1519014"/>
                </a:lnTo>
                <a:lnTo>
                  <a:pt x="1583110" y="1486003"/>
                </a:lnTo>
                <a:lnTo>
                  <a:pt x="1611423" y="1451536"/>
                </a:lnTo>
                <a:lnTo>
                  <a:pt x="1638028" y="1415674"/>
                </a:lnTo>
                <a:lnTo>
                  <a:pt x="1662862" y="1378479"/>
                </a:lnTo>
                <a:lnTo>
                  <a:pt x="1685863" y="1340014"/>
                </a:lnTo>
                <a:lnTo>
                  <a:pt x="1706969" y="1300340"/>
                </a:lnTo>
                <a:lnTo>
                  <a:pt x="1726117" y="1259520"/>
                </a:lnTo>
                <a:lnTo>
                  <a:pt x="1743246" y="1217617"/>
                </a:lnTo>
                <a:lnTo>
                  <a:pt x="1758292" y="1174691"/>
                </a:lnTo>
                <a:lnTo>
                  <a:pt x="1771195" y="1130806"/>
                </a:lnTo>
                <a:lnTo>
                  <a:pt x="1781891" y="1086023"/>
                </a:lnTo>
                <a:lnTo>
                  <a:pt x="1790319" y="1040405"/>
                </a:lnTo>
                <a:lnTo>
                  <a:pt x="1796415" y="994013"/>
                </a:lnTo>
                <a:lnTo>
                  <a:pt x="1800119" y="946911"/>
                </a:lnTo>
                <a:lnTo>
                  <a:pt x="1801368" y="899160"/>
                </a:lnTo>
                <a:lnTo>
                  <a:pt x="1800119" y="851408"/>
                </a:lnTo>
                <a:lnTo>
                  <a:pt x="1796415" y="804306"/>
                </a:lnTo>
                <a:lnTo>
                  <a:pt x="1790319" y="757914"/>
                </a:lnTo>
                <a:lnTo>
                  <a:pt x="1781891" y="712296"/>
                </a:lnTo>
                <a:lnTo>
                  <a:pt x="1771195" y="667513"/>
                </a:lnTo>
                <a:lnTo>
                  <a:pt x="1758292" y="623628"/>
                </a:lnTo>
                <a:lnTo>
                  <a:pt x="1743246" y="580702"/>
                </a:lnTo>
                <a:lnTo>
                  <a:pt x="1726117" y="538799"/>
                </a:lnTo>
                <a:lnTo>
                  <a:pt x="1706969" y="497979"/>
                </a:lnTo>
                <a:lnTo>
                  <a:pt x="1685863" y="458305"/>
                </a:lnTo>
                <a:lnTo>
                  <a:pt x="1662862" y="419840"/>
                </a:lnTo>
                <a:lnTo>
                  <a:pt x="1638028" y="382645"/>
                </a:lnTo>
                <a:lnTo>
                  <a:pt x="1611423" y="346783"/>
                </a:lnTo>
                <a:lnTo>
                  <a:pt x="1583110" y="312316"/>
                </a:lnTo>
                <a:lnTo>
                  <a:pt x="1553150" y="279305"/>
                </a:lnTo>
                <a:lnTo>
                  <a:pt x="1521607" y="247814"/>
                </a:lnTo>
                <a:lnTo>
                  <a:pt x="1488541" y="217904"/>
                </a:lnTo>
                <a:lnTo>
                  <a:pt x="1454016" y="189637"/>
                </a:lnTo>
                <a:lnTo>
                  <a:pt x="1418094" y="163076"/>
                </a:lnTo>
                <a:lnTo>
                  <a:pt x="1380836" y="138282"/>
                </a:lnTo>
                <a:lnTo>
                  <a:pt x="1342306" y="115319"/>
                </a:lnTo>
                <a:lnTo>
                  <a:pt x="1302565" y="94247"/>
                </a:lnTo>
                <a:lnTo>
                  <a:pt x="1261675" y="75130"/>
                </a:lnTo>
                <a:lnTo>
                  <a:pt x="1219700" y="58029"/>
                </a:lnTo>
                <a:lnTo>
                  <a:pt x="1176700" y="43006"/>
                </a:lnTo>
                <a:lnTo>
                  <a:pt x="1132739" y="30124"/>
                </a:lnTo>
                <a:lnTo>
                  <a:pt x="1087878" y="19445"/>
                </a:lnTo>
                <a:lnTo>
                  <a:pt x="1042179" y="11031"/>
                </a:lnTo>
                <a:lnTo>
                  <a:pt x="995706" y="4944"/>
                </a:lnTo>
                <a:lnTo>
                  <a:pt x="948520" y="1246"/>
                </a:lnTo>
                <a:lnTo>
                  <a:pt x="900684" y="0"/>
                </a:lnTo>
                <a:close/>
              </a:path>
            </a:pathLst>
          </a:custGeom>
          <a:solidFill>
            <a:srgbClr val="EA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568" y="3139439"/>
            <a:ext cx="1438910" cy="1442085"/>
          </a:xfrm>
          <a:custGeom>
            <a:avLst/>
            <a:gdLst/>
            <a:ahLst/>
            <a:cxnLst/>
            <a:rect l="l" t="t" r="r" b="b"/>
            <a:pathLst>
              <a:path w="1438910" h="1442085">
                <a:moveTo>
                  <a:pt x="719328" y="0"/>
                </a:moveTo>
                <a:lnTo>
                  <a:pt x="672032" y="1533"/>
                </a:lnTo>
                <a:lnTo>
                  <a:pt x="625553" y="6069"/>
                </a:lnTo>
                <a:lnTo>
                  <a:pt x="579986" y="13513"/>
                </a:lnTo>
                <a:lnTo>
                  <a:pt x="535426" y="23771"/>
                </a:lnTo>
                <a:lnTo>
                  <a:pt x="491966" y="36746"/>
                </a:lnTo>
                <a:lnTo>
                  <a:pt x="449703" y="52345"/>
                </a:lnTo>
                <a:lnTo>
                  <a:pt x="408730" y="70472"/>
                </a:lnTo>
                <a:lnTo>
                  <a:pt x="369143" y="91033"/>
                </a:lnTo>
                <a:lnTo>
                  <a:pt x="331036" y="113931"/>
                </a:lnTo>
                <a:lnTo>
                  <a:pt x="294504" y="139074"/>
                </a:lnTo>
                <a:lnTo>
                  <a:pt x="259642" y="166364"/>
                </a:lnTo>
                <a:lnTo>
                  <a:pt x="226545" y="195709"/>
                </a:lnTo>
                <a:lnTo>
                  <a:pt x="195307" y="227011"/>
                </a:lnTo>
                <a:lnTo>
                  <a:pt x="166024" y="260178"/>
                </a:lnTo>
                <a:lnTo>
                  <a:pt x="138790" y="295113"/>
                </a:lnTo>
                <a:lnTo>
                  <a:pt x="113699" y="331722"/>
                </a:lnTo>
                <a:lnTo>
                  <a:pt x="90847" y="369909"/>
                </a:lnTo>
                <a:lnTo>
                  <a:pt x="70329" y="409581"/>
                </a:lnTo>
                <a:lnTo>
                  <a:pt x="52239" y="450641"/>
                </a:lnTo>
                <a:lnTo>
                  <a:pt x="36672" y="492995"/>
                </a:lnTo>
                <a:lnTo>
                  <a:pt x="23723" y="536548"/>
                </a:lnTo>
                <a:lnTo>
                  <a:pt x="13486" y="581206"/>
                </a:lnTo>
                <a:lnTo>
                  <a:pt x="6057" y="626872"/>
                </a:lnTo>
                <a:lnTo>
                  <a:pt x="1530" y="673452"/>
                </a:lnTo>
                <a:lnTo>
                  <a:pt x="0" y="720852"/>
                </a:lnTo>
                <a:lnTo>
                  <a:pt x="1530" y="768251"/>
                </a:lnTo>
                <a:lnTo>
                  <a:pt x="6057" y="814831"/>
                </a:lnTo>
                <a:lnTo>
                  <a:pt x="13486" y="860497"/>
                </a:lnTo>
                <a:lnTo>
                  <a:pt x="23723" y="905155"/>
                </a:lnTo>
                <a:lnTo>
                  <a:pt x="36672" y="948708"/>
                </a:lnTo>
                <a:lnTo>
                  <a:pt x="52239" y="991062"/>
                </a:lnTo>
                <a:lnTo>
                  <a:pt x="70329" y="1032122"/>
                </a:lnTo>
                <a:lnTo>
                  <a:pt x="90847" y="1071794"/>
                </a:lnTo>
                <a:lnTo>
                  <a:pt x="113699" y="1109981"/>
                </a:lnTo>
                <a:lnTo>
                  <a:pt x="138790" y="1146590"/>
                </a:lnTo>
                <a:lnTo>
                  <a:pt x="166024" y="1181525"/>
                </a:lnTo>
                <a:lnTo>
                  <a:pt x="195307" y="1214692"/>
                </a:lnTo>
                <a:lnTo>
                  <a:pt x="226545" y="1245994"/>
                </a:lnTo>
                <a:lnTo>
                  <a:pt x="259642" y="1275339"/>
                </a:lnTo>
                <a:lnTo>
                  <a:pt x="294504" y="1302629"/>
                </a:lnTo>
                <a:lnTo>
                  <a:pt x="331036" y="1327772"/>
                </a:lnTo>
                <a:lnTo>
                  <a:pt x="369143" y="1350670"/>
                </a:lnTo>
                <a:lnTo>
                  <a:pt x="408730" y="1371231"/>
                </a:lnTo>
                <a:lnTo>
                  <a:pt x="449703" y="1389358"/>
                </a:lnTo>
                <a:lnTo>
                  <a:pt x="491966" y="1404957"/>
                </a:lnTo>
                <a:lnTo>
                  <a:pt x="535426" y="1417932"/>
                </a:lnTo>
                <a:lnTo>
                  <a:pt x="579986" y="1428190"/>
                </a:lnTo>
                <a:lnTo>
                  <a:pt x="625553" y="1435634"/>
                </a:lnTo>
                <a:lnTo>
                  <a:pt x="672032" y="1440170"/>
                </a:lnTo>
                <a:lnTo>
                  <a:pt x="719328" y="1441704"/>
                </a:lnTo>
                <a:lnTo>
                  <a:pt x="766622" y="1440170"/>
                </a:lnTo>
                <a:lnTo>
                  <a:pt x="813099" y="1435634"/>
                </a:lnTo>
                <a:lnTo>
                  <a:pt x="858665" y="1428190"/>
                </a:lnTo>
                <a:lnTo>
                  <a:pt x="903225" y="1417932"/>
                </a:lnTo>
                <a:lnTo>
                  <a:pt x="946684" y="1404957"/>
                </a:lnTo>
                <a:lnTo>
                  <a:pt x="988947" y="1389358"/>
                </a:lnTo>
                <a:lnTo>
                  <a:pt x="1029920" y="1371231"/>
                </a:lnTo>
                <a:lnTo>
                  <a:pt x="1069507" y="1350670"/>
                </a:lnTo>
                <a:lnTo>
                  <a:pt x="1107614" y="1327772"/>
                </a:lnTo>
                <a:lnTo>
                  <a:pt x="1144146" y="1302629"/>
                </a:lnTo>
                <a:lnTo>
                  <a:pt x="1179008" y="1275339"/>
                </a:lnTo>
                <a:lnTo>
                  <a:pt x="1212105" y="1245994"/>
                </a:lnTo>
                <a:lnTo>
                  <a:pt x="1243343" y="1214692"/>
                </a:lnTo>
                <a:lnTo>
                  <a:pt x="1272627" y="1181525"/>
                </a:lnTo>
                <a:lnTo>
                  <a:pt x="1299862" y="1146590"/>
                </a:lnTo>
                <a:lnTo>
                  <a:pt x="1324953" y="1109981"/>
                </a:lnTo>
                <a:lnTo>
                  <a:pt x="1347805" y="1071794"/>
                </a:lnTo>
                <a:lnTo>
                  <a:pt x="1368324" y="1032122"/>
                </a:lnTo>
                <a:lnTo>
                  <a:pt x="1386414" y="991062"/>
                </a:lnTo>
                <a:lnTo>
                  <a:pt x="1401982" y="948708"/>
                </a:lnTo>
                <a:lnTo>
                  <a:pt x="1414932" y="905155"/>
                </a:lnTo>
                <a:lnTo>
                  <a:pt x="1425169" y="860497"/>
                </a:lnTo>
                <a:lnTo>
                  <a:pt x="1432598" y="814831"/>
                </a:lnTo>
                <a:lnTo>
                  <a:pt x="1437125" y="768251"/>
                </a:lnTo>
                <a:lnTo>
                  <a:pt x="1438656" y="720852"/>
                </a:lnTo>
                <a:lnTo>
                  <a:pt x="1437125" y="673452"/>
                </a:lnTo>
                <a:lnTo>
                  <a:pt x="1432598" y="626872"/>
                </a:lnTo>
                <a:lnTo>
                  <a:pt x="1425169" y="581206"/>
                </a:lnTo>
                <a:lnTo>
                  <a:pt x="1414932" y="536548"/>
                </a:lnTo>
                <a:lnTo>
                  <a:pt x="1401982" y="492995"/>
                </a:lnTo>
                <a:lnTo>
                  <a:pt x="1386414" y="450641"/>
                </a:lnTo>
                <a:lnTo>
                  <a:pt x="1368324" y="409581"/>
                </a:lnTo>
                <a:lnTo>
                  <a:pt x="1347805" y="369909"/>
                </a:lnTo>
                <a:lnTo>
                  <a:pt x="1324953" y="331722"/>
                </a:lnTo>
                <a:lnTo>
                  <a:pt x="1299862" y="295113"/>
                </a:lnTo>
                <a:lnTo>
                  <a:pt x="1272627" y="260178"/>
                </a:lnTo>
                <a:lnTo>
                  <a:pt x="1243343" y="227011"/>
                </a:lnTo>
                <a:lnTo>
                  <a:pt x="1212105" y="195709"/>
                </a:lnTo>
                <a:lnTo>
                  <a:pt x="1179008" y="166364"/>
                </a:lnTo>
                <a:lnTo>
                  <a:pt x="1144146" y="139074"/>
                </a:lnTo>
                <a:lnTo>
                  <a:pt x="1107614" y="113931"/>
                </a:lnTo>
                <a:lnTo>
                  <a:pt x="1069507" y="91033"/>
                </a:lnTo>
                <a:lnTo>
                  <a:pt x="1029920" y="70472"/>
                </a:lnTo>
                <a:lnTo>
                  <a:pt x="988947" y="52345"/>
                </a:lnTo>
                <a:lnTo>
                  <a:pt x="946684" y="36746"/>
                </a:lnTo>
                <a:lnTo>
                  <a:pt x="903225" y="23771"/>
                </a:lnTo>
                <a:lnTo>
                  <a:pt x="858665" y="13513"/>
                </a:lnTo>
                <a:lnTo>
                  <a:pt x="813099" y="6069"/>
                </a:lnTo>
                <a:lnTo>
                  <a:pt x="766622" y="1533"/>
                </a:lnTo>
                <a:lnTo>
                  <a:pt x="719328" y="0"/>
                </a:lnTo>
                <a:close/>
              </a:path>
            </a:pathLst>
          </a:custGeom>
          <a:solidFill>
            <a:srgbClr val="DF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694" rIns="0" bIns="0" rtlCol="0">
            <a:spAutoFit/>
          </a:bodyPr>
          <a:lstStyle/>
          <a:p>
            <a:pPr marL="24130">
              <a:lnSpc>
                <a:spcPct val="100000"/>
              </a:lnSpc>
            </a:pPr>
            <a:r>
              <a:rPr spc="-5" dirty="0"/>
              <a:t>Security </a:t>
            </a:r>
            <a:r>
              <a:rPr spc="-10" dirty="0"/>
              <a:t>is </a:t>
            </a:r>
            <a:r>
              <a:rPr dirty="0"/>
              <a:t>fundamental </a:t>
            </a:r>
            <a:r>
              <a:rPr spc="-10" dirty="0"/>
              <a:t>in </a:t>
            </a:r>
            <a:r>
              <a:rPr spc="-5" dirty="0"/>
              <a:t>promoting </a:t>
            </a:r>
            <a:r>
              <a:rPr dirty="0"/>
              <a:t>data </a:t>
            </a:r>
            <a:r>
              <a:rPr spc="-5" dirty="0"/>
              <a:t>privacy, </a:t>
            </a:r>
            <a:r>
              <a:rPr dirty="0"/>
              <a:t>and</a:t>
            </a:r>
            <a:r>
              <a:rPr spc="5" dirty="0"/>
              <a:t> </a:t>
            </a:r>
            <a:r>
              <a:rPr spc="-5" dirty="0"/>
              <a:t>with</a:t>
            </a:r>
          </a:p>
        </p:txBody>
      </p:sp>
      <p:sp>
        <p:nvSpPr>
          <p:cNvPr id="6" name="object 6"/>
          <p:cNvSpPr/>
          <p:nvPr/>
        </p:nvSpPr>
        <p:spPr>
          <a:xfrm>
            <a:off x="908303" y="3340608"/>
            <a:ext cx="1079500" cy="1082040"/>
          </a:xfrm>
          <a:custGeom>
            <a:avLst/>
            <a:gdLst/>
            <a:ahLst/>
            <a:cxnLst/>
            <a:rect l="l" t="t" r="r" b="b"/>
            <a:pathLst>
              <a:path w="1079500" h="1082039">
                <a:moveTo>
                  <a:pt x="539496" y="0"/>
                </a:moveTo>
                <a:lnTo>
                  <a:pt x="490390" y="2210"/>
                </a:lnTo>
                <a:lnTo>
                  <a:pt x="442521" y="8715"/>
                </a:lnTo>
                <a:lnTo>
                  <a:pt x="396076" y="19323"/>
                </a:lnTo>
                <a:lnTo>
                  <a:pt x="351248" y="33843"/>
                </a:lnTo>
                <a:lnTo>
                  <a:pt x="308227" y="52085"/>
                </a:lnTo>
                <a:lnTo>
                  <a:pt x="267202" y="73857"/>
                </a:lnTo>
                <a:lnTo>
                  <a:pt x="228365" y="98969"/>
                </a:lnTo>
                <a:lnTo>
                  <a:pt x="191905" y="127229"/>
                </a:lnTo>
                <a:lnTo>
                  <a:pt x="158014" y="158448"/>
                </a:lnTo>
                <a:lnTo>
                  <a:pt x="126882" y="192433"/>
                </a:lnTo>
                <a:lnTo>
                  <a:pt x="98700" y="228995"/>
                </a:lnTo>
                <a:lnTo>
                  <a:pt x="73657" y="267941"/>
                </a:lnTo>
                <a:lnTo>
                  <a:pt x="51944" y="309082"/>
                </a:lnTo>
                <a:lnTo>
                  <a:pt x="33752" y="352226"/>
                </a:lnTo>
                <a:lnTo>
                  <a:pt x="19271" y="397183"/>
                </a:lnTo>
                <a:lnTo>
                  <a:pt x="8692" y="443762"/>
                </a:lnTo>
                <a:lnTo>
                  <a:pt x="2204" y="491771"/>
                </a:lnTo>
                <a:lnTo>
                  <a:pt x="0" y="541019"/>
                </a:lnTo>
                <a:lnTo>
                  <a:pt x="2204" y="590268"/>
                </a:lnTo>
                <a:lnTo>
                  <a:pt x="8692" y="638277"/>
                </a:lnTo>
                <a:lnTo>
                  <a:pt x="19271" y="684856"/>
                </a:lnTo>
                <a:lnTo>
                  <a:pt x="33752" y="729813"/>
                </a:lnTo>
                <a:lnTo>
                  <a:pt x="51944" y="772957"/>
                </a:lnTo>
                <a:lnTo>
                  <a:pt x="73657" y="814098"/>
                </a:lnTo>
                <a:lnTo>
                  <a:pt x="98700" y="853044"/>
                </a:lnTo>
                <a:lnTo>
                  <a:pt x="126882" y="889606"/>
                </a:lnTo>
                <a:lnTo>
                  <a:pt x="158014" y="923591"/>
                </a:lnTo>
                <a:lnTo>
                  <a:pt x="191905" y="954810"/>
                </a:lnTo>
                <a:lnTo>
                  <a:pt x="228365" y="983070"/>
                </a:lnTo>
                <a:lnTo>
                  <a:pt x="267202" y="1008182"/>
                </a:lnTo>
                <a:lnTo>
                  <a:pt x="308227" y="1029954"/>
                </a:lnTo>
                <a:lnTo>
                  <a:pt x="351248" y="1048196"/>
                </a:lnTo>
                <a:lnTo>
                  <a:pt x="396076" y="1062716"/>
                </a:lnTo>
                <a:lnTo>
                  <a:pt x="442521" y="1073324"/>
                </a:lnTo>
                <a:lnTo>
                  <a:pt x="490390" y="1079829"/>
                </a:lnTo>
                <a:lnTo>
                  <a:pt x="539496" y="1082039"/>
                </a:lnTo>
                <a:lnTo>
                  <a:pt x="588599" y="1079829"/>
                </a:lnTo>
                <a:lnTo>
                  <a:pt x="636467" y="1073324"/>
                </a:lnTo>
                <a:lnTo>
                  <a:pt x="682910" y="1062716"/>
                </a:lnTo>
                <a:lnTo>
                  <a:pt x="727738" y="1048196"/>
                </a:lnTo>
                <a:lnTo>
                  <a:pt x="770759" y="1029954"/>
                </a:lnTo>
                <a:lnTo>
                  <a:pt x="811784" y="1008182"/>
                </a:lnTo>
                <a:lnTo>
                  <a:pt x="850621" y="983070"/>
                </a:lnTo>
                <a:lnTo>
                  <a:pt x="887080" y="954810"/>
                </a:lnTo>
                <a:lnTo>
                  <a:pt x="920972" y="923591"/>
                </a:lnTo>
                <a:lnTo>
                  <a:pt x="952104" y="889606"/>
                </a:lnTo>
                <a:lnTo>
                  <a:pt x="980288" y="853044"/>
                </a:lnTo>
                <a:lnTo>
                  <a:pt x="1005332" y="814098"/>
                </a:lnTo>
                <a:lnTo>
                  <a:pt x="1027045" y="772957"/>
                </a:lnTo>
                <a:lnTo>
                  <a:pt x="1045238" y="729813"/>
                </a:lnTo>
                <a:lnTo>
                  <a:pt x="1059719" y="684856"/>
                </a:lnTo>
                <a:lnTo>
                  <a:pt x="1070299" y="638277"/>
                </a:lnTo>
                <a:lnTo>
                  <a:pt x="1076787" y="590268"/>
                </a:lnTo>
                <a:lnTo>
                  <a:pt x="1078992" y="541019"/>
                </a:lnTo>
                <a:lnTo>
                  <a:pt x="1076787" y="491771"/>
                </a:lnTo>
                <a:lnTo>
                  <a:pt x="1070299" y="443762"/>
                </a:lnTo>
                <a:lnTo>
                  <a:pt x="1059719" y="397183"/>
                </a:lnTo>
                <a:lnTo>
                  <a:pt x="1045238" y="352226"/>
                </a:lnTo>
                <a:lnTo>
                  <a:pt x="1027045" y="309082"/>
                </a:lnTo>
                <a:lnTo>
                  <a:pt x="1005331" y="267941"/>
                </a:lnTo>
                <a:lnTo>
                  <a:pt x="980288" y="228995"/>
                </a:lnTo>
                <a:lnTo>
                  <a:pt x="952104" y="192433"/>
                </a:lnTo>
                <a:lnTo>
                  <a:pt x="920972" y="158448"/>
                </a:lnTo>
                <a:lnTo>
                  <a:pt x="887080" y="127229"/>
                </a:lnTo>
                <a:lnTo>
                  <a:pt x="850621" y="98969"/>
                </a:lnTo>
                <a:lnTo>
                  <a:pt x="811784" y="73857"/>
                </a:lnTo>
                <a:lnTo>
                  <a:pt x="770759" y="52085"/>
                </a:lnTo>
                <a:lnTo>
                  <a:pt x="727738" y="33843"/>
                </a:lnTo>
                <a:lnTo>
                  <a:pt x="682910" y="19323"/>
                </a:lnTo>
                <a:lnTo>
                  <a:pt x="636467" y="8715"/>
                </a:lnTo>
                <a:lnTo>
                  <a:pt x="588599" y="2210"/>
                </a:lnTo>
                <a:lnTo>
                  <a:pt x="539496" y="0"/>
                </a:lnTo>
                <a:close/>
              </a:path>
            </a:pathLst>
          </a:custGeom>
          <a:solidFill>
            <a:srgbClr val="A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94308" y="3726815"/>
            <a:ext cx="51752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944" baseline="-3086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2700" spc="-944" baseline="1543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800" spc="-63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2700" spc="-944" baseline="-308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700" spc="-944" baseline="1543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800" spc="-63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700" spc="-944" baseline="-3086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2700" spc="-944" baseline="1543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800" spc="-63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2700" spc="-944" baseline="-308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700" spc="-944" baseline="1543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800" spc="-63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5019" y="4967732"/>
            <a:ext cx="148018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i="1" dirty="0">
                <a:latin typeface="Georgia"/>
                <a:cs typeface="Georgia"/>
              </a:rPr>
              <a:t>Application</a:t>
            </a:r>
            <a:r>
              <a:rPr sz="1600" b="1" i="1" spc="-125" dirty="0">
                <a:latin typeface="Georgia"/>
                <a:cs typeface="Georgia"/>
              </a:rPr>
              <a:t> </a:t>
            </a:r>
            <a:r>
              <a:rPr sz="1600" b="1" i="1" spc="5" dirty="0">
                <a:latin typeface="Georgia"/>
                <a:cs typeface="Georgia"/>
              </a:rPr>
              <a:t>&amp;  </a:t>
            </a:r>
            <a:r>
              <a:rPr sz="1600" b="1" i="1" dirty="0">
                <a:latin typeface="Georgia"/>
                <a:cs typeface="Georgia"/>
              </a:rPr>
              <a:t>Operating  </a:t>
            </a:r>
            <a:r>
              <a:rPr sz="1600" b="1" i="1" spc="5" dirty="0">
                <a:latin typeface="Georgia"/>
                <a:cs typeface="Georgia"/>
              </a:rPr>
              <a:t>Systems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405" y="952753"/>
            <a:ext cx="7327900" cy="144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today’s </a:t>
            </a:r>
            <a:r>
              <a:rPr sz="1800" b="1" i="1" spc="-5" dirty="0">
                <a:latin typeface="Georgia"/>
                <a:cs typeface="Georgia"/>
              </a:rPr>
              <a:t>business information processing </a:t>
            </a:r>
            <a:r>
              <a:rPr sz="1800" b="1" i="1" dirty="0">
                <a:latin typeface="Georgia"/>
                <a:cs typeface="Georgia"/>
              </a:rPr>
              <a:t>becomes </a:t>
            </a:r>
            <a:r>
              <a:rPr sz="1800" b="1" i="1" spc="-5" dirty="0">
                <a:latin typeface="Georgia"/>
                <a:cs typeface="Georgia"/>
              </a:rPr>
              <a:t>much </a:t>
            </a:r>
            <a:r>
              <a:rPr sz="1800" b="1" i="1" dirty="0">
                <a:latin typeface="Georgia"/>
                <a:cs typeface="Georgia"/>
              </a:rPr>
              <a:t>more  </a:t>
            </a:r>
            <a:r>
              <a:rPr sz="1800" b="1" i="1" spc="-5" dirty="0">
                <a:latin typeface="Georgia"/>
                <a:cs typeface="Georgia"/>
              </a:rPr>
              <a:t>complicated </a:t>
            </a:r>
            <a:r>
              <a:rPr sz="1800" b="1" i="1" dirty="0">
                <a:latin typeface="Georgia"/>
                <a:cs typeface="Georgia"/>
              </a:rPr>
              <a:t>than a decade ago. A </a:t>
            </a:r>
            <a:r>
              <a:rPr sz="1800" b="1" i="1" spc="-5" dirty="0">
                <a:latin typeface="Georgia"/>
                <a:cs typeface="Georgia"/>
              </a:rPr>
              <a:t>higher </a:t>
            </a:r>
            <a:r>
              <a:rPr sz="1800" b="1" i="1" dirty="0">
                <a:latin typeface="Georgia"/>
                <a:cs typeface="Georgia"/>
              </a:rPr>
              <a:t>degree of processes  </a:t>
            </a:r>
            <a:r>
              <a:rPr sz="1800" b="1" i="1" spc="-5" dirty="0">
                <a:latin typeface="Georgia"/>
                <a:cs typeface="Georgia"/>
              </a:rPr>
              <a:t>automation brings </a:t>
            </a:r>
            <a:r>
              <a:rPr sz="1800" b="1" i="1" dirty="0">
                <a:latin typeface="Georgia"/>
                <a:cs typeface="Georgia"/>
              </a:rPr>
              <a:t>higher </a:t>
            </a:r>
            <a:r>
              <a:rPr sz="1800" b="1" i="1" spc="-5" dirty="0">
                <a:latin typeface="Georgia"/>
                <a:cs typeface="Georgia"/>
              </a:rPr>
              <a:t>information/ </a:t>
            </a:r>
            <a:r>
              <a:rPr sz="1800" b="1" i="1" dirty="0">
                <a:latin typeface="Georgia"/>
                <a:cs typeface="Georgia"/>
              </a:rPr>
              <a:t>data leakage</a:t>
            </a:r>
            <a:r>
              <a:rPr sz="1800" b="1" i="1" spc="-50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risks.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462915">
              <a:lnSpc>
                <a:spcPct val="100000"/>
              </a:lnSpc>
              <a:spcBef>
                <a:spcPts val="5"/>
              </a:spcBef>
            </a:pPr>
            <a:r>
              <a:rPr sz="1600" b="1" i="1" spc="5" dirty="0">
                <a:latin typeface="Georgia"/>
                <a:cs typeface="Georgia"/>
              </a:rPr>
              <a:t>Network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08175" y="4474464"/>
            <a:ext cx="78105" cy="499109"/>
          </a:xfrm>
          <a:custGeom>
            <a:avLst/>
            <a:gdLst/>
            <a:ahLst/>
            <a:cxnLst/>
            <a:rect l="l" t="t" r="r" b="b"/>
            <a:pathLst>
              <a:path w="78105" h="499110">
                <a:moveTo>
                  <a:pt x="31750" y="422402"/>
                </a:moveTo>
                <a:lnTo>
                  <a:pt x="0" y="422402"/>
                </a:lnTo>
                <a:lnTo>
                  <a:pt x="38100" y="498602"/>
                </a:lnTo>
                <a:lnTo>
                  <a:pt x="69850" y="435102"/>
                </a:lnTo>
                <a:lnTo>
                  <a:pt x="31750" y="435102"/>
                </a:lnTo>
                <a:lnTo>
                  <a:pt x="31750" y="422402"/>
                </a:lnTo>
                <a:close/>
              </a:path>
              <a:path w="78105" h="499110">
                <a:moveTo>
                  <a:pt x="33401" y="263143"/>
                </a:moveTo>
                <a:lnTo>
                  <a:pt x="31750" y="264794"/>
                </a:lnTo>
                <a:lnTo>
                  <a:pt x="31750" y="435102"/>
                </a:lnTo>
                <a:lnTo>
                  <a:pt x="44450" y="435102"/>
                </a:lnTo>
                <a:lnTo>
                  <a:pt x="44450" y="274700"/>
                </a:lnTo>
                <a:lnTo>
                  <a:pt x="38100" y="274700"/>
                </a:lnTo>
                <a:lnTo>
                  <a:pt x="44450" y="268350"/>
                </a:lnTo>
                <a:lnTo>
                  <a:pt x="33401" y="268350"/>
                </a:lnTo>
                <a:lnTo>
                  <a:pt x="33401" y="263143"/>
                </a:lnTo>
                <a:close/>
              </a:path>
              <a:path w="78105" h="499110">
                <a:moveTo>
                  <a:pt x="76200" y="422402"/>
                </a:moveTo>
                <a:lnTo>
                  <a:pt x="44450" y="422402"/>
                </a:lnTo>
                <a:lnTo>
                  <a:pt x="44450" y="435102"/>
                </a:lnTo>
                <a:lnTo>
                  <a:pt x="69850" y="435102"/>
                </a:lnTo>
                <a:lnTo>
                  <a:pt x="76200" y="422402"/>
                </a:lnTo>
                <a:close/>
              </a:path>
              <a:path w="78105" h="499110">
                <a:moveTo>
                  <a:pt x="44450" y="268350"/>
                </a:moveTo>
                <a:lnTo>
                  <a:pt x="38100" y="274700"/>
                </a:lnTo>
                <a:lnTo>
                  <a:pt x="43180" y="274700"/>
                </a:lnTo>
                <a:lnTo>
                  <a:pt x="44450" y="273486"/>
                </a:lnTo>
                <a:lnTo>
                  <a:pt x="44450" y="268350"/>
                </a:lnTo>
                <a:close/>
              </a:path>
              <a:path w="78105" h="499110">
                <a:moveTo>
                  <a:pt x="44450" y="273486"/>
                </a:moveTo>
                <a:lnTo>
                  <a:pt x="43180" y="274700"/>
                </a:lnTo>
                <a:lnTo>
                  <a:pt x="44450" y="274700"/>
                </a:lnTo>
                <a:lnTo>
                  <a:pt x="44450" y="273486"/>
                </a:lnTo>
                <a:close/>
              </a:path>
              <a:path w="78105" h="499110">
                <a:moveTo>
                  <a:pt x="46101" y="262000"/>
                </a:moveTo>
                <a:lnTo>
                  <a:pt x="39751" y="262000"/>
                </a:lnTo>
                <a:lnTo>
                  <a:pt x="33401" y="268350"/>
                </a:lnTo>
                <a:lnTo>
                  <a:pt x="44450" y="268350"/>
                </a:lnTo>
                <a:lnTo>
                  <a:pt x="44450" y="273486"/>
                </a:lnTo>
                <a:lnTo>
                  <a:pt x="46101" y="271906"/>
                </a:lnTo>
                <a:lnTo>
                  <a:pt x="46101" y="262000"/>
                </a:lnTo>
                <a:close/>
              </a:path>
              <a:path w="78105" h="499110">
                <a:moveTo>
                  <a:pt x="39751" y="262000"/>
                </a:moveTo>
                <a:lnTo>
                  <a:pt x="34543" y="262000"/>
                </a:lnTo>
                <a:lnTo>
                  <a:pt x="33401" y="263143"/>
                </a:lnTo>
                <a:lnTo>
                  <a:pt x="33401" y="268350"/>
                </a:lnTo>
                <a:lnTo>
                  <a:pt x="39751" y="262000"/>
                </a:lnTo>
                <a:close/>
              </a:path>
              <a:path w="78105" h="499110">
                <a:moveTo>
                  <a:pt x="33401" y="69850"/>
                </a:moveTo>
                <a:lnTo>
                  <a:pt x="33401" y="263143"/>
                </a:lnTo>
                <a:lnTo>
                  <a:pt x="34543" y="262000"/>
                </a:lnTo>
                <a:lnTo>
                  <a:pt x="46101" y="262000"/>
                </a:lnTo>
                <a:lnTo>
                  <a:pt x="46101" y="76200"/>
                </a:lnTo>
                <a:lnTo>
                  <a:pt x="39751" y="76200"/>
                </a:lnTo>
                <a:lnTo>
                  <a:pt x="33401" y="69850"/>
                </a:lnTo>
                <a:close/>
              </a:path>
              <a:path w="78105" h="499110">
                <a:moveTo>
                  <a:pt x="46101" y="38100"/>
                </a:moveTo>
                <a:lnTo>
                  <a:pt x="33401" y="38100"/>
                </a:lnTo>
                <a:lnTo>
                  <a:pt x="33401" y="69850"/>
                </a:lnTo>
                <a:lnTo>
                  <a:pt x="39751" y="76200"/>
                </a:lnTo>
                <a:lnTo>
                  <a:pt x="46101" y="69850"/>
                </a:lnTo>
                <a:lnTo>
                  <a:pt x="46101" y="38100"/>
                </a:lnTo>
                <a:close/>
              </a:path>
              <a:path w="78105" h="499110">
                <a:moveTo>
                  <a:pt x="46101" y="69850"/>
                </a:moveTo>
                <a:lnTo>
                  <a:pt x="39751" y="76200"/>
                </a:lnTo>
                <a:lnTo>
                  <a:pt x="46101" y="76200"/>
                </a:lnTo>
                <a:lnTo>
                  <a:pt x="46101" y="69850"/>
                </a:lnTo>
                <a:close/>
              </a:path>
              <a:path w="78105" h="499110">
                <a:moveTo>
                  <a:pt x="39751" y="0"/>
                </a:moveTo>
                <a:lnTo>
                  <a:pt x="1651" y="38100"/>
                </a:lnTo>
                <a:lnTo>
                  <a:pt x="33401" y="69850"/>
                </a:lnTo>
                <a:lnTo>
                  <a:pt x="33401" y="38100"/>
                </a:lnTo>
                <a:lnTo>
                  <a:pt x="77851" y="38100"/>
                </a:lnTo>
                <a:lnTo>
                  <a:pt x="39751" y="0"/>
                </a:lnTo>
                <a:close/>
              </a:path>
              <a:path w="78105" h="499110">
                <a:moveTo>
                  <a:pt x="77851" y="38100"/>
                </a:moveTo>
                <a:lnTo>
                  <a:pt x="46101" y="38100"/>
                </a:lnTo>
                <a:lnTo>
                  <a:pt x="46101" y="69850"/>
                </a:lnTo>
                <a:lnTo>
                  <a:pt x="77851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3416" y="2561844"/>
            <a:ext cx="78105" cy="544195"/>
          </a:xfrm>
          <a:custGeom>
            <a:avLst/>
            <a:gdLst/>
            <a:ahLst/>
            <a:cxnLst/>
            <a:rect l="l" t="t" r="r" b="b"/>
            <a:pathLst>
              <a:path w="78105" h="544194">
                <a:moveTo>
                  <a:pt x="44450" y="474344"/>
                </a:moveTo>
                <a:lnTo>
                  <a:pt x="44450" y="506094"/>
                </a:lnTo>
                <a:lnTo>
                  <a:pt x="0" y="506094"/>
                </a:lnTo>
                <a:lnTo>
                  <a:pt x="38100" y="544194"/>
                </a:lnTo>
                <a:lnTo>
                  <a:pt x="76200" y="506094"/>
                </a:lnTo>
                <a:lnTo>
                  <a:pt x="31750" y="506094"/>
                </a:lnTo>
                <a:lnTo>
                  <a:pt x="31750" y="474344"/>
                </a:lnTo>
                <a:lnTo>
                  <a:pt x="44450" y="474344"/>
                </a:lnTo>
                <a:close/>
              </a:path>
              <a:path w="78105" h="544194">
                <a:moveTo>
                  <a:pt x="38100" y="467994"/>
                </a:moveTo>
                <a:lnTo>
                  <a:pt x="31750" y="474344"/>
                </a:lnTo>
                <a:lnTo>
                  <a:pt x="31750" y="506094"/>
                </a:lnTo>
                <a:lnTo>
                  <a:pt x="44450" y="506094"/>
                </a:lnTo>
                <a:lnTo>
                  <a:pt x="44450" y="474344"/>
                </a:lnTo>
                <a:lnTo>
                  <a:pt x="38100" y="467994"/>
                </a:lnTo>
                <a:close/>
              </a:path>
              <a:path w="78105" h="544194">
                <a:moveTo>
                  <a:pt x="33400" y="247903"/>
                </a:moveTo>
                <a:lnTo>
                  <a:pt x="31750" y="249554"/>
                </a:lnTo>
                <a:lnTo>
                  <a:pt x="31750" y="474344"/>
                </a:lnTo>
                <a:lnTo>
                  <a:pt x="38100" y="467994"/>
                </a:lnTo>
                <a:lnTo>
                  <a:pt x="44450" y="467994"/>
                </a:lnTo>
                <a:lnTo>
                  <a:pt x="44450" y="259460"/>
                </a:lnTo>
                <a:lnTo>
                  <a:pt x="38100" y="259460"/>
                </a:lnTo>
                <a:lnTo>
                  <a:pt x="44450" y="253110"/>
                </a:lnTo>
                <a:lnTo>
                  <a:pt x="33400" y="253110"/>
                </a:lnTo>
                <a:lnTo>
                  <a:pt x="33400" y="247903"/>
                </a:lnTo>
                <a:close/>
              </a:path>
              <a:path w="78105" h="544194">
                <a:moveTo>
                  <a:pt x="44450" y="467994"/>
                </a:moveTo>
                <a:lnTo>
                  <a:pt x="38100" y="467994"/>
                </a:lnTo>
                <a:lnTo>
                  <a:pt x="44450" y="474344"/>
                </a:lnTo>
                <a:lnTo>
                  <a:pt x="44450" y="467994"/>
                </a:lnTo>
                <a:close/>
              </a:path>
              <a:path w="78105" h="544194">
                <a:moveTo>
                  <a:pt x="44450" y="253110"/>
                </a:moveTo>
                <a:lnTo>
                  <a:pt x="38100" y="259460"/>
                </a:lnTo>
                <a:lnTo>
                  <a:pt x="43180" y="259460"/>
                </a:lnTo>
                <a:lnTo>
                  <a:pt x="44450" y="258190"/>
                </a:lnTo>
                <a:lnTo>
                  <a:pt x="44450" y="253110"/>
                </a:lnTo>
                <a:close/>
              </a:path>
              <a:path w="78105" h="544194">
                <a:moveTo>
                  <a:pt x="44450" y="258190"/>
                </a:moveTo>
                <a:lnTo>
                  <a:pt x="43180" y="259460"/>
                </a:lnTo>
                <a:lnTo>
                  <a:pt x="44450" y="259460"/>
                </a:lnTo>
                <a:lnTo>
                  <a:pt x="44450" y="258190"/>
                </a:lnTo>
                <a:close/>
              </a:path>
              <a:path w="78105" h="544194">
                <a:moveTo>
                  <a:pt x="46100" y="246760"/>
                </a:moveTo>
                <a:lnTo>
                  <a:pt x="39750" y="246760"/>
                </a:lnTo>
                <a:lnTo>
                  <a:pt x="33400" y="253110"/>
                </a:lnTo>
                <a:lnTo>
                  <a:pt x="44450" y="253110"/>
                </a:lnTo>
                <a:lnTo>
                  <a:pt x="44450" y="258190"/>
                </a:lnTo>
                <a:lnTo>
                  <a:pt x="46100" y="256539"/>
                </a:lnTo>
                <a:lnTo>
                  <a:pt x="46100" y="246760"/>
                </a:lnTo>
                <a:close/>
              </a:path>
              <a:path w="78105" h="544194">
                <a:moveTo>
                  <a:pt x="39750" y="246760"/>
                </a:moveTo>
                <a:lnTo>
                  <a:pt x="34543" y="246760"/>
                </a:lnTo>
                <a:lnTo>
                  <a:pt x="33400" y="247903"/>
                </a:lnTo>
                <a:lnTo>
                  <a:pt x="33400" y="253110"/>
                </a:lnTo>
                <a:lnTo>
                  <a:pt x="39750" y="246760"/>
                </a:lnTo>
                <a:close/>
              </a:path>
              <a:path w="78105" h="544194">
                <a:moveTo>
                  <a:pt x="46100" y="63500"/>
                </a:moveTo>
                <a:lnTo>
                  <a:pt x="33400" y="63500"/>
                </a:lnTo>
                <a:lnTo>
                  <a:pt x="33400" y="247903"/>
                </a:lnTo>
                <a:lnTo>
                  <a:pt x="34543" y="246760"/>
                </a:lnTo>
                <a:lnTo>
                  <a:pt x="46100" y="246760"/>
                </a:lnTo>
                <a:lnTo>
                  <a:pt x="46100" y="63500"/>
                </a:lnTo>
                <a:close/>
              </a:path>
              <a:path w="78105" h="544194">
                <a:moveTo>
                  <a:pt x="39750" y="0"/>
                </a:moveTo>
                <a:lnTo>
                  <a:pt x="1650" y="76200"/>
                </a:lnTo>
                <a:lnTo>
                  <a:pt x="33400" y="76200"/>
                </a:lnTo>
                <a:lnTo>
                  <a:pt x="33400" y="63500"/>
                </a:lnTo>
                <a:lnTo>
                  <a:pt x="71500" y="63500"/>
                </a:lnTo>
                <a:lnTo>
                  <a:pt x="39750" y="0"/>
                </a:lnTo>
                <a:close/>
              </a:path>
              <a:path w="78105" h="544194">
                <a:moveTo>
                  <a:pt x="71500" y="63500"/>
                </a:moveTo>
                <a:lnTo>
                  <a:pt x="46100" y="63500"/>
                </a:lnTo>
                <a:lnTo>
                  <a:pt x="46100" y="76200"/>
                </a:lnTo>
                <a:lnTo>
                  <a:pt x="77850" y="76200"/>
                </a:lnTo>
                <a:lnTo>
                  <a:pt x="7150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609600"/>
            <a:ext cx="8229600" cy="152400"/>
          </a:xfrm>
          <a:custGeom>
            <a:avLst/>
            <a:gdLst/>
            <a:ahLst/>
            <a:cxnLst/>
            <a:rect l="l" t="t" r="r" b="b"/>
            <a:pathLst>
              <a:path w="8229600" h="152400">
                <a:moveTo>
                  <a:pt x="0" y="1524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9873" y="2944495"/>
            <a:ext cx="555942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</a:rPr>
              <a:t>LIVE Hacking</a:t>
            </a:r>
            <a:r>
              <a:rPr sz="2800" spc="-8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Demonstration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231647"/>
            <a:ext cx="8717280" cy="6474460"/>
          </a:xfrm>
          <a:custGeom>
            <a:avLst/>
            <a:gdLst/>
            <a:ahLst/>
            <a:cxnLst/>
            <a:rect l="l" t="t" r="r" b="b"/>
            <a:pathLst>
              <a:path w="8717280" h="6474459">
                <a:moveTo>
                  <a:pt x="0" y="6473952"/>
                </a:moveTo>
                <a:lnTo>
                  <a:pt x="8717280" y="6473952"/>
                </a:lnTo>
                <a:lnTo>
                  <a:pt x="8717280" y="0"/>
                </a:lnTo>
                <a:lnTo>
                  <a:pt x="0" y="0"/>
                </a:lnTo>
                <a:lnTo>
                  <a:pt x="0" y="6473952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Section</a:t>
            </a:r>
            <a:r>
              <a:rPr sz="2000" b="0" i="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2000">
              <a:latin typeface="Georgia"/>
              <a:cs typeface="Georgia"/>
            </a:endParaRPr>
          </a:p>
          <a:p>
            <a:pPr marL="83820">
              <a:lnSpc>
                <a:spcPct val="100000"/>
              </a:lnSpc>
              <a:spcBef>
                <a:spcPts val="254"/>
              </a:spcBef>
            </a:pPr>
            <a:r>
              <a:rPr sz="2800" dirty="0">
                <a:solidFill>
                  <a:srgbClr val="FFFFFF"/>
                </a:solidFill>
              </a:rPr>
              <a:t>Privacy Management </a:t>
            </a:r>
            <a:r>
              <a:rPr sz="2800" spc="-5" dirty="0">
                <a:solidFill>
                  <a:srgbClr val="FFFFFF"/>
                </a:solidFill>
              </a:rPr>
              <a:t>Programme </a:t>
            </a:r>
            <a:r>
              <a:rPr sz="2800" dirty="0">
                <a:solidFill>
                  <a:srgbClr val="FFFFFF"/>
                </a:solidFill>
              </a:rPr>
              <a:t>and</a:t>
            </a:r>
            <a:r>
              <a:rPr sz="2800" spc="-15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Tips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What </a:t>
            </a:r>
            <a:r>
              <a:rPr dirty="0"/>
              <a:t>You Should </a:t>
            </a:r>
            <a:r>
              <a:rPr spc="-5" dirty="0"/>
              <a:t>Think</a:t>
            </a:r>
            <a:r>
              <a:rPr spc="-60" dirty="0"/>
              <a:t> </a:t>
            </a:r>
            <a:r>
              <a:rPr spc="-5" dirty="0"/>
              <a:t>About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608" y="1527302"/>
            <a:ext cx="7867015" cy="4280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441959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b="1" spc="-10" dirty="0">
                <a:latin typeface="Georgia"/>
                <a:cs typeface="Georgia"/>
              </a:rPr>
              <a:t>Develop </a:t>
            </a:r>
            <a:r>
              <a:rPr sz="1400" b="1" spc="-5" dirty="0">
                <a:latin typeface="Georgia"/>
                <a:cs typeface="Georgia"/>
              </a:rPr>
              <a:t>and maintain an effective privacy </a:t>
            </a:r>
            <a:r>
              <a:rPr sz="1400" b="1" spc="-10" dirty="0">
                <a:latin typeface="Georgia"/>
                <a:cs typeface="Georgia"/>
              </a:rPr>
              <a:t>program </a:t>
            </a:r>
            <a:r>
              <a:rPr sz="1400" b="1" spc="-5" dirty="0">
                <a:latin typeface="Georgia"/>
                <a:cs typeface="Georgia"/>
              </a:rPr>
              <a:t>/ privacy </a:t>
            </a:r>
            <a:r>
              <a:rPr sz="1400" b="1" spc="-10" dirty="0">
                <a:latin typeface="Georgia"/>
                <a:cs typeface="Georgia"/>
              </a:rPr>
              <a:t>data governance  framework </a:t>
            </a:r>
            <a:r>
              <a:rPr sz="1400" spc="-10" dirty="0">
                <a:latin typeface="Georgia"/>
                <a:cs typeface="Georgia"/>
              </a:rPr>
              <a:t>which provides </a:t>
            </a:r>
            <a:r>
              <a:rPr sz="1400" spc="-5" dirty="0">
                <a:latin typeface="Georgia"/>
                <a:cs typeface="Georgia"/>
              </a:rPr>
              <a:t>oversight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control over the sensitive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lifecycle</a:t>
            </a:r>
            <a:endParaRPr sz="1400">
              <a:latin typeface="Georgia"/>
              <a:cs typeface="Georgia"/>
            </a:endParaRPr>
          </a:p>
          <a:p>
            <a:pPr marL="356870" marR="46355" indent="-34417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Designation of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b="1" spc="-10" dirty="0">
                <a:latin typeface="Georgia"/>
                <a:cs typeface="Georgia"/>
              </a:rPr>
              <a:t>data </a:t>
            </a:r>
            <a:r>
              <a:rPr sz="1400" b="1" spc="-5" dirty="0">
                <a:latin typeface="Georgia"/>
                <a:cs typeface="Georgia"/>
              </a:rPr>
              <a:t>privacy officer </a:t>
            </a:r>
            <a:r>
              <a:rPr sz="1400" spc="-10" dirty="0">
                <a:latin typeface="Georgia"/>
                <a:cs typeface="Georgia"/>
              </a:rPr>
              <a:t>to handle privacy-related matters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carry </a:t>
            </a:r>
            <a:r>
              <a:rPr sz="1400" spc="-15" dirty="0">
                <a:latin typeface="Georgia"/>
                <a:cs typeface="Georgia"/>
              </a:rPr>
              <a:t>our </a:t>
            </a:r>
            <a:r>
              <a:rPr sz="1400" spc="-10" dirty="0">
                <a:latin typeface="Georgia"/>
                <a:cs typeface="Georgia"/>
              </a:rPr>
              <a:t>various  privacy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initiatives</a:t>
            </a:r>
            <a:endParaRPr sz="14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b="1" spc="-10" dirty="0">
                <a:latin typeface="Georgia"/>
                <a:cs typeface="Georgia"/>
              </a:rPr>
              <a:t>Data </a:t>
            </a:r>
            <a:r>
              <a:rPr sz="1400" b="1" spc="-5" dirty="0">
                <a:latin typeface="Georgia"/>
                <a:cs typeface="Georgia"/>
              </a:rPr>
              <a:t>foot printing</a:t>
            </a:r>
            <a:r>
              <a:rPr sz="1400" spc="-5" dirty="0">
                <a:latin typeface="Georgia"/>
                <a:cs typeface="Georgia"/>
              </a:rPr>
              <a:t>, </a:t>
            </a:r>
            <a:r>
              <a:rPr sz="1400" spc="-10" dirty="0">
                <a:latin typeface="Georgia"/>
                <a:cs typeface="Georgia"/>
              </a:rPr>
              <a:t>identification and taking stock of personal data being 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kept.</a:t>
            </a:r>
            <a:endParaRPr sz="1400">
              <a:latin typeface="Georgia"/>
              <a:cs typeface="Georgia"/>
            </a:endParaRPr>
          </a:p>
          <a:p>
            <a:pPr marL="356870" marR="5080" indent="-34417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Understand </a:t>
            </a:r>
            <a:r>
              <a:rPr sz="1400" spc="-5" dirty="0">
                <a:latin typeface="Georgia"/>
                <a:cs typeface="Georgia"/>
              </a:rPr>
              <a:t>all </a:t>
            </a:r>
            <a:r>
              <a:rPr sz="1400" b="1" spc="-10" dirty="0">
                <a:latin typeface="Georgia"/>
                <a:cs typeface="Georgia"/>
              </a:rPr>
              <a:t>third </a:t>
            </a:r>
            <a:r>
              <a:rPr sz="1400" b="1" spc="-5" dirty="0">
                <a:latin typeface="Georgia"/>
                <a:cs typeface="Georgia"/>
              </a:rPr>
              <a:t>parties </a:t>
            </a:r>
            <a:r>
              <a:rPr sz="1400" spc="-5" dirty="0">
                <a:latin typeface="Georgia"/>
                <a:cs typeface="Georgia"/>
              </a:rPr>
              <a:t>that involved in </a:t>
            </a:r>
            <a:r>
              <a:rPr sz="1400" spc="-10" dirty="0">
                <a:latin typeface="Georgia"/>
                <a:cs typeface="Georgia"/>
              </a:rPr>
              <a:t>data collection, </a:t>
            </a:r>
            <a:r>
              <a:rPr sz="1400" spc="-5" dirty="0">
                <a:latin typeface="Georgia"/>
                <a:cs typeface="Georgia"/>
              </a:rPr>
              <a:t>processing, handling </a:t>
            </a:r>
            <a:r>
              <a:rPr sz="1400" spc="-10" dirty="0">
                <a:latin typeface="Georgia"/>
                <a:cs typeface="Georgia"/>
              </a:rPr>
              <a:t>and </a:t>
            </a:r>
            <a:r>
              <a:rPr sz="1400" spc="-5" dirty="0">
                <a:latin typeface="Georgia"/>
                <a:cs typeface="Georgia"/>
              </a:rPr>
              <a:t>storage  </a:t>
            </a:r>
            <a:r>
              <a:rPr sz="1400" spc="-10" dirty="0">
                <a:latin typeface="Georgia"/>
                <a:cs typeface="Georgia"/>
              </a:rPr>
              <a:t>of personal data and ensure the contracts </a:t>
            </a:r>
            <a:r>
              <a:rPr sz="1400" spc="-5" dirty="0">
                <a:latin typeface="Georgia"/>
                <a:cs typeface="Georgia"/>
              </a:rPr>
              <a:t>with </a:t>
            </a:r>
            <a:r>
              <a:rPr sz="1400" spc="-10" dirty="0">
                <a:latin typeface="Georgia"/>
                <a:cs typeface="Georgia"/>
              </a:rPr>
              <a:t>these providers have take into </a:t>
            </a:r>
            <a:r>
              <a:rPr sz="1400" spc="-15" dirty="0">
                <a:latin typeface="Georgia"/>
                <a:cs typeface="Georgia"/>
              </a:rPr>
              <a:t>accounts </a:t>
            </a:r>
            <a:r>
              <a:rPr sz="1400" spc="-10" dirty="0">
                <a:latin typeface="Georgia"/>
                <a:cs typeface="Georgia"/>
              </a:rPr>
              <a:t>the  privacy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requirements</a:t>
            </a:r>
            <a:endParaRPr sz="14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Defining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b="1" spc="-5" dirty="0">
                <a:latin typeface="Georgia"/>
                <a:cs typeface="Georgia"/>
              </a:rPr>
              <a:t>privacy incident </a:t>
            </a:r>
            <a:r>
              <a:rPr sz="1400" b="1" spc="-10" dirty="0">
                <a:latin typeface="Georgia"/>
                <a:cs typeface="Georgia"/>
              </a:rPr>
              <a:t>response </a:t>
            </a:r>
            <a:r>
              <a:rPr sz="1400" b="1" spc="-5" dirty="0">
                <a:latin typeface="Georgia"/>
                <a:cs typeface="Georgia"/>
              </a:rPr>
              <a:t>and </a:t>
            </a:r>
            <a:r>
              <a:rPr sz="1400" b="1" spc="-10" dirty="0">
                <a:latin typeface="Georgia"/>
                <a:cs typeface="Georgia"/>
              </a:rPr>
              <a:t>management</a:t>
            </a:r>
            <a:r>
              <a:rPr sz="1400" b="1" spc="185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procedure</a:t>
            </a:r>
            <a:endParaRPr sz="1400">
              <a:latin typeface="Georgia"/>
              <a:cs typeface="Georgia"/>
            </a:endParaRPr>
          </a:p>
          <a:p>
            <a:pPr marL="356870" marR="19685" indent="-34417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Establishment </a:t>
            </a:r>
            <a:r>
              <a:rPr sz="1400" spc="-15" dirty="0">
                <a:latin typeface="Georgia"/>
                <a:cs typeface="Georgia"/>
              </a:rPr>
              <a:t>and communication </a:t>
            </a:r>
            <a:r>
              <a:rPr sz="1400" spc="-10" dirty="0">
                <a:latin typeface="Georgia"/>
                <a:cs typeface="Georgia"/>
              </a:rPr>
              <a:t>of </a:t>
            </a:r>
            <a:r>
              <a:rPr sz="1400" b="1" spc="-5" dirty="0">
                <a:latin typeface="Georgia"/>
                <a:cs typeface="Georgia"/>
              </a:rPr>
              <a:t>internal policies </a:t>
            </a:r>
            <a:r>
              <a:rPr sz="1400" spc="-10" dirty="0">
                <a:latin typeface="Georgia"/>
                <a:cs typeface="Georgia"/>
              </a:rPr>
              <a:t>regarding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privacy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security to  guide employees on how sensitive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should </a:t>
            </a:r>
            <a:r>
              <a:rPr sz="1400" spc="-15" dirty="0">
                <a:latin typeface="Georgia"/>
                <a:cs typeface="Georgia"/>
              </a:rPr>
              <a:t>be</a:t>
            </a:r>
            <a:r>
              <a:rPr sz="1400" spc="18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managed</a:t>
            </a:r>
            <a:endParaRPr sz="14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Implement </a:t>
            </a:r>
            <a:r>
              <a:rPr sz="1400" b="1" spc="-5" dirty="0">
                <a:latin typeface="Georgia"/>
                <a:cs typeface="Georgia"/>
              </a:rPr>
              <a:t>training </a:t>
            </a:r>
            <a:r>
              <a:rPr sz="1400" spc="-10" dirty="0">
                <a:latin typeface="Georgia"/>
                <a:cs typeface="Georgia"/>
              </a:rPr>
              <a:t>on </a:t>
            </a:r>
            <a:r>
              <a:rPr sz="1400" spc="-5" dirty="0">
                <a:latin typeface="Georgia"/>
                <a:cs typeface="Georgia"/>
              </a:rPr>
              <a:t>a regular </a:t>
            </a:r>
            <a:r>
              <a:rPr sz="1400" spc="-10" dirty="0">
                <a:latin typeface="Georgia"/>
                <a:cs typeface="Georgia"/>
              </a:rPr>
              <a:t>basis </a:t>
            </a:r>
            <a:r>
              <a:rPr sz="1400" spc="-5" dirty="0">
                <a:latin typeface="Georgia"/>
                <a:cs typeface="Georgia"/>
              </a:rPr>
              <a:t>to raise </a:t>
            </a:r>
            <a:r>
              <a:rPr sz="1400" spc="-10" dirty="0">
                <a:latin typeface="Georgia"/>
                <a:cs typeface="Georgia"/>
              </a:rPr>
              <a:t>staff</a:t>
            </a:r>
            <a:r>
              <a:rPr sz="1400" spc="1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awareness</a:t>
            </a:r>
            <a:endParaRPr sz="1400">
              <a:latin typeface="Georgia"/>
              <a:cs typeface="Georgia"/>
            </a:endParaRPr>
          </a:p>
          <a:p>
            <a:pPr marL="356870" marR="173990" indent="-34417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5" dirty="0">
                <a:latin typeface="Georgia"/>
                <a:cs typeface="Georgia"/>
              </a:rPr>
              <a:t>Conduct </a:t>
            </a:r>
            <a:r>
              <a:rPr sz="1400" b="1" spc="-5" dirty="0">
                <a:latin typeface="Georgia"/>
                <a:cs typeface="Georgia"/>
              </a:rPr>
              <a:t>Privacy Impact </a:t>
            </a:r>
            <a:r>
              <a:rPr sz="1400" b="1" spc="-10" dirty="0">
                <a:latin typeface="Georgia"/>
                <a:cs typeface="Georgia"/>
              </a:rPr>
              <a:t>Assessment </a:t>
            </a:r>
            <a:r>
              <a:rPr sz="1400" b="1" spc="-5" dirty="0">
                <a:latin typeface="Georgia"/>
                <a:cs typeface="Georgia"/>
              </a:rPr>
              <a:t>(PIA) </a:t>
            </a:r>
            <a:r>
              <a:rPr sz="1400" spc="-10" dirty="0">
                <a:latin typeface="Georgia"/>
                <a:cs typeface="Georgia"/>
              </a:rPr>
              <a:t>for </a:t>
            </a:r>
            <a:r>
              <a:rPr sz="1400" spc="-5" dirty="0">
                <a:latin typeface="Georgia"/>
                <a:cs typeface="Georgia"/>
              </a:rPr>
              <a:t>new </a:t>
            </a:r>
            <a:r>
              <a:rPr sz="1400" spc="-10" dirty="0">
                <a:latin typeface="Georgia"/>
                <a:cs typeface="Georgia"/>
              </a:rPr>
              <a:t>projects, or </a:t>
            </a:r>
            <a:r>
              <a:rPr sz="1400" spc="-15" dirty="0">
                <a:latin typeface="Georgia"/>
                <a:cs typeface="Georgia"/>
              </a:rPr>
              <a:t>any </a:t>
            </a:r>
            <a:r>
              <a:rPr sz="1400" spc="-10" dirty="0">
                <a:latin typeface="Georgia"/>
                <a:cs typeface="Georgia"/>
              </a:rPr>
              <a:t>change to relevant  processes/systems </a:t>
            </a:r>
            <a:r>
              <a:rPr sz="1400" spc="-5" dirty="0">
                <a:latin typeface="Georgia"/>
                <a:cs typeface="Georgia"/>
              </a:rPr>
              <a:t>to </a:t>
            </a:r>
            <a:r>
              <a:rPr sz="1400" spc="-10" dirty="0">
                <a:latin typeface="Georgia"/>
                <a:cs typeface="Georgia"/>
              </a:rPr>
              <a:t>ensure appropriate measures are </a:t>
            </a:r>
            <a:r>
              <a:rPr sz="1400" spc="-5" dirty="0">
                <a:latin typeface="Georgia"/>
                <a:cs typeface="Georgia"/>
              </a:rPr>
              <a:t>in </a:t>
            </a:r>
            <a:r>
              <a:rPr sz="1400" spc="-10" dirty="0">
                <a:latin typeface="Georgia"/>
                <a:cs typeface="Georgia"/>
              </a:rPr>
              <a:t>place </a:t>
            </a:r>
            <a:r>
              <a:rPr sz="1400" spc="-5" dirty="0">
                <a:latin typeface="Georgia"/>
                <a:cs typeface="Georgia"/>
              </a:rPr>
              <a:t>to </a:t>
            </a:r>
            <a:r>
              <a:rPr sz="1400" spc="-10" dirty="0">
                <a:latin typeface="Georgia"/>
                <a:cs typeface="Georgia"/>
              </a:rPr>
              <a:t>protect and secure sensitive  </a:t>
            </a:r>
            <a:r>
              <a:rPr sz="1400" spc="-15" dirty="0">
                <a:latin typeface="Georgia"/>
                <a:cs typeface="Georgia"/>
              </a:rPr>
              <a:t>data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Privacy </a:t>
            </a:r>
            <a:r>
              <a:rPr dirty="0"/>
              <a:t>Management</a:t>
            </a:r>
            <a:r>
              <a:rPr spc="-110" dirty="0"/>
              <a:t> </a:t>
            </a:r>
            <a:r>
              <a:rPr dirty="0"/>
              <a:t>Programme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1262380"/>
          <a:ext cx="8077199" cy="46914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106"/>
                <a:gridCol w="2084425"/>
                <a:gridCol w="5471668"/>
              </a:tblGrid>
              <a:tr h="506222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dirty="0">
                          <a:latin typeface="Georgia"/>
                          <a:cs typeface="Georgia"/>
                        </a:rPr>
                        <a:t>Selected</a:t>
                      </a:r>
                      <a:r>
                        <a:rPr sz="1200" b="1" spc="-11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latin typeface="Georgia"/>
                          <a:cs typeface="Georgia"/>
                        </a:rPr>
                        <a:t>B/Ds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673"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5052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Pr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v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y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ag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</a:t>
                      </a:r>
                      <a:r>
                        <a:rPr sz="1200" b="1" spc="-9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ogr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mme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tr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b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u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13080" marR="431165" indent="-7937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1.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Organization  Commitment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415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spc="5" dirty="0">
                          <a:latin typeface="Georgia"/>
                          <a:cs typeface="Georgia"/>
                        </a:rPr>
                        <a:t>Buy-in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from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1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top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  <a:tr h="3456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575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Appoint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Data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Protection Officer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/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Data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Protection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Office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  <a:tr h="5999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880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Establish internal reporting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mechanisms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(i.e. internal </a:t>
                      </a:r>
                      <a:r>
                        <a:rPr sz="1200" spc="5" dirty="0">
                          <a:latin typeface="Georgia"/>
                          <a:cs typeface="Georgia"/>
                        </a:rPr>
                        <a:t>audit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200" spc="-1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assurance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Georgia"/>
                          <a:cs typeface="Georgia"/>
                        </a:rPr>
                        <a:t>program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to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monitor compliance of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data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privacy</a:t>
                      </a:r>
                      <a:r>
                        <a:rPr sz="1200" spc="-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policies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  <a:tr h="3046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2. Programme</a:t>
                      </a:r>
                      <a:r>
                        <a:rPr sz="1200" b="1" spc="-7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Controls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415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Maintain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Personal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Data</a:t>
                      </a:r>
                      <a:r>
                        <a:rPr sz="12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Inventory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  <a:tr h="3456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580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Establish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and documents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key internal data privacy</a:t>
                      </a:r>
                      <a:r>
                        <a:rPr sz="1200" spc="-1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policies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  <a:tr h="3456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580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Develop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Risk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Assessment Tools and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perform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regular</a:t>
                      </a:r>
                      <a:r>
                        <a:rPr sz="12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review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420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Staff training and</a:t>
                      </a:r>
                      <a:r>
                        <a:rPr sz="1200" spc="-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education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  <a:tr h="3046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425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Establish Breach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Handling</a:t>
                      </a:r>
                      <a:r>
                        <a:rPr sz="12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procedure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  <a:tr h="3046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425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Establish data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processor</a:t>
                      </a:r>
                      <a:r>
                        <a:rPr sz="1200" spc="-1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management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  <a:tr h="4152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Communications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to employees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and customers on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personal data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policies</a:t>
                      </a:r>
                      <a:r>
                        <a:rPr sz="1200" spc="-1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and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practices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  <a:tr h="3046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21970" marR="95250" indent="-42418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3.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On-going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Assessment  and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Revision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425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Develop an oversight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revise</a:t>
                      </a:r>
                      <a:r>
                        <a:rPr sz="12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plan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  <a:tr h="3047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91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2740"/>
                    </a:solidFill>
                  </a:tcPr>
                </a:tc>
                <a:tc>
                  <a:txBody>
                    <a:bodyPr/>
                    <a:lstStyle/>
                    <a:p>
                      <a:pPr marL="172085" indent="-170815">
                        <a:lnSpc>
                          <a:spcPct val="100000"/>
                        </a:lnSpc>
                        <a:spcBef>
                          <a:spcPts val="425"/>
                        </a:spcBef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Periodic assess and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revise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program</a:t>
                      </a:r>
                      <a:r>
                        <a:rPr sz="1200" spc="2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controls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B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231647"/>
            <a:ext cx="8717280" cy="6474460"/>
          </a:xfrm>
          <a:custGeom>
            <a:avLst/>
            <a:gdLst/>
            <a:ahLst/>
            <a:cxnLst/>
            <a:rect l="l" t="t" r="r" b="b"/>
            <a:pathLst>
              <a:path w="8717280" h="6474459">
                <a:moveTo>
                  <a:pt x="0" y="6473952"/>
                </a:moveTo>
                <a:lnTo>
                  <a:pt x="8717280" y="6473952"/>
                </a:lnTo>
                <a:lnTo>
                  <a:pt x="8717280" y="0"/>
                </a:lnTo>
                <a:lnTo>
                  <a:pt x="0" y="0"/>
                </a:lnTo>
                <a:lnTo>
                  <a:pt x="0" y="6473952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Section</a:t>
            </a:r>
            <a:r>
              <a:rPr sz="2000" b="0" i="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0" i="0" spc="-5" dirty="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endParaRPr sz="2000">
              <a:latin typeface="Georgia"/>
              <a:cs typeface="Georgia"/>
            </a:endParaRPr>
          </a:p>
          <a:p>
            <a:pPr marL="83820">
              <a:lnSpc>
                <a:spcPct val="100000"/>
              </a:lnSpc>
              <a:spcBef>
                <a:spcPts val="254"/>
              </a:spcBef>
            </a:pPr>
            <a:r>
              <a:rPr sz="2800" dirty="0">
                <a:solidFill>
                  <a:srgbClr val="FFFFFF"/>
                </a:solidFill>
              </a:rPr>
              <a:t>The </a:t>
            </a:r>
            <a:r>
              <a:rPr sz="2800" spc="-5" dirty="0">
                <a:solidFill>
                  <a:srgbClr val="FFFFFF"/>
                </a:solidFill>
              </a:rPr>
              <a:t>System </a:t>
            </a:r>
            <a:r>
              <a:rPr sz="2800" dirty="0">
                <a:solidFill>
                  <a:srgbClr val="FFFFFF"/>
                </a:solidFill>
              </a:rPr>
              <a:t>and Practices in the</a:t>
            </a:r>
            <a:r>
              <a:rPr sz="2800" spc="-13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University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The System </a:t>
            </a:r>
            <a:r>
              <a:rPr dirty="0"/>
              <a:t>and </a:t>
            </a:r>
            <a:r>
              <a:rPr spc="-5" dirty="0"/>
              <a:t>Practices </a:t>
            </a:r>
            <a:r>
              <a:rPr spc="-10" dirty="0"/>
              <a:t>in </a:t>
            </a:r>
            <a:r>
              <a:rPr dirty="0"/>
              <a:t>the</a:t>
            </a:r>
            <a:r>
              <a:rPr spc="15" dirty="0"/>
              <a:t> </a:t>
            </a:r>
            <a:r>
              <a:rPr spc="-5" dirty="0"/>
              <a:t>University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0966" y="6029972"/>
            <a:ext cx="214312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1000" i="1" spc="5" dirty="0">
                <a:latin typeface="Georgia"/>
                <a:cs typeface="Georgia"/>
              </a:rPr>
              <a:t>Note:</a:t>
            </a:r>
            <a:r>
              <a:rPr sz="1000" i="1" spc="-45" dirty="0">
                <a:latin typeface="Georgia"/>
                <a:cs typeface="Georgia"/>
              </a:rPr>
              <a:t> </a:t>
            </a:r>
            <a:r>
              <a:rPr sz="1000" i="1" dirty="0">
                <a:latin typeface="Georgia"/>
                <a:cs typeface="Georgia"/>
              </a:rPr>
              <a:t>Information</a:t>
            </a:r>
            <a:r>
              <a:rPr sz="1000" i="1" spc="-80" dirty="0">
                <a:latin typeface="Georgia"/>
                <a:cs typeface="Georgia"/>
              </a:rPr>
              <a:t> </a:t>
            </a:r>
            <a:r>
              <a:rPr sz="1000" i="1" dirty="0">
                <a:latin typeface="Georgia"/>
                <a:cs typeface="Georgia"/>
              </a:rPr>
              <a:t>provided</a:t>
            </a:r>
            <a:r>
              <a:rPr sz="1000" i="1" spc="-45" dirty="0">
                <a:latin typeface="Georgia"/>
                <a:cs typeface="Georgia"/>
              </a:rPr>
              <a:t> </a:t>
            </a:r>
            <a:r>
              <a:rPr sz="1000" i="1" spc="-5" dirty="0">
                <a:latin typeface="Georgia"/>
                <a:cs typeface="Georgia"/>
              </a:rPr>
              <a:t>by</a:t>
            </a:r>
            <a:r>
              <a:rPr sz="1000" i="1" spc="-30" dirty="0">
                <a:latin typeface="Georgia"/>
                <a:cs typeface="Georgia"/>
              </a:rPr>
              <a:t> </a:t>
            </a:r>
            <a:r>
              <a:rPr sz="1000" i="1" dirty="0">
                <a:latin typeface="Georgia"/>
                <a:cs typeface="Georgia"/>
              </a:rPr>
              <a:t>HKU.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494282"/>
            <a:ext cx="8763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2226183"/>
            <a:ext cx="8763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055" y="1494282"/>
            <a:ext cx="7235825" cy="1170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sz="1400" b="1" spc="-10" dirty="0">
                <a:latin typeface="Georgia"/>
                <a:cs typeface="Georgia"/>
              </a:rPr>
              <a:t>The </a:t>
            </a:r>
            <a:r>
              <a:rPr sz="1400" b="1" spc="-5" dirty="0">
                <a:latin typeface="Georgia"/>
                <a:cs typeface="Georgia"/>
              </a:rPr>
              <a:t>Privacy Policy </a:t>
            </a:r>
            <a:r>
              <a:rPr sz="1400" b="1" spc="-10" dirty="0">
                <a:latin typeface="Georgia"/>
                <a:cs typeface="Georgia"/>
              </a:rPr>
              <a:t>Statement </a:t>
            </a:r>
            <a:r>
              <a:rPr sz="1400" b="1" spc="-5" dirty="0">
                <a:latin typeface="Georgia"/>
                <a:cs typeface="Georgia"/>
              </a:rPr>
              <a:t>(revised version</a:t>
            </a:r>
            <a:r>
              <a:rPr sz="1400" b="1" spc="95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2015):</a:t>
            </a:r>
            <a:endParaRPr sz="14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u="sng" spc="-10" dirty="0">
                <a:solidFill>
                  <a:srgbClr val="DC6900"/>
                </a:solidFill>
                <a:latin typeface="Georgia"/>
                <a:cs typeface="Georgia"/>
                <a:hlinkClick r:id="rId2"/>
              </a:rPr>
              <a:t>http://www.hku.hk/privacy_policy/</a:t>
            </a:r>
            <a:endParaRPr sz="1400">
              <a:latin typeface="Georgia"/>
              <a:cs typeface="Georgia"/>
            </a:endParaRPr>
          </a:p>
          <a:p>
            <a:pPr marL="15240">
              <a:lnSpc>
                <a:spcPct val="100000"/>
              </a:lnSpc>
              <a:spcBef>
                <a:spcPts val="1200"/>
              </a:spcBef>
            </a:pPr>
            <a:r>
              <a:rPr sz="1400" b="1" spc="-15" dirty="0">
                <a:latin typeface="Georgia"/>
                <a:cs typeface="Georgia"/>
              </a:rPr>
              <a:t>Code </a:t>
            </a:r>
            <a:r>
              <a:rPr sz="1400" b="1" spc="-5" dirty="0">
                <a:latin typeface="Georgia"/>
                <a:cs typeface="Georgia"/>
              </a:rPr>
              <a:t>of Practice (revised version </a:t>
            </a:r>
            <a:r>
              <a:rPr sz="1400" b="1" spc="-10" dirty="0">
                <a:latin typeface="Georgia"/>
                <a:cs typeface="Georgia"/>
              </a:rPr>
              <a:t>2015):</a:t>
            </a:r>
            <a:r>
              <a:rPr sz="1400" b="1" spc="250" dirty="0">
                <a:latin typeface="Georgia"/>
                <a:cs typeface="Georgia"/>
              </a:rPr>
              <a:t> </a:t>
            </a:r>
            <a:r>
              <a:rPr sz="1400" u="sng" spc="-10" dirty="0">
                <a:solidFill>
                  <a:srgbClr val="DC6900"/>
                </a:solidFill>
                <a:latin typeface="Georgia"/>
                <a:cs typeface="Georgia"/>
                <a:hlinkClick r:id="rId3"/>
              </a:rPr>
              <a:t>https://uis.hku.hk/web/gsabc/pdpo_cop.pdf</a:t>
            </a:r>
            <a:endParaRPr sz="1400">
              <a:latin typeface="Georgia"/>
              <a:cs typeface="Georgia"/>
            </a:endParaRPr>
          </a:p>
          <a:p>
            <a:pPr marL="1524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(including portable storage devices, incident handling </a:t>
            </a:r>
            <a:r>
              <a:rPr sz="1400" spc="-5" dirty="0">
                <a:latin typeface="Georgia"/>
                <a:cs typeface="Georgia"/>
              </a:rPr>
              <a:t>/ </a:t>
            </a:r>
            <a:r>
              <a:rPr sz="1400" spc="-10" dirty="0">
                <a:latin typeface="Georgia"/>
                <a:cs typeface="Georgia"/>
              </a:rPr>
              <a:t>reporting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other 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guidelines)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2805557"/>
            <a:ext cx="8763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6103" y="2805557"/>
            <a:ext cx="20815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Collection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Statement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03" y="3171697"/>
            <a:ext cx="8763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6103" y="3171697"/>
            <a:ext cx="405320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Statutory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Access </a:t>
            </a:r>
            <a:r>
              <a:rPr sz="1400" spc="-5" dirty="0">
                <a:latin typeface="Georgia"/>
                <a:cs typeface="Georgia"/>
              </a:rPr>
              <a:t>/ </a:t>
            </a:r>
            <a:r>
              <a:rPr sz="1400" spc="-10" dirty="0">
                <a:latin typeface="Georgia"/>
                <a:cs typeface="Georgia"/>
              </a:rPr>
              <a:t>Correction Request</a:t>
            </a:r>
            <a:r>
              <a:rPr sz="1400" spc="204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Process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303" y="3537457"/>
            <a:ext cx="8763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6103" y="3537457"/>
            <a:ext cx="61067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University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Protection Officer and </a:t>
            </a:r>
            <a:r>
              <a:rPr sz="1400" spc="-15" dirty="0">
                <a:latin typeface="Georgia"/>
                <a:cs typeface="Georgia"/>
              </a:rPr>
              <a:t>Personal Data </a:t>
            </a:r>
            <a:r>
              <a:rPr sz="1400" spc="-10" dirty="0">
                <a:latin typeface="Georgia"/>
                <a:cs typeface="Georgia"/>
              </a:rPr>
              <a:t>Protection 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Coordinators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303" y="3903471"/>
            <a:ext cx="8763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6103" y="3903471"/>
            <a:ext cx="700214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Information Technology Services (advice </a:t>
            </a:r>
            <a:r>
              <a:rPr sz="1400" spc="-5" dirty="0">
                <a:latin typeface="Georgia"/>
                <a:cs typeface="Georgia"/>
              </a:rPr>
              <a:t>/ </a:t>
            </a:r>
            <a:r>
              <a:rPr sz="1400" spc="-10" dirty="0">
                <a:latin typeface="Georgia"/>
                <a:cs typeface="Georgia"/>
              </a:rPr>
              <a:t>security measures </a:t>
            </a:r>
            <a:r>
              <a:rPr sz="1400" spc="-5" dirty="0">
                <a:latin typeface="Georgia"/>
                <a:cs typeface="Georgia"/>
              </a:rPr>
              <a:t>/ </a:t>
            </a:r>
            <a:r>
              <a:rPr sz="1400" spc="-10" dirty="0">
                <a:latin typeface="Georgia"/>
                <a:cs typeface="Georgia"/>
              </a:rPr>
              <a:t>guidelines </a:t>
            </a:r>
            <a:r>
              <a:rPr sz="1400" spc="-5" dirty="0">
                <a:latin typeface="Georgia"/>
                <a:cs typeface="Georgia"/>
              </a:rPr>
              <a:t>/ </a:t>
            </a:r>
            <a:r>
              <a:rPr sz="1400" spc="-10" dirty="0">
                <a:latin typeface="Georgia"/>
                <a:cs typeface="Georgia"/>
              </a:rPr>
              <a:t>training  information):</a:t>
            </a:r>
            <a:r>
              <a:rPr sz="1400" spc="25" dirty="0"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DC6900"/>
                </a:solidFill>
                <a:latin typeface="Georgia"/>
                <a:cs typeface="Georgia"/>
                <a:hlinkClick r:id="rId4"/>
              </a:rPr>
              <a:t>http://www.its.hku.hk/services/training/infosec/personal-data-protection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303" y="4482845"/>
            <a:ext cx="8763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6103" y="4482845"/>
            <a:ext cx="409447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Central Compliance </a:t>
            </a:r>
            <a:r>
              <a:rPr sz="1400" spc="-5" dirty="0">
                <a:latin typeface="Georgia"/>
                <a:cs typeface="Georgia"/>
              </a:rPr>
              <a:t>Team</a:t>
            </a:r>
            <a:r>
              <a:rPr sz="1400" spc="8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(compliance/monitoring)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2606" y="1425991"/>
            <a:ext cx="5495600" cy="4055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30" y="1283830"/>
            <a:ext cx="3701146" cy="4687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7596" y="1429779"/>
            <a:ext cx="52705" cy="48895"/>
          </a:xfrm>
          <a:custGeom>
            <a:avLst/>
            <a:gdLst/>
            <a:ahLst/>
            <a:cxnLst/>
            <a:rect l="l" t="t" r="r" b="b"/>
            <a:pathLst>
              <a:path w="52704" h="48894">
                <a:moveTo>
                  <a:pt x="26171" y="0"/>
                </a:moveTo>
                <a:lnTo>
                  <a:pt x="15788" y="1911"/>
                </a:lnTo>
                <a:lnTo>
                  <a:pt x="7491" y="6959"/>
                </a:lnTo>
                <a:lnTo>
                  <a:pt x="1991" y="14114"/>
                </a:lnTo>
                <a:lnTo>
                  <a:pt x="0" y="22346"/>
                </a:lnTo>
                <a:lnTo>
                  <a:pt x="1991" y="32788"/>
                </a:lnTo>
                <a:lnTo>
                  <a:pt x="7491" y="41111"/>
                </a:lnTo>
                <a:lnTo>
                  <a:pt x="15788" y="46616"/>
                </a:lnTo>
                <a:lnTo>
                  <a:pt x="26171" y="48607"/>
                </a:lnTo>
                <a:lnTo>
                  <a:pt x="36627" y="46616"/>
                </a:lnTo>
                <a:lnTo>
                  <a:pt x="44962" y="41111"/>
                </a:lnTo>
                <a:lnTo>
                  <a:pt x="50475" y="32788"/>
                </a:lnTo>
                <a:lnTo>
                  <a:pt x="52468" y="22346"/>
                </a:lnTo>
                <a:lnTo>
                  <a:pt x="50475" y="14114"/>
                </a:lnTo>
                <a:lnTo>
                  <a:pt x="44962" y="6959"/>
                </a:lnTo>
                <a:lnTo>
                  <a:pt x="36627" y="1911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6415" y="142977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2504" y="0"/>
                </a:moveTo>
                <a:lnTo>
                  <a:pt x="14241" y="1911"/>
                </a:lnTo>
                <a:lnTo>
                  <a:pt x="7032" y="6959"/>
                </a:lnTo>
                <a:lnTo>
                  <a:pt x="1933" y="14114"/>
                </a:lnTo>
                <a:lnTo>
                  <a:pt x="0" y="22346"/>
                </a:lnTo>
                <a:lnTo>
                  <a:pt x="1933" y="32788"/>
                </a:lnTo>
                <a:lnTo>
                  <a:pt x="7032" y="41111"/>
                </a:lnTo>
                <a:lnTo>
                  <a:pt x="14241" y="46616"/>
                </a:lnTo>
                <a:lnTo>
                  <a:pt x="22504" y="48607"/>
                </a:lnTo>
                <a:lnTo>
                  <a:pt x="32887" y="46616"/>
                </a:lnTo>
                <a:lnTo>
                  <a:pt x="41184" y="41111"/>
                </a:lnTo>
                <a:lnTo>
                  <a:pt x="46684" y="32788"/>
                </a:lnTo>
                <a:lnTo>
                  <a:pt x="48675" y="22346"/>
                </a:lnTo>
                <a:lnTo>
                  <a:pt x="46684" y="14114"/>
                </a:lnTo>
                <a:lnTo>
                  <a:pt x="41184" y="6959"/>
                </a:lnTo>
                <a:lnTo>
                  <a:pt x="32887" y="1911"/>
                </a:lnTo>
                <a:lnTo>
                  <a:pt x="22504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7596" y="1351123"/>
            <a:ext cx="52705" cy="48895"/>
          </a:xfrm>
          <a:custGeom>
            <a:avLst/>
            <a:gdLst/>
            <a:ahLst/>
            <a:cxnLst/>
            <a:rect l="l" t="t" r="r" b="b"/>
            <a:pathLst>
              <a:path w="52704" h="48894">
                <a:moveTo>
                  <a:pt x="26171" y="0"/>
                </a:moveTo>
                <a:lnTo>
                  <a:pt x="15788" y="1990"/>
                </a:lnTo>
                <a:lnTo>
                  <a:pt x="7491" y="7496"/>
                </a:lnTo>
                <a:lnTo>
                  <a:pt x="1991" y="15819"/>
                </a:lnTo>
                <a:lnTo>
                  <a:pt x="0" y="26260"/>
                </a:lnTo>
                <a:lnTo>
                  <a:pt x="1991" y="34512"/>
                </a:lnTo>
                <a:lnTo>
                  <a:pt x="7491" y="41710"/>
                </a:lnTo>
                <a:lnTo>
                  <a:pt x="15788" y="46802"/>
                </a:lnTo>
                <a:lnTo>
                  <a:pt x="26171" y="48733"/>
                </a:lnTo>
                <a:lnTo>
                  <a:pt x="36627" y="46802"/>
                </a:lnTo>
                <a:lnTo>
                  <a:pt x="44962" y="41710"/>
                </a:lnTo>
                <a:lnTo>
                  <a:pt x="50475" y="34512"/>
                </a:lnTo>
                <a:lnTo>
                  <a:pt x="52468" y="26260"/>
                </a:lnTo>
                <a:lnTo>
                  <a:pt x="50475" y="15819"/>
                </a:lnTo>
                <a:lnTo>
                  <a:pt x="44962" y="7496"/>
                </a:lnTo>
                <a:lnTo>
                  <a:pt x="36627" y="1990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6415" y="13511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2504" y="0"/>
                </a:moveTo>
                <a:lnTo>
                  <a:pt x="14241" y="1990"/>
                </a:lnTo>
                <a:lnTo>
                  <a:pt x="7032" y="7496"/>
                </a:lnTo>
                <a:lnTo>
                  <a:pt x="1933" y="15819"/>
                </a:lnTo>
                <a:lnTo>
                  <a:pt x="0" y="26260"/>
                </a:lnTo>
                <a:lnTo>
                  <a:pt x="1933" y="34512"/>
                </a:lnTo>
                <a:lnTo>
                  <a:pt x="7032" y="41710"/>
                </a:lnTo>
                <a:lnTo>
                  <a:pt x="14241" y="46802"/>
                </a:lnTo>
                <a:lnTo>
                  <a:pt x="22504" y="48733"/>
                </a:lnTo>
                <a:lnTo>
                  <a:pt x="32887" y="46802"/>
                </a:lnTo>
                <a:lnTo>
                  <a:pt x="41184" y="41710"/>
                </a:lnTo>
                <a:lnTo>
                  <a:pt x="46684" y="34512"/>
                </a:lnTo>
                <a:lnTo>
                  <a:pt x="48675" y="26260"/>
                </a:lnTo>
                <a:lnTo>
                  <a:pt x="46684" y="15819"/>
                </a:lnTo>
                <a:lnTo>
                  <a:pt x="41184" y="7496"/>
                </a:lnTo>
                <a:lnTo>
                  <a:pt x="32887" y="1990"/>
                </a:lnTo>
                <a:lnTo>
                  <a:pt x="22504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5235" y="142977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2504" y="0"/>
                </a:moveTo>
                <a:lnTo>
                  <a:pt x="14241" y="1911"/>
                </a:lnTo>
                <a:lnTo>
                  <a:pt x="7032" y="6959"/>
                </a:lnTo>
                <a:lnTo>
                  <a:pt x="1933" y="14114"/>
                </a:lnTo>
                <a:lnTo>
                  <a:pt x="0" y="22346"/>
                </a:lnTo>
                <a:lnTo>
                  <a:pt x="1933" y="32788"/>
                </a:lnTo>
                <a:lnTo>
                  <a:pt x="7032" y="41111"/>
                </a:lnTo>
                <a:lnTo>
                  <a:pt x="14241" y="46616"/>
                </a:lnTo>
                <a:lnTo>
                  <a:pt x="22504" y="48607"/>
                </a:lnTo>
                <a:lnTo>
                  <a:pt x="32887" y="46616"/>
                </a:lnTo>
                <a:lnTo>
                  <a:pt x="41184" y="41111"/>
                </a:lnTo>
                <a:lnTo>
                  <a:pt x="46684" y="32788"/>
                </a:lnTo>
                <a:lnTo>
                  <a:pt x="48675" y="22346"/>
                </a:lnTo>
                <a:lnTo>
                  <a:pt x="46684" y="14114"/>
                </a:lnTo>
                <a:lnTo>
                  <a:pt x="41184" y="6959"/>
                </a:lnTo>
                <a:lnTo>
                  <a:pt x="32887" y="1911"/>
                </a:lnTo>
                <a:lnTo>
                  <a:pt x="22504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6595" y="142977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6171" y="0"/>
                </a:moveTo>
                <a:lnTo>
                  <a:pt x="15788" y="1911"/>
                </a:lnTo>
                <a:lnTo>
                  <a:pt x="7491" y="6959"/>
                </a:lnTo>
                <a:lnTo>
                  <a:pt x="1991" y="14114"/>
                </a:lnTo>
                <a:lnTo>
                  <a:pt x="0" y="22346"/>
                </a:lnTo>
                <a:lnTo>
                  <a:pt x="1991" y="32788"/>
                </a:lnTo>
                <a:lnTo>
                  <a:pt x="7491" y="41111"/>
                </a:lnTo>
                <a:lnTo>
                  <a:pt x="15788" y="46616"/>
                </a:lnTo>
                <a:lnTo>
                  <a:pt x="26171" y="48607"/>
                </a:lnTo>
                <a:lnTo>
                  <a:pt x="34434" y="46616"/>
                </a:lnTo>
                <a:lnTo>
                  <a:pt x="41643" y="41111"/>
                </a:lnTo>
                <a:lnTo>
                  <a:pt x="46741" y="32788"/>
                </a:lnTo>
                <a:lnTo>
                  <a:pt x="48675" y="22346"/>
                </a:lnTo>
                <a:lnTo>
                  <a:pt x="46741" y="14114"/>
                </a:lnTo>
                <a:lnTo>
                  <a:pt x="41643" y="6959"/>
                </a:lnTo>
                <a:lnTo>
                  <a:pt x="34434" y="1911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4876" y="1354911"/>
            <a:ext cx="48895" cy="52705"/>
          </a:xfrm>
          <a:custGeom>
            <a:avLst/>
            <a:gdLst/>
            <a:ahLst/>
            <a:cxnLst/>
            <a:rect l="l" t="t" r="r" b="b"/>
            <a:pathLst>
              <a:path w="48895" h="52705">
                <a:moveTo>
                  <a:pt x="26171" y="0"/>
                </a:moveTo>
                <a:lnTo>
                  <a:pt x="15788" y="1988"/>
                </a:lnTo>
                <a:lnTo>
                  <a:pt x="7491" y="7480"/>
                </a:lnTo>
                <a:lnTo>
                  <a:pt x="1991" y="15765"/>
                </a:lnTo>
                <a:lnTo>
                  <a:pt x="0" y="26134"/>
                </a:lnTo>
                <a:lnTo>
                  <a:pt x="1991" y="36575"/>
                </a:lnTo>
                <a:lnTo>
                  <a:pt x="7491" y="44898"/>
                </a:lnTo>
                <a:lnTo>
                  <a:pt x="15788" y="50404"/>
                </a:lnTo>
                <a:lnTo>
                  <a:pt x="26171" y="52395"/>
                </a:lnTo>
                <a:lnTo>
                  <a:pt x="34434" y="50404"/>
                </a:lnTo>
                <a:lnTo>
                  <a:pt x="41643" y="44898"/>
                </a:lnTo>
                <a:lnTo>
                  <a:pt x="46741" y="36575"/>
                </a:lnTo>
                <a:lnTo>
                  <a:pt x="48675" y="26134"/>
                </a:lnTo>
                <a:lnTo>
                  <a:pt x="46741" y="15765"/>
                </a:lnTo>
                <a:lnTo>
                  <a:pt x="41643" y="7480"/>
                </a:lnTo>
                <a:lnTo>
                  <a:pt x="34434" y="1988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7489" y="1354911"/>
            <a:ext cx="48895" cy="52705"/>
          </a:xfrm>
          <a:custGeom>
            <a:avLst/>
            <a:gdLst/>
            <a:ahLst/>
            <a:cxnLst/>
            <a:rect l="l" t="t" r="r" b="b"/>
            <a:pathLst>
              <a:path w="48895" h="52705">
                <a:moveTo>
                  <a:pt x="26171" y="0"/>
                </a:moveTo>
                <a:lnTo>
                  <a:pt x="15734" y="1988"/>
                </a:lnTo>
                <a:lnTo>
                  <a:pt x="7443" y="7480"/>
                </a:lnTo>
                <a:lnTo>
                  <a:pt x="1973" y="15765"/>
                </a:lnTo>
                <a:lnTo>
                  <a:pt x="0" y="26134"/>
                </a:lnTo>
                <a:lnTo>
                  <a:pt x="1973" y="36575"/>
                </a:lnTo>
                <a:lnTo>
                  <a:pt x="7443" y="44898"/>
                </a:lnTo>
                <a:lnTo>
                  <a:pt x="15734" y="50404"/>
                </a:lnTo>
                <a:lnTo>
                  <a:pt x="26171" y="52395"/>
                </a:lnTo>
                <a:lnTo>
                  <a:pt x="34434" y="50404"/>
                </a:lnTo>
                <a:lnTo>
                  <a:pt x="41643" y="44898"/>
                </a:lnTo>
                <a:lnTo>
                  <a:pt x="46741" y="36575"/>
                </a:lnTo>
                <a:lnTo>
                  <a:pt x="48675" y="26134"/>
                </a:lnTo>
                <a:lnTo>
                  <a:pt x="46741" y="15765"/>
                </a:lnTo>
                <a:lnTo>
                  <a:pt x="41643" y="7480"/>
                </a:lnTo>
                <a:lnTo>
                  <a:pt x="34434" y="1988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06057" y="1354911"/>
            <a:ext cx="48895" cy="52705"/>
          </a:xfrm>
          <a:custGeom>
            <a:avLst/>
            <a:gdLst/>
            <a:ahLst/>
            <a:cxnLst/>
            <a:rect l="l" t="t" r="r" b="b"/>
            <a:pathLst>
              <a:path w="48895" h="52705">
                <a:moveTo>
                  <a:pt x="26171" y="0"/>
                </a:moveTo>
                <a:lnTo>
                  <a:pt x="15788" y="1988"/>
                </a:lnTo>
                <a:lnTo>
                  <a:pt x="7491" y="7480"/>
                </a:lnTo>
                <a:lnTo>
                  <a:pt x="1991" y="15765"/>
                </a:lnTo>
                <a:lnTo>
                  <a:pt x="0" y="26134"/>
                </a:lnTo>
                <a:lnTo>
                  <a:pt x="1991" y="36575"/>
                </a:lnTo>
                <a:lnTo>
                  <a:pt x="7491" y="44898"/>
                </a:lnTo>
                <a:lnTo>
                  <a:pt x="15788" y="50404"/>
                </a:lnTo>
                <a:lnTo>
                  <a:pt x="26171" y="52395"/>
                </a:lnTo>
                <a:lnTo>
                  <a:pt x="34434" y="50404"/>
                </a:lnTo>
                <a:lnTo>
                  <a:pt x="41643" y="44898"/>
                </a:lnTo>
                <a:lnTo>
                  <a:pt x="46741" y="36575"/>
                </a:lnTo>
                <a:lnTo>
                  <a:pt x="48675" y="26134"/>
                </a:lnTo>
                <a:lnTo>
                  <a:pt x="46741" y="15765"/>
                </a:lnTo>
                <a:lnTo>
                  <a:pt x="41643" y="7480"/>
                </a:lnTo>
                <a:lnTo>
                  <a:pt x="34434" y="1988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8631" y="5567091"/>
            <a:ext cx="52705" cy="48895"/>
          </a:xfrm>
          <a:custGeom>
            <a:avLst/>
            <a:gdLst/>
            <a:ahLst/>
            <a:cxnLst/>
            <a:rect l="l" t="t" r="r" b="b"/>
            <a:pathLst>
              <a:path w="52704" h="48895">
                <a:moveTo>
                  <a:pt x="26297" y="0"/>
                </a:moveTo>
                <a:lnTo>
                  <a:pt x="15841" y="1927"/>
                </a:lnTo>
                <a:lnTo>
                  <a:pt x="7506" y="7008"/>
                </a:lnTo>
                <a:lnTo>
                  <a:pt x="1993" y="14194"/>
                </a:lnTo>
                <a:lnTo>
                  <a:pt x="0" y="22435"/>
                </a:lnTo>
                <a:lnTo>
                  <a:pt x="1993" y="32843"/>
                </a:lnTo>
                <a:lnTo>
                  <a:pt x="7506" y="41142"/>
                </a:lnTo>
                <a:lnTo>
                  <a:pt x="15841" y="46634"/>
                </a:lnTo>
                <a:lnTo>
                  <a:pt x="26297" y="48620"/>
                </a:lnTo>
                <a:lnTo>
                  <a:pt x="36680" y="46634"/>
                </a:lnTo>
                <a:lnTo>
                  <a:pt x="44977" y="41142"/>
                </a:lnTo>
                <a:lnTo>
                  <a:pt x="50477" y="32843"/>
                </a:lnTo>
                <a:lnTo>
                  <a:pt x="52468" y="22435"/>
                </a:lnTo>
                <a:lnTo>
                  <a:pt x="50477" y="14194"/>
                </a:lnTo>
                <a:lnTo>
                  <a:pt x="44977" y="7008"/>
                </a:lnTo>
                <a:lnTo>
                  <a:pt x="36680" y="1927"/>
                </a:lnTo>
                <a:lnTo>
                  <a:pt x="26297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9673" y="3281405"/>
            <a:ext cx="48895" cy="52705"/>
          </a:xfrm>
          <a:custGeom>
            <a:avLst/>
            <a:gdLst/>
            <a:ahLst/>
            <a:cxnLst/>
            <a:rect l="l" t="t" r="r" b="b"/>
            <a:pathLst>
              <a:path w="48894" h="52704">
                <a:moveTo>
                  <a:pt x="26297" y="0"/>
                </a:moveTo>
                <a:lnTo>
                  <a:pt x="15841" y="1990"/>
                </a:lnTo>
                <a:lnTo>
                  <a:pt x="7506" y="7496"/>
                </a:lnTo>
                <a:lnTo>
                  <a:pt x="1993" y="15819"/>
                </a:lnTo>
                <a:lnTo>
                  <a:pt x="0" y="26260"/>
                </a:lnTo>
                <a:lnTo>
                  <a:pt x="1993" y="36629"/>
                </a:lnTo>
                <a:lnTo>
                  <a:pt x="7506" y="44914"/>
                </a:lnTo>
                <a:lnTo>
                  <a:pt x="15841" y="50406"/>
                </a:lnTo>
                <a:lnTo>
                  <a:pt x="26297" y="52395"/>
                </a:lnTo>
                <a:lnTo>
                  <a:pt x="34488" y="50406"/>
                </a:lnTo>
                <a:lnTo>
                  <a:pt x="41659" y="44914"/>
                </a:lnTo>
                <a:lnTo>
                  <a:pt x="46743" y="36629"/>
                </a:lnTo>
                <a:lnTo>
                  <a:pt x="48675" y="26260"/>
                </a:lnTo>
                <a:lnTo>
                  <a:pt x="46743" y="15819"/>
                </a:lnTo>
                <a:lnTo>
                  <a:pt x="41659" y="7496"/>
                </a:lnTo>
                <a:lnTo>
                  <a:pt x="34488" y="1990"/>
                </a:lnTo>
                <a:lnTo>
                  <a:pt x="26297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7061" y="3281405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6297" y="0"/>
                </a:moveTo>
                <a:lnTo>
                  <a:pt x="15841" y="1990"/>
                </a:lnTo>
                <a:lnTo>
                  <a:pt x="7506" y="7496"/>
                </a:lnTo>
                <a:lnTo>
                  <a:pt x="1993" y="15819"/>
                </a:lnTo>
                <a:lnTo>
                  <a:pt x="0" y="26260"/>
                </a:lnTo>
                <a:lnTo>
                  <a:pt x="1993" y="36629"/>
                </a:lnTo>
                <a:lnTo>
                  <a:pt x="7506" y="44914"/>
                </a:lnTo>
                <a:lnTo>
                  <a:pt x="15841" y="50406"/>
                </a:lnTo>
                <a:lnTo>
                  <a:pt x="26297" y="52395"/>
                </a:lnTo>
                <a:lnTo>
                  <a:pt x="36680" y="50406"/>
                </a:lnTo>
                <a:lnTo>
                  <a:pt x="44977" y="44914"/>
                </a:lnTo>
                <a:lnTo>
                  <a:pt x="50477" y="36629"/>
                </a:lnTo>
                <a:lnTo>
                  <a:pt x="52468" y="26260"/>
                </a:lnTo>
                <a:lnTo>
                  <a:pt x="50477" y="15819"/>
                </a:lnTo>
                <a:lnTo>
                  <a:pt x="44977" y="7496"/>
                </a:lnTo>
                <a:lnTo>
                  <a:pt x="36680" y="1990"/>
                </a:lnTo>
                <a:lnTo>
                  <a:pt x="26297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9422" y="33562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2504" y="0"/>
                </a:moveTo>
                <a:lnTo>
                  <a:pt x="14241" y="1988"/>
                </a:lnTo>
                <a:lnTo>
                  <a:pt x="7032" y="7480"/>
                </a:lnTo>
                <a:lnTo>
                  <a:pt x="1933" y="15765"/>
                </a:lnTo>
                <a:lnTo>
                  <a:pt x="0" y="26134"/>
                </a:lnTo>
                <a:lnTo>
                  <a:pt x="1933" y="34386"/>
                </a:lnTo>
                <a:lnTo>
                  <a:pt x="7032" y="41584"/>
                </a:lnTo>
                <a:lnTo>
                  <a:pt x="14241" y="46676"/>
                </a:lnTo>
                <a:lnTo>
                  <a:pt x="22504" y="48607"/>
                </a:lnTo>
                <a:lnTo>
                  <a:pt x="32960" y="46676"/>
                </a:lnTo>
                <a:lnTo>
                  <a:pt x="41295" y="41584"/>
                </a:lnTo>
                <a:lnTo>
                  <a:pt x="46809" y="34386"/>
                </a:lnTo>
                <a:lnTo>
                  <a:pt x="48802" y="26134"/>
                </a:lnTo>
                <a:lnTo>
                  <a:pt x="46809" y="15765"/>
                </a:lnTo>
                <a:lnTo>
                  <a:pt x="41295" y="7480"/>
                </a:lnTo>
                <a:lnTo>
                  <a:pt x="32960" y="1988"/>
                </a:lnTo>
                <a:lnTo>
                  <a:pt x="22504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3841" y="5933692"/>
            <a:ext cx="52705" cy="48895"/>
          </a:xfrm>
          <a:custGeom>
            <a:avLst/>
            <a:gdLst/>
            <a:ahLst/>
            <a:cxnLst/>
            <a:rect l="l" t="t" r="r" b="b"/>
            <a:pathLst>
              <a:path w="52705" h="48895">
                <a:moveTo>
                  <a:pt x="26171" y="0"/>
                </a:moveTo>
                <a:lnTo>
                  <a:pt x="15788" y="1927"/>
                </a:lnTo>
                <a:lnTo>
                  <a:pt x="7491" y="7010"/>
                </a:lnTo>
                <a:lnTo>
                  <a:pt x="1991" y="14198"/>
                </a:lnTo>
                <a:lnTo>
                  <a:pt x="0" y="22438"/>
                </a:lnTo>
                <a:lnTo>
                  <a:pt x="1991" y="32843"/>
                </a:lnTo>
                <a:lnTo>
                  <a:pt x="7491" y="41143"/>
                </a:lnTo>
                <a:lnTo>
                  <a:pt x="15788" y="46637"/>
                </a:lnTo>
                <a:lnTo>
                  <a:pt x="26171" y="48625"/>
                </a:lnTo>
                <a:lnTo>
                  <a:pt x="36607" y="46637"/>
                </a:lnTo>
                <a:lnTo>
                  <a:pt x="44898" y="41143"/>
                </a:lnTo>
                <a:lnTo>
                  <a:pt x="50368" y="32843"/>
                </a:lnTo>
                <a:lnTo>
                  <a:pt x="52342" y="22438"/>
                </a:lnTo>
                <a:lnTo>
                  <a:pt x="50368" y="14198"/>
                </a:lnTo>
                <a:lnTo>
                  <a:pt x="44898" y="7010"/>
                </a:lnTo>
                <a:lnTo>
                  <a:pt x="36607" y="1927"/>
                </a:lnTo>
                <a:lnTo>
                  <a:pt x="26171" y="0"/>
                </a:lnTo>
                <a:close/>
              </a:path>
            </a:pathLst>
          </a:custGeom>
          <a:solidFill>
            <a:srgbClr val="F9E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Recent </a:t>
            </a:r>
            <a:r>
              <a:rPr spc="-5" dirty="0"/>
              <a:t>News</a:t>
            </a:r>
            <a:r>
              <a:rPr spc="-125" dirty="0"/>
              <a:t> </a:t>
            </a:r>
            <a:r>
              <a:rPr dirty="0"/>
              <a:t>Headlines</a:t>
            </a:r>
          </a:p>
        </p:txBody>
      </p:sp>
      <p:sp>
        <p:nvSpPr>
          <p:cNvPr id="19" name="object 19"/>
          <p:cNvSpPr/>
          <p:nvPr/>
        </p:nvSpPr>
        <p:spPr>
          <a:xfrm>
            <a:off x="246888" y="1078991"/>
            <a:ext cx="6007608" cy="1938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1106424"/>
            <a:ext cx="5897880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5468" y="1379219"/>
            <a:ext cx="4175760" cy="228600"/>
          </a:xfrm>
          <a:custGeom>
            <a:avLst/>
            <a:gdLst/>
            <a:ahLst/>
            <a:cxnLst/>
            <a:rect l="l" t="t" r="r" b="b"/>
            <a:pathLst>
              <a:path w="4175760" h="228600">
                <a:moveTo>
                  <a:pt x="0" y="228600"/>
                </a:moveTo>
                <a:lnTo>
                  <a:pt x="4175760" y="228600"/>
                </a:lnTo>
                <a:lnTo>
                  <a:pt x="417576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62015" y="1094232"/>
            <a:ext cx="3593591" cy="2353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9447" y="1167383"/>
            <a:ext cx="3483863" cy="2197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18403" y="1141475"/>
            <a:ext cx="3313429" cy="518159"/>
          </a:xfrm>
          <a:custGeom>
            <a:avLst/>
            <a:gdLst/>
            <a:ahLst/>
            <a:cxnLst/>
            <a:rect l="l" t="t" r="r" b="b"/>
            <a:pathLst>
              <a:path w="3313429" h="518160">
                <a:moveTo>
                  <a:pt x="0" y="518160"/>
                </a:moveTo>
                <a:lnTo>
                  <a:pt x="3313176" y="518160"/>
                </a:lnTo>
                <a:lnTo>
                  <a:pt x="331317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6800" y="2459735"/>
            <a:ext cx="3300984" cy="2965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0808" y="2487167"/>
            <a:ext cx="3154679" cy="2855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4044" y="2506979"/>
            <a:ext cx="3139440" cy="429895"/>
          </a:xfrm>
          <a:custGeom>
            <a:avLst/>
            <a:gdLst/>
            <a:ahLst/>
            <a:cxnLst/>
            <a:rect l="l" t="t" r="r" b="b"/>
            <a:pathLst>
              <a:path w="3139440" h="429894">
                <a:moveTo>
                  <a:pt x="0" y="429768"/>
                </a:moveTo>
                <a:lnTo>
                  <a:pt x="3139439" y="429768"/>
                </a:lnTo>
                <a:lnTo>
                  <a:pt x="3139439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0791" y="3331464"/>
            <a:ext cx="4251960" cy="28773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6511" y="3386328"/>
            <a:ext cx="4093464" cy="27401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9479" y="3913632"/>
            <a:ext cx="920750" cy="2200910"/>
          </a:xfrm>
          <a:custGeom>
            <a:avLst/>
            <a:gdLst/>
            <a:ahLst/>
            <a:cxnLst/>
            <a:rect l="l" t="t" r="r" b="b"/>
            <a:pathLst>
              <a:path w="920750" h="2200910">
                <a:moveTo>
                  <a:pt x="0" y="2200656"/>
                </a:moveTo>
                <a:lnTo>
                  <a:pt x="920496" y="2200656"/>
                </a:lnTo>
                <a:lnTo>
                  <a:pt x="920496" y="0"/>
                </a:lnTo>
                <a:lnTo>
                  <a:pt x="0" y="0"/>
                </a:lnTo>
                <a:lnTo>
                  <a:pt x="0" y="2200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8036" y="3378708"/>
            <a:ext cx="4102735" cy="518159"/>
          </a:xfrm>
          <a:custGeom>
            <a:avLst/>
            <a:gdLst/>
            <a:ahLst/>
            <a:cxnLst/>
            <a:rect l="l" t="t" r="r" b="b"/>
            <a:pathLst>
              <a:path w="4102735" h="518160">
                <a:moveTo>
                  <a:pt x="0" y="518159"/>
                </a:moveTo>
                <a:lnTo>
                  <a:pt x="4102608" y="518159"/>
                </a:lnTo>
                <a:lnTo>
                  <a:pt x="4102608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86071" y="2087879"/>
            <a:ext cx="3087624" cy="27919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31791" y="2133600"/>
            <a:ext cx="2959608" cy="26639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33315" y="2135123"/>
            <a:ext cx="2898775" cy="353695"/>
          </a:xfrm>
          <a:custGeom>
            <a:avLst/>
            <a:gdLst/>
            <a:ahLst/>
            <a:cxnLst/>
            <a:rect l="l" t="t" r="r" b="b"/>
            <a:pathLst>
              <a:path w="2898775" h="353694">
                <a:moveTo>
                  <a:pt x="0" y="353567"/>
                </a:moveTo>
                <a:lnTo>
                  <a:pt x="2898647" y="353567"/>
                </a:lnTo>
                <a:lnTo>
                  <a:pt x="2898647" y="0"/>
                </a:lnTo>
                <a:lnTo>
                  <a:pt x="0" y="0"/>
                </a:lnTo>
                <a:lnTo>
                  <a:pt x="0" y="353567"/>
                </a:lnTo>
                <a:close/>
              </a:path>
            </a:pathLst>
          </a:custGeom>
          <a:ln w="39623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84647" y="2621279"/>
            <a:ext cx="3310128" cy="26151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6464" y="2648711"/>
            <a:ext cx="3154680" cy="2505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31891" y="2793492"/>
            <a:ext cx="3161030" cy="353695"/>
          </a:xfrm>
          <a:custGeom>
            <a:avLst/>
            <a:gdLst/>
            <a:ahLst/>
            <a:cxnLst/>
            <a:rect l="l" t="t" r="r" b="b"/>
            <a:pathLst>
              <a:path w="3161029" h="353694">
                <a:moveTo>
                  <a:pt x="0" y="353567"/>
                </a:moveTo>
                <a:lnTo>
                  <a:pt x="3160775" y="353567"/>
                </a:lnTo>
                <a:lnTo>
                  <a:pt x="3160775" y="0"/>
                </a:lnTo>
                <a:lnTo>
                  <a:pt x="0" y="0"/>
                </a:lnTo>
                <a:lnTo>
                  <a:pt x="0" y="353567"/>
                </a:lnTo>
                <a:close/>
              </a:path>
            </a:pathLst>
          </a:custGeom>
          <a:ln w="39623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6440" y="3813047"/>
            <a:ext cx="3270504" cy="25542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33871" y="3840479"/>
            <a:ext cx="3160776" cy="24444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53684" y="3973067"/>
            <a:ext cx="3023870" cy="426720"/>
          </a:xfrm>
          <a:custGeom>
            <a:avLst/>
            <a:gdLst/>
            <a:ahLst/>
            <a:cxnLst/>
            <a:rect l="l" t="t" r="r" b="b"/>
            <a:pathLst>
              <a:path w="3023870" h="426720">
                <a:moveTo>
                  <a:pt x="0" y="426719"/>
                </a:moveTo>
                <a:lnTo>
                  <a:pt x="3023616" y="426719"/>
                </a:lnTo>
                <a:lnTo>
                  <a:pt x="3023616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17520" y="3904488"/>
            <a:ext cx="2749296" cy="25328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63239" y="3931920"/>
            <a:ext cx="2599943" cy="24231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64764" y="3982211"/>
            <a:ext cx="2600325" cy="424180"/>
          </a:xfrm>
          <a:custGeom>
            <a:avLst/>
            <a:gdLst/>
            <a:ahLst/>
            <a:cxnLst/>
            <a:rect l="l" t="t" r="r" b="b"/>
            <a:pathLst>
              <a:path w="2600325" h="424179">
                <a:moveTo>
                  <a:pt x="0" y="423671"/>
                </a:moveTo>
                <a:lnTo>
                  <a:pt x="2599943" y="423671"/>
                </a:lnTo>
                <a:lnTo>
                  <a:pt x="2599943" y="0"/>
                </a:lnTo>
                <a:lnTo>
                  <a:pt x="0" y="0"/>
                </a:lnTo>
                <a:lnTo>
                  <a:pt x="0" y="423671"/>
                </a:lnTo>
                <a:close/>
              </a:path>
            </a:pathLst>
          </a:custGeom>
          <a:ln w="39623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58055" y="4663440"/>
            <a:ext cx="3584448" cy="1719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19015" y="4690871"/>
            <a:ext cx="3419855" cy="16093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05300" y="4927091"/>
            <a:ext cx="3435350" cy="375285"/>
          </a:xfrm>
          <a:custGeom>
            <a:avLst/>
            <a:gdLst/>
            <a:ahLst/>
            <a:cxnLst/>
            <a:rect l="l" t="t" r="r" b="b"/>
            <a:pathLst>
              <a:path w="3435350" h="375285">
                <a:moveTo>
                  <a:pt x="0" y="374903"/>
                </a:moveTo>
                <a:lnTo>
                  <a:pt x="3435096" y="374903"/>
                </a:lnTo>
                <a:lnTo>
                  <a:pt x="3435096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6991" y="4462271"/>
            <a:ext cx="3617976" cy="1871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3191" y="4489703"/>
            <a:ext cx="3459479" cy="17617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4236" y="4634484"/>
            <a:ext cx="3313429" cy="439420"/>
          </a:xfrm>
          <a:custGeom>
            <a:avLst/>
            <a:gdLst/>
            <a:ahLst/>
            <a:cxnLst/>
            <a:rect l="l" t="t" r="r" b="b"/>
            <a:pathLst>
              <a:path w="3313429" h="439420">
                <a:moveTo>
                  <a:pt x="0" y="438912"/>
                </a:moveTo>
                <a:lnTo>
                  <a:pt x="3313176" y="438912"/>
                </a:lnTo>
                <a:lnTo>
                  <a:pt x="3313176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ln w="39624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The System </a:t>
            </a:r>
            <a:r>
              <a:rPr dirty="0"/>
              <a:t>and </a:t>
            </a:r>
            <a:r>
              <a:rPr spc="-5" dirty="0"/>
              <a:t>Practices </a:t>
            </a:r>
            <a:r>
              <a:rPr spc="-10" dirty="0"/>
              <a:t>in </a:t>
            </a:r>
            <a:r>
              <a:rPr dirty="0"/>
              <a:t>the</a:t>
            </a:r>
            <a:r>
              <a:rPr spc="15" dirty="0"/>
              <a:t> </a:t>
            </a:r>
            <a:r>
              <a:rPr spc="-5" dirty="0"/>
              <a:t>University</a:t>
            </a:r>
          </a:p>
        </p:txBody>
      </p:sp>
      <p:sp>
        <p:nvSpPr>
          <p:cNvPr id="3" name="object 3"/>
          <p:cNvSpPr/>
          <p:nvPr/>
        </p:nvSpPr>
        <p:spPr>
          <a:xfrm>
            <a:off x="1353311" y="1661160"/>
            <a:ext cx="6681216" cy="1127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360" y="2880360"/>
            <a:ext cx="7437120" cy="1127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1304" y="4099559"/>
            <a:ext cx="5285232" cy="1127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9397" y="1809115"/>
            <a:ext cx="6791959" cy="305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dirty="0">
                <a:latin typeface="Georgia"/>
                <a:cs typeface="Georgia"/>
              </a:rPr>
              <a:t>The Public</a:t>
            </a:r>
            <a:r>
              <a:rPr sz="4000" b="1" spc="-60" dirty="0">
                <a:latin typeface="Georgia"/>
                <a:cs typeface="Georgia"/>
              </a:rPr>
              <a:t> </a:t>
            </a:r>
            <a:r>
              <a:rPr sz="4000" b="1" spc="-5" dirty="0">
                <a:latin typeface="Georgia"/>
                <a:cs typeface="Georgia"/>
              </a:rPr>
              <a:t>Expectation</a:t>
            </a:r>
            <a:endParaRPr sz="4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b="1" spc="-5" dirty="0">
                <a:latin typeface="Georgia"/>
                <a:cs typeface="Georgia"/>
              </a:rPr>
              <a:t>Awareness </a:t>
            </a:r>
            <a:r>
              <a:rPr sz="4000" b="1" dirty="0">
                <a:latin typeface="Georgia"/>
                <a:cs typeface="Georgia"/>
              </a:rPr>
              <a:t>and</a:t>
            </a:r>
            <a:r>
              <a:rPr sz="4000" b="1" spc="-50" dirty="0">
                <a:latin typeface="Georgia"/>
                <a:cs typeface="Georgia"/>
              </a:rPr>
              <a:t> </a:t>
            </a:r>
            <a:r>
              <a:rPr sz="4000" b="1" spc="-5" dirty="0">
                <a:latin typeface="Georgia"/>
                <a:cs typeface="Georgia"/>
              </a:rPr>
              <a:t>Education</a:t>
            </a:r>
            <a:endParaRPr sz="4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</a:pPr>
            <a:r>
              <a:rPr sz="4000" b="1" i="1" dirty="0">
                <a:solidFill>
                  <a:srgbClr val="C00000"/>
                </a:solidFill>
                <a:latin typeface="Georgia"/>
                <a:cs typeface="Georgia"/>
              </a:rPr>
              <a:t>GOOD</a:t>
            </a:r>
            <a:r>
              <a:rPr sz="4000" b="1" i="1" spc="-1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4000" b="1" i="1" dirty="0">
                <a:solidFill>
                  <a:srgbClr val="C00000"/>
                </a:solidFill>
                <a:latin typeface="Georgia"/>
                <a:cs typeface="Georgia"/>
              </a:rPr>
              <a:t>PRACTICE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966" y="6029972"/>
            <a:ext cx="214312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1000" i="1" spc="5" dirty="0">
                <a:latin typeface="Georgia"/>
                <a:cs typeface="Georgia"/>
              </a:rPr>
              <a:t>Note:</a:t>
            </a:r>
            <a:r>
              <a:rPr sz="1000" i="1" spc="-45" dirty="0">
                <a:latin typeface="Georgia"/>
                <a:cs typeface="Georgia"/>
              </a:rPr>
              <a:t> </a:t>
            </a:r>
            <a:r>
              <a:rPr sz="1000" i="1" dirty="0">
                <a:latin typeface="Georgia"/>
                <a:cs typeface="Georgia"/>
              </a:rPr>
              <a:t>Information</a:t>
            </a:r>
            <a:r>
              <a:rPr sz="1000" i="1" spc="-80" dirty="0">
                <a:latin typeface="Georgia"/>
                <a:cs typeface="Georgia"/>
              </a:rPr>
              <a:t> </a:t>
            </a:r>
            <a:r>
              <a:rPr sz="1000" i="1" dirty="0">
                <a:latin typeface="Georgia"/>
                <a:cs typeface="Georgia"/>
              </a:rPr>
              <a:t>provided</a:t>
            </a:r>
            <a:r>
              <a:rPr sz="1000" i="1" spc="-45" dirty="0">
                <a:latin typeface="Georgia"/>
                <a:cs typeface="Georgia"/>
              </a:rPr>
              <a:t> </a:t>
            </a:r>
            <a:r>
              <a:rPr sz="1000" i="1" spc="-5" dirty="0">
                <a:latin typeface="Georgia"/>
                <a:cs typeface="Georgia"/>
              </a:rPr>
              <a:t>by</a:t>
            </a:r>
            <a:r>
              <a:rPr sz="1000" i="1" spc="-30" dirty="0">
                <a:latin typeface="Georgia"/>
                <a:cs typeface="Georgia"/>
              </a:rPr>
              <a:t> </a:t>
            </a:r>
            <a:r>
              <a:rPr sz="1000" i="1" dirty="0">
                <a:latin typeface="Georgia"/>
                <a:cs typeface="Georgia"/>
              </a:rPr>
              <a:t>HKU.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This </a:t>
            </a:r>
            <a:r>
              <a:rPr spc="-10" dirty="0"/>
              <a:t>is </a:t>
            </a:r>
            <a:r>
              <a:rPr dirty="0"/>
              <a:t>also </a:t>
            </a:r>
            <a:r>
              <a:rPr spc="-5" dirty="0"/>
              <a:t>your </a:t>
            </a:r>
            <a:r>
              <a:rPr dirty="0"/>
              <a:t>own </a:t>
            </a:r>
            <a:r>
              <a:rPr spc="-5" dirty="0"/>
              <a:t>responsibility…</a:t>
            </a:r>
          </a:p>
        </p:txBody>
      </p:sp>
      <p:sp>
        <p:nvSpPr>
          <p:cNvPr id="3" name="object 3"/>
          <p:cNvSpPr/>
          <p:nvPr/>
        </p:nvSpPr>
        <p:spPr>
          <a:xfrm>
            <a:off x="1834895" y="1773935"/>
            <a:ext cx="5452872" cy="3493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0966" y="6029972"/>
            <a:ext cx="30403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1000" i="1" dirty="0">
                <a:latin typeface="Georgia"/>
                <a:cs typeface="Georgia"/>
              </a:rPr>
              <a:t>Source:</a:t>
            </a:r>
            <a:r>
              <a:rPr sz="1000" i="1" spc="100" dirty="0">
                <a:latin typeface="Georgia"/>
                <a:cs typeface="Georgia"/>
              </a:rPr>
              <a:t> </a:t>
            </a:r>
            <a:r>
              <a:rPr sz="1000" i="1" spc="-5" dirty="0">
                <a:latin typeface="Georgia"/>
                <a:cs typeface="Georgia"/>
                <a:hlinkClick r:id="rId3"/>
              </a:rPr>
              <a:t>http://privacycartoonportfolio.blogspot.hk/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51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Recent </a:t>
            </a:r>
            <a:r>
              <a:rPr spc="-5" dirty="0"/>
              <a:t>News </a:t>
            </a:r>
            <a:r>
              <a:rPr dirty="0"/>
              <a:t>Headlines – </a:t>
            </a:r>
            <a:r>
              <a:rPr spc="-5" dirty="0"/>
              <a:t>Overseas</a:t>
            </a:r>
            <a:r>
              <a:rPr spc="-155" dirty="0"/>
              <a:t> </a:t>
            </a:r>
            <a:r>
              <a:rPr spc="-5" dirty="0"/>
              <a:t>Universities</a:t>
            </a:r>
          </a:p>
        </p:txBody>
      </p:sp>
      <p:sp>
        <p:nvSpPr>
          <p:cNvPr id="3" name="object 3"/>
          <p:cNvSpPr/>
          <p:nvPr/>
        </p:nvSpPr>
        <p:spPr>
          <a:xfrm>
            <a:off x="560831" y="3639311"/>
            <a:ext cx="3297936" cy="1301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831" y="1414272"/>
            <a:ext cx="3938016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695" y="1755648"/>
            <a:ext cx="2874264" cy="1883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923" y="1415796"/>
            <a:ext cx="3996054" cy="307975"/>
          </a:xfrm>
          <a:custGeom>
            <a:avLst/>
            <a:gdLst/>
            <a:ahLst/>
            <a:cxnLst/>
            <a:rect l="l" t="t" r="r" b="b"/>
            <a:pathLst>
              <a:path w="3996054" h="307975">
                <a:moveTo>
                  <a:pt x="0" y="307848"/>
                </a:moveTo>
                <a:lnTo>
                  <a:pt x="3995928" y="307848"/>
                </a:lnTo>
                <a:lnTo>
                  <a:pt x="399592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39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" y="1112519"/>
            <a:ext cx="856488" cy="256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6676" y="2089404"/>
            <a:ext cx="3965575" cy="3862070"/>
          </a:xfrm>
          <a:custGeom>
            <a:avLst/>
            <a:gdLst/>
            <a:ahLst/>
            <a:cxnLst/>
            <a:rect l="l" t="t" r="r" b="b"/>
            <a:pathLst>
              <a:path w="3965575" h="3862070">
                <a:moveTo>
                  <a:pt x="0" y="3861816"/>
                </a:moveTo>
                <a:lnTo>
                  <a:pt x="3965448" y="3861816"/>
                </a:lnTo>
                <a:lnTo>
                  <a:pt x="3965448" y="0"/>
                </a:lnTo>
                <a:lnTo>
                  <a:pt x="0" y="0"/>
                </a:lnTo>
                <a:lnTo>
                  <a:pt x="0" y="3861816"/>
                </a:lnTo>
                <a:close/>
              </a:path>
            </a:pathLst>
          </a:custGeom>
          <a:ln w="3962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3211" y="1790700"/>
            <a:ext cx="1362710" cy="460375"/>
          </a:xfrm>
          <a:custGeom>
            <a:avLst/>
            <a:gdLst/>
            <a:ahLst/>
            <a:cxnLst/>
            <a:rect l="l" t="t" r="r" b="b"/>
            <a:pathLst>
              <a:path w="1362710" h="460375">
                <a:moveTo>
                  <a:pt x="0" y="460248"/>
                </a:moveTo>
                <a:lnTo>
                  <a:pt x="1362456" y="460248"/>
                </a:lnTo>
                <a:lnTo>
                  <a:pt x="136245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63211" y="1790700"/>
            <a:ext cx="1362710" cy="460375"/>
          </a:xfrm>
          <a:prstGeom prst="rect">
            <a:avLst/>
          </a:prstGeom>
          <a:solidFill>
            <a:srgbClr val="DC6900"/>
          </a:solidFill>
        </p:spPr>
        <p:txBody>
          <a:bodyPr vert="horz" wrap="square" lIns="0" tIns="117475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925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Incident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67225" indent="-344170">
              <a:lnSpc>
                <a:spcPct val="100000"/>
              </a:lnSpc>
              <a:buFont typeface="Arial"/>
              <a:buChar char="•"/>
              <a:tabLst>
                <a:tab pos="4467225" algn="l"/>
                <a:tab pos="4467860" algn="l"/>
              </a:tabLst>
            </a:pPr>
            <a:r>
              <a:rPr spc="-10" dirty="0"/>
              <a:t>Incident happened on </a:t>
            </a:r>
            <a:r>
              <a:rPr spc="-5" dirty="0"/>
              <a:t>16 </a:t>
            </a:r>
            <a:r>
              <a:rPr spc="-10" dirty="0"/>
              <a:t>February</a:t>
            </a:r>
            <a:r>
              <a:rPr spc="50" dirty="0"/>
              <a:t> </a:t>
            </a:r>
            <a:r>
              <a:rPr spc="-5" dirty="0"/>
              <a:t>2016.</a:t>
            </a:r>
          </a:p>
          <a:p>
            <a:pPr marL="4467225" marR="59690" indent="-34417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4467225" algn="l"/>
                <a:tab pos="4467860" algn="l"/>
              </a:tabLst>
            </a:pPr>
            <a:r>
              <a:rPr spc="-5" dirty="0"/>
              <a:t>The </a:t>
            </a:r>
            <a:r>
              <a:rPr spc="-10" dirty="0"/>
              <a:t>personal </a:t>
            </a:r>
            <a:r>
              <a:rPr spc="-15" dirty="0"/>
              <a:t>data </a:t>
            </a:r>
            <a:r>
              <a:rPr spc="-10" dirty="0"/>
              <a:t>of hundreds of </a:t>
            </a:r>
            <a:r>
              <a:rPr spc="-15" dirty="0"/>
              <a:t>students  </a:t>
            </a:r>
            <a:r>
              <a:rPr spc="-10" dirty="0"/>
              <a:t>were </a:t>
            </a:r>
            <a:r>
              <a:rPr b="1" spc="-10" dirty="0">
                <a:solidFill>
                  <a:srgbClr val="DC6900"/>
                </a:solidFill>
                <a:latin typeface="Georgia"/>
                <a:cs typeface="Georgia"/>
              </a:rPr>
              <a:t>leaked </a:t>
            </a:r>
            <a:r>
              <a:rPr b="1" spc="-5" dirty="0">
                <a:solidFill>
                  <a:srgbClr val="DC6900"/>
                </a:solidFill>
                <a:latin typeface="Georgia"/>
                <a:cs typeface="Georgia"/>
              </a:rPr>
              <a:t>online </a:t>
            </a:r>
            <a:r>
              <a:rPr spc="-15" dirty="0"/>
              <a:t>by </a:t>
            </a:r>
            <a:r>
              <a:rPr spc="-10" dirty="0"/>
              <a:t>the University of  Greenwich.</a:t>
            </a:r>
          </a:p>
          <a:p>
            <a:pPr marL="4467225" marR="5080" indent="-34417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4467225" algn="l"/>
                <a:tab pos="4467860" algn="l"/>
              </a:tabLst>
            </a:pPr>
            <a:r>
              <a:rPr spc="-15" dirty="0"/>
              <a:t>Data: </a:t>
            </a:r>
            <a:r>
              <a:rPr spc="-5" dirty="0"/>
              <a:t>The </a:t>
            </a:r>
            <a:r>
              <a:rPr spc="-10" dirty="0"/>
              <a:t>names, addresses, mobile phone  </a:t>
            </a:r>
            <a:r>
              <a:rPr spc="-15" dirty="0"/>
              <a:t>numbers and </a:t>
            </a:r>
            <a:r>
              <a:rPr spc="-10" dirty="0"/>
              <a:t>dates of birth, medical  problems, students’ signatures,  </a:t>
            </a:r>
            <a:r>
              <a:rPr spc="-15" dirty="0"/>
              <a:t>correspondence </a:t>
            </a:r>
            <a:r>
              <a:rPr spc="-10" dirty="0"/>
              <a:t>between university staff  and students, and supervisors’ comments  </a:t>
            </a:r>
            <a:r>
              <a:rPr spc="-15" dirty="0"/>
              <a:t>about </a:t>
            </a:r>
            <a:r>
              <a:rPr spc="-10" dirty="0"/>
              <a:t>students’</a:t>
            </a:r>
            <a:r>
              <a:rPr spc="45" dirty="0"/>
              <a:t> </a:t>
            </a:r>
            <a:r>
              <a:rPr spc="-5" dirty="0"/>
              <a:t>progress.</a:t>
            </a:r>
          </a:p>
          <a:p>
            <a:pPr marL="4467225" marR="27940" indent="-34417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4467225" algn="l"/>
                <a:tab pos="4467860" algn="l"/>
              </a:tabLst>
            </a:pPr>
            <a:r>
              <a:rPr spc="-10" dirty="0"/>
              <a:t>Action: </a:t>
            </a:r>
            <a:r>
              <a:rPr spc="-5" dirty="0"/>
              <a:t>The </a:t>
            </a:r>
            <a:r>
              <a:rPr spc="-10" dirty="0"/>
              <a:t>material has </a:t>
            </a:r>
            <a:r>
              <a:rPr spc="-15" dirty="0"/>
              <a:t>been </a:t>
            </a:r>
            <a:r>
              <a:rPr spc="-10" dirty="0"/>
              <a:t>removed  from the website </a:t>
            </a:r>
            <a:r>
              <a:rPr spc="-15" dirty="0"/>
              <a:t>and contacted </a:t>
            </a:r>
            <a:r>
              <a:rPr spc="-10" dirty="0"/>
              <a:t>Google  regarding removal of cached copies. </a:t>
            </a:r>
            <a:r>
              <a:rPr spc="-5" dirty="0"/>
              <a:t>The  </a:t>
            </a:r>
            <a:r>
              <a:rPr spc="-10" dirty="0"/>
              <a:t>university has launched investigation after  the</a:t>
            </a:r>
            <a:r>
              <a:rPr spc="-85" dirty="0"/>
              <a:t> </a:t>
            </a:r>
            <a:r>
              <a:rPr spc="-10" dirty="0"/>
              <a:t>breach.</a:t>
            </a:r>
          </a:p>
          <a:p>
            <a:pPr marL="10795"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1000" i="1" dirty="0">
                <a:latin typeface="Georgia"/>
                <a:cs typeface="Georgia"/>
              </a:rPr>
              <a:t>Source: </a:t>
            </a:r>
            <a:r>
              <a:rPr sz="1000" i="1" spc="100" dirty="0">
                <a:latin typeface="Georgia"/>
                <a:cs typeface="Georgia"/>
              </a:rPr>
              <a:t> </a:t>
            </a:r>
            <a:r>
              <a:rPr sz="1000" i="1" spc="-5" dirty="0">
                <a:latin typeface="Georgia"/>
                <a:cs typeface="Georgia"/>
                <a:hlinkClick r:id="rId6"/>
              </a:rPr>
              <a:t>http://www.itpro.co.uk/data-protection/26058/university-of-greenwich-students-data-leaked-online</a:t>
            </a:r>
            <a:endParaRPr sz="1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Recent </a:t>
            </a:r>
            <a:r>
              <a:rPr spc="-5" dirty="0"/>
              <a:t>News </a:t>
            </a:r>
            <a:r>
              <a:rPr dirty="0"/>
              <a:t>Headlines – </a:t>
            </a:r>
            <a:r>
              <a:rPr spc="-5" dirty="0"/>
              <a:t>Overseas</a:t>
            </a:r>
            <a:r>
              <a:rPr spc="-155" dirty="0"/>
              <a:t> </a:t>
            </a:r>
            <a:r>
              <a:rPr spc="-5" dirty="0"/>
              <a:t>Universities</a:t>
            </a:r>
          </a:p>
        </p:txBody>
      </p:sp>
      <p:sp>
        <p:nvSpPr>
          <p:cNvPr id="3" name="object 3"/>
          <p:cNvSpPr/>
          <p:nvPr/>
        </p:nvSpPr>
        <p:spPr>
          <a:xfrm>
            <a:off x="4646676" y="2074164"/>
            <a:ext cx="3965575" cy="3703320"/>
          </a:xfrm>
          <a:custGeom>
            <a:avLst/>
            <a:gdLst/>
            <a:ahLst/>
            <a:cxnLst/>
            <a:rect l="l" t="t" r="r" b="b"/>
            <a:pathLst>
              <a:path w="3965575" h="3703320">
                <a:moveTo>
                  <a:pt x="0" y="3703320"/>
                </a:moveTo>
                <a:lnTo>
                  <a:pt x="3965448" y="3703320"/>
                </a:lnTo>
                <a:lnTo>
                  <a:pt x="3965448" y="0"/>
                </a:lnTo>
                <a:lnTo>
                  <a:pt x="0" y="0"/>
                </a:lnTo>
                <a:lnTo>
                  <a:pt x="0" y="3703320"/>
                </a:lnTo>
                <a:close/>
              </a:path>
            </a:pathLst>
          </a:custGeom>
          <a:ln w="3962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70882" y="2281046"/>
            <a:ext cx="3749040" cy="324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Incident happened on </a:t>
            </a:r>
            <a:r>
              <a:rPr sz="1400" spc="-5" dirty="0">
                <a:latin typeface="Georgia"/>
                <a:cs typeface="Georgia"/>
              </a:rPr>
              <a:t>4 </a:t>
            </a:r>
            <a:r>
              <a:rPr sz="1400" spc="-10" dirty="0">
                <a:latin typeface="Georgia"/>
                <a:cs typeface="Georgia"/>
              </a:rPr>
              <a:t>January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2016.</a:t>
            </a:r>
            <a:endParaRPr sz="1400">
              <a:latin typeface="Georgia"/>
              <a:cs typeface="Georgia"/>
            </a:endParaRPr>
          </a:p>
          <a:p>
            <a:pPr marL="356870" marR="22225" indent="-34417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leaked </a:t>
            </a:r>
            <a:r>
              <a:rPr sz="1400" spc="-15" dirty="0">
                <a:latin typeface="Georgia"/>
                <a:cs typeface="Georgia"/>
              </a:rPr>
              <a:t>due </a:t>
            </a:r>
            <a:r>
              <a:rPr sz="1400" spc="-10" dirty="0">
                <a:latin typeface="Georgia"/>
                <a:cs typeface="Georgia"/>
              </a:rPr>
              <a:t>to </a:t>
            </a:r>
            <a:r>
              <a:rPr sz="1400" b="1" spc="-10" dirty="0">
                <a:solidFill>
                  <a:srgbClr val="DC6900"/>
                </a:solidFill>
                <a:latin typeface="Georgia"/>
                <a:cs typeface="Georgia"/>
              </a:rPr>
              <a:t>unauthorised </a:t>
            </a: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access  of its </a:t>
            </a:r>
            <a:r>
              <a:rPr sz="1400" b="1" spc="-10" dirty="0">
                <a:solidFill>
                  <a:srgbClr val="DC6900"/>
                </a:solidFill>
                <a:latin typeface="Georgia"/>
                <a:cs typeface="Georgia"/>
              </a:rPr>
              <a:t>computer </a:t>
            </a: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systems </a:t>
            </a:r>
            <a:r>
              <a:rPr sz="1400" spc="-15" dirty="0">
                <a:latin typeface="Georgia"/>
                <a:cs typeface="Georgia"/>
              </a:rPr>
              <a:t>by </a:t>
            </a:r>
            <a:r>
              <a:rPr sz="1400" spc="-10" dirty="0">
                <a:latin typeface="Georgia"/>
                <a:cs typeface="Georgia"/>
              </a:rPr>
              <a:t>unknown  parties.</a:t>
            </a:r>
            <a:endParaRPr sz="14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Possible affected parties: </a:t>
            </a:r>
            <a:r>
              <a:rPr sz="1400" spc="-5" dirty="0">
                <a:latin typeface="Georgia"/>
                <a:cs typeface="Georgia"/>
              </a:rPr>
              <a:t>112,600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students</a:t>
            </a:r>
            <a:endParaRPr sz="1400">
              <a:latin typeface="Georgia"/>
              <a:cs typeface="Georgia"/>
            </a:endParaRPr>
          </a:p>
          <a:p>
            <a:pPr marR="168910" algn="ctr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and graduates, and </a:t>
            </a:r>
            <a:r>
              <a:rPr sz="1400" dirty="0">
                <a:latin typeface="Georgia"/>
                <a:cs typeface="Georgia"/>
              </a:rPr>
              <a:t>1,600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companies</a:t>
            </a:r>
            <a:endParaRPr sz="1400">
              <a:latin typeface="Georgia"/>
              <a:cs typeface="Georgia"/>
            </a:endParaRPr>
          </a:p>
          <a:p>
            <a:pPr marL="356870" marR="231775" indent="-34417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5" dirty="0">
                <a:latin typeface="Georgia"/>
                <a:cs typeface="Georgia"/>
              </a:rPr>
              <a:t>Data: </a:t>
            </a:r>
            <a:r>
              <a:rPr sz="1400" spc="-10" dirty="0">
                <a:latin typeface="Georgia"/>
                <a:cs typeface="Georgia"/>
              </a:rPr>
              <a:t>Names, addresses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birth </a:t>
            </a:r>
            <a:r>
              <a:rPr sz="1400" spc="-15" dirty="0">
                <a:latin typeface="Georgia"/>
                <a:cs typeface="Georgia"/>
              </a:rPr>
              <a:t>dates;  </a:t>
            </a:r>
            <a:r>
              <a:rPr sz="1400" spc="-10" dirty="0">
                <a:latin typeface="Georgia"/>
                <a:cs typeface="Georgia"/>
              </a:rPr>
              <a:t>companies information that used for  recruitment</a:t>
            </a:r>
            <a:endParaRPr sz="1400">
              <a:latin typeface="Georgia"/>
              <a:cs typeface="Georgia"/>
            </a:endParaRPr>
          </a:p>
          <a:p>
            <a:pPr marL="356870" marR="5080" indent="-344170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Action: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spc="-10" dirty="0">
                <a:latin typeface="Georgia"/>
                <a:cs typeface="Georgia"/>
              </a:rPr>
              <a:t>university set up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0" dirty="0">
                <a:latin typeface="Georgia"/>
                <a:cs typeface="Georgia"/>
              </a:rPr>
              <a:t>panel to  investigate whether the </a:t>
            </a:r>
            <a:r>
              <a:rPr sz="1400" spc="-15" dirty="0">
                <a:latin typeface="Georgia"/>
                <a:cs typeface="Georgia"/>
              </a:rPr>
              <a:t>data </a:t>
            </a:r>
            <a:r>
              <a:rPr sz="1400" spc="-10" dirty="0">
                <a:latin typeface="Georgia"/>
                <a:cs typeface="Georgia"/>
              </a:rPr>
              <a:t>was actually  leaked </a:t>
            </a:r>
            <a:r>
              <a:rPr sz="1400" spc="-15" dirty="0">
                <a:latin typeface="Georgia"/>
                <a:cs typeface="Georgia"/>
              </a:rPr>
              <a:t>and </a:t>
            </a:r>
            <a:r>
              <a:rPr sz="1400" spc="-10" dirty="0">
                <a:latin typeface="Georgia"/>
                <a:cs typeface="Georgia"/>
              </a:rPr>
              <a:t>whether the university has </a:t>
            </a:r>
            <a:r>
              <a:rPr sz="1400" spc="-15" dirty="0">
                <a:latin typeface="Georgia"/>
                <a:cs typeface="Georgia"/>
              </a:rPr>
              <a:t>been  </a:t>
            </a:r>
            <a:r>
              <a:rPr sz="1400" spc="-10" dirty="0">
                <a:latin typeface="Georgia"/>
                <a:cs typeface="Georgia"/>
              </a:rPr>
              <a:t>managing personal </a:t>
            </a:r>
            <a:r>
              <a:rPr sz="1400" spc="-15" dirty="0">
                <a:latin typeface="Georgia"/>
                <a:cs typeface="Georgia"/>
              </a:rPr>
              <a:t>data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appropriately.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1118616"/>
            <a:ext cx="3678936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772" y="3732276"/>
            <a:ext cx="3542029" cy="494030"/>
          </a:xfrm>
          <a:custGeom>
            <a:avLst/>
            <a:gdLst/>
            <a:ahLst/>
            <a:cxnLst/>
            <a:rect l="l" t="t" r="r" b="b"/>
            <a:pathLst>
              <a:path w="3542029" h="494029">
                <a:moveTo>
                  <a:pt x="0" y="493775"/>
                </a:moveTo>
                <a:lnTo>
                  <a:pt x="3541776" y="493775"/>
                </a:lnTo>
                <a:lnTo>
                  <a:pt x="3541776" y="0"/>
                </a:lnTo>
                <a:lnTo>
                  <a:pt x="0" y="0"/>
                </a:lnTo>
                <a:lnTo>
                  <a:pt x="0" y="493775"/>
                </a:lnTo>
                <a:close/>
              </a:path>
            </a:pathLst>
          </a:custGeom>
          <a:ln w="396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3211" y="1775460"/>
            <a:ext cx="1362710" cy="460375"/>
          </a:xfrm>
          <a:custGeom>
            <a:avLst/>
            <a:gdLst/>
            <a:ahLst/>
            <a:cxnLst/>
            <a:rect l="l" t="t" r="r" b="b"/>
            <a:pathLst>
              <a:path w="1362710" h="460375">
                <a:moveTo>
                  <a:pt x="0" y="460248"/>
                </a:moveTo>
                <a:lnTo>
                  <a:pt x="1362456" y="460248"/>
                </a:lnTo>
                <a:lnTo>
                  <a:pt x="136245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63211" y="1775460"/>
            <a:ext cx="1362710" cy="460375"/>
          </a:xfrm>
          <a:prstGeom prst="rect">
            <a:avLst/>
          </a:prstGeom>
          <a:solidFill>
            <a:srgbClr val="DC6900"/>
          </a:solidFill>
        </p:spPr>
        <p:txBody>
          <a:bodyPr vert="horz" wrap="square" lIns="0" tIns="117475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925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Incident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0966" y="6018987"/>
            <a:ext cx="7293609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i="1" dirty="0">
                <a:latin typeface="Georgia"/>
                <a:cs typeface="Georgia"/>
              </a:rPr>
              <a:t>Source: </a:t>
            </a:r>
            <a:r>
              <a:rPr sz="1000" i="1" spc="-5" dirty="0">
                <a:latin typeface="Georgia"/>
                <a:cs typeface="Georgia"/>
                <a:hlinkClick r:id="rId3"/>
              </a:rPr>
              <a:t>http://www.japantimes.co.jp/news/2016/01/14/national/personal-data-of-110000-may-have-leaked-from-hokkaido- </a:t>
            </a:r>
            <a:r>
              <a:rPr sz="1000" i="1" spc="-5" dirty="0">
                <a:latin typeface="Georgia"/>
                <a:cs typeface="Georgia"/>
              </a:rPr>
              <a:t> </a:t>
            </a:r>
            <a:r>
              <a:rPr sz="1000" i="1" dirty="0">
                <a:latin typeface="Georgia"/>
                <a:cs typeface="Georgia"/>
              </a:rPr>
              <a:t>university/#.WAYBFfl96M8</a:t>
            </a:r>
            <a:endParaRPr sz="1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004" y="679958"/>
            <a:ext cx="528828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Georgia"/>
                <a:cs typeface="Georgia"/>
              </a:rPr>
              <a:t>Trends </a:t>
            </a:r>
            <a:r>
              <a:rPr sz="1800" b="1" i="1" dirty="0">
                <a:latin typeface="Georgia"/>
                <a:cs typeface="Georgia"/>
              </a:rPr>
              <a:t>of </a:t>
            </a:r>
            <a:r>
              <a:rPr sz="1800" b="1" i="1" spc="-5" dirty="0">
                <a:latin typeface="Georgia"/>
                <a:cs typeface="Georgia"/>
              </a:rPr>
              <a:t>Privacy </a:t>
            </a:r>
            <a:r>
              <a:rPr sz="1800" b="1" i="1" dirty="0">
                <a:latin typeface="Georgia"/>
                <a:cs typeface="Georgia"/>
              </a:rPr>
              <a:t>Complaints </a:t>
            </a:r>
            <a:r>
              <a:rPr sz="1800" b="1" i="1" spc="-10" dirty="0">
                <a:latin typeface="Georgia"/>
                <a:cs typeface="Georgia"/>
              </a:rPr>
              <a:t>in </a:t>
            </a:r>
            <a:r>
              <a:rPr sz="1800" b="1" i="1" spc="-5" dirty="0">
                <a:latin typeface="Georgia"/>
                <a:cs typeface="Georgia"/>
              </a:rPr>
              <a:t>Hong</a:t>
            </a:r>
            <a:r>
              <a:rPr sz="1800" b="1" i="1" spc="-40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Kong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i="1" dirty="0">
                <a:latin typeface="Georgia"/>
                <a:cs typeface="Georgia"/>
              </a:rPr>
              <a:t>Upward Trend in </a:t>
            </a:r>
            <a:r>
              <a:rPr sz="1600" i="1" spc="-5" dirty="0">
                <a:latin typeface="Georgia"/>
                <a:cs typeface="Georgia"/>
              </a:rPr>
              <a:t>Privacy</a:t>
            </a:r>
            <a:r>
              <a:rPr sz="1600" i="1" spc="-130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Complaints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0655" y="2179320"/>
            <a:ext cx="5376672" cy="2612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6743" y="4268723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8519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0295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72071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3847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5623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4352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96128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27903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59679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91455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0184" y="4268723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1959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3735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5511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7288" y="426872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76016" y="4268723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99132" y="4268723"/>
            <a:ext cx="904240" cy="0"/>
          </a:xfrm>
          <a:custGeom>
            <a:avLst/>
            <a:gdLst/>
            <a:ahLst/>
            <a:cxnLst/>
            <a:rect l="l" t="t" r="r" b="b"/>
            <a:pathLst>
              <a:path w="904239">
                <a:moveTo>
                  <a:pt x="0" y="0"/>
                </a:moveTo>
                <a:lnTo>
                  <a:pt x="9037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76743" y="3747515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08519" y="374751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0295" y="374751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72071" y="374751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3847" y="374751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5623" y="374751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59679" y="3747515"/>
            <a:ext cx="1000125" cy="0"/>
          </a:xfrm>
          <a:custGeom>
            <a:avLst/>
            <a:gdLst/>
            <a:ahLst/>
            <a:cxnLst/>
            <a:rect l="l" t="t" r="r" b="b"/>
            <a:pathLst>
              <a:path w="1000125">
                <a:moveTo>
                  <a:pt x="0" y="0"/>
                </a:moveTo>
                <a:lnTo>
                  <a:pt x="999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99132" y="3747515"/>
            <a:ext cx="2787650" cy="0"/>
          </a:xfrm>
          <a:custGeom>
            <a:avLst/>
            <a:gdLst/>
            <a:ahLst/>
            <a:cxnLst/>
            <a:rect l="l" t="t" r="r" b="b"/>
            <a:pathLst>
              <a:path w="2787650">
                <a:moveTo>
                  <a:pt x="0" y="0"/>
                </a:moveTo>
                <a:lnTo>
                  <a:pt x="27873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76743" y="3223260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08519" y="322326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40295" y="322326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99132" y="3223260"/>
            <a:ext cx="4668520" cy="0"/>
          </a:xfrm>
          <a:custGeom>
            <a:avLst/>
            <a:gdLst/>
            <a:ahLst/>
            <a:cxnLst/>
            <a:rect l="l" t="t" r="r" b="b"/>
            <a:pathLst>
              <a:path w="4668520">
                <a:moveTo>
                  <a:pt x="0" y="0"/>
                </a:moveTo>
                <a:lnTo>
                  <a:pt x="46680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99132" y="2702051"/>
            <a:ext cx="5377180" cy="0"/>
          </a:xfrm>
          <a:custGeom>
            <a:avLst/>
            <a:gdLst/>
            <a:ahLst/>
            <a:cxnLst/>
            <a:rect l="l" t="t" r="r" b="b"/>
            <a:pathLst>
              <a:path w="5377180">
                <a:moveTo>
                  <a:pt x="0" y="0"/>
                </a:moveTo>
                <a:lnTo>
                  <a:pt x="53766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99132" y="2177795"/>
            <a:ext cx="5377180" cy="0"/>
          </a:xfrm>
          <a:custGeom>
            <a:avLst/>
            <a:gdLst/>
            <a:ahLst/>
            <a:cxnLst/>
            <a:rect l="l" t="t" r="r" b="b"/>
            <a:pathLst>
              <a:path w="5377180">
                <a:moveTo>
                  <a:pt x="0" y="0"/>
                </a:moveTo>
                <a:lnTo>
                  <a:pt x="53766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99132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67355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38627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06851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75076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43300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11523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82796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51020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19244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87467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55691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26964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95188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63411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31635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99859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68083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39356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7580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75804" y="2177795"/>
            <a:ext cx="0" cy="2615565"/>
          </a:xfrm>
          <a:custGeom>
            <a:avLst/>
            <a:gdLst/>
            <a:ahLst/>
            <a:cxnLst/>
            <a:rect l="l" t="t" r="r" b="b"/>
            <a:pathLst>
              <a:path h="2615565">
                <a:moveTo>
                  <a:pt x="0" y="0"/>
                </a:moveTo>
                <a:lnTo>
                  <a:pt x="0" y="26151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8192" y="4786884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3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66416" y="4556759"/>
            <a:ext cx="73660" cy="234950"/>
          </a:xfrm>
          <a:custGeom>
            <a:avLst/>
            <a:gdLst/>
            <a:ahLst/>
            <a:cxnLst/>
            <a:rect l="l" t="t" r="r" b="b"/>
            <a:pathLst>
              <a:path w="73660" h="234950">
                <a:moveTo>
                  <a:pt x="73151" y="0"/>
                </a:moveTo>
                <a:lnTo>
                  <a:pt x="0" y="0"/>
                </a:lnTo>
                <a:lnTo>
                  <a:pt x="0" y="234695"/>
                </a:lnTo>
                <a:lnTo>
                  <a:pt x="73151" y="234695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34639" y="4383023"/>
            <a:ext cx="73660" cy="408940"/>
          </a:xfrm>
          <a:custGeom>
            <a:avLst/>
            <a:gdLst/>
            <a:ahLst/>
            <a:cxnLst/>
            <a:rect l="l" t="t" r="r" b="b"/>
            <a:pathLst>
              <a:path w="73660" h="408939">
                <a:moveTo>
                  <a:pt x="73152" y="0"/>
                </a:moveTo>
                <a:lnTo>
                  <a:pt x="0" y="0"/>
                </a:lnTo>
                <a:lnTo>
                  <a:pt x="0" y="408431"/>
                </a:lnTo>
                <a:lnTo>
                  <a:pt x="73152" y="408431"/>
                </a:lnTo>
                <a:lnTo>
                  <a:pt x="73152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02864" y="4227576"/>
            <a:ext cx="73660" cy="563880"/>
          </a:xfrm>
          <a:custGeom>
            <a:avLst/>
            <a:gdLst/>
            <a:ahLst/>
            <a:cxnLst/>
            <a:rect l="l" t="t" r="r" b="b"/>
            <a:pathLst>
              <a:path w="73660" h="563879">
                <a:moveTo>
                  <a:pt x="73152" y="0"/>
                </a:moveTo>
                <a:lnTo>
                  <a:pt x="0" y="0"/>
                </a:lnTo>
                <a:lnTo>
                  <a:pt x="0" y="563880"/>
                </a:lnTo>
                <a:lnTo>
                  <a:pt x="73152" y="563880"/>
                </a:lnTo>
                <a:lnTo>
                  <a:pt x="73152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74135" y="4069079"/>
            <a:ext cx="73660" cy="722630"/>
          </a:xfrm>
          <a:custGeom>
            <a:avLst/>
            <a:gdLst/>
            <a:ahLst/>
            <a:cxnLst/>
            <a:rect l="l" t="t" r="r" b="b"/>
            <a:pathLst>
              <a:path w="73660" h="722629">
                <a:moveTo>
                  <a:pt x="73151" y="0"/>
                </a:moveTo>
                <a:lnTo>
                  <a:pt x="0" y="0"/>
                </a:lnTo>
                <a:lnTo>
                  <a:pt x="0" y="722376"/>
                </a:lnTo>
                <a:lnTo>
                  <a:pt x="73151" y="722376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42359" y="3831335"/>
            <a:ext cx="73660" cy="960119"/>
          </a:xfrm>
          <a:custGeom>
            <a:avLst/>
            <a:gdLst/>
            <a:ahLst/>
            <a:cxnLst/>
            <a:rect l="l" t="t" r="r" b="b"/>
            <a:pathLst>
              <a:path w="73660" h="960120">
                <a:moveTo>
                  <a:pt x="73151" y="0"/>
                </a:moveTo>
                <a:lnTo>
                  <a:pt x="0" y="0"/>
                </a:lnTo>
                <a:lnTo>
                  <a:pt x="0" y="960119"/>
                </a:lnTo>
                <a:lnTo>
                  <a:pt x="73151" y="960119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10584" y="3910584"/>
            <a:ext cx="73660" cy="881380"/>
          </a:xfrm>
          <a:custGeom>
            <a:avLst/>
            <a:gdLst/>
            <a:ahLst/>
            <a:cxnLst/>
            <a:rect l="l" t="t" r="r" b="b"/>
            <a:pathLst>
              <a:path w="73660" h="881379">
                <a:moveTo>
                  <a:pt x="73151" y="0"/>
                </a:moveTo>
                <a:lnTo>
                  <a:pt x="0" y="0"/>
                </a:lnTo>
                <a:lnTo>
                  <a:pt x="0" y="880872"/>
                </a:lnTo>
                <a:lnTo>
                  <a:pt x="73151" y="880872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78808" y="3764279"/>
            <a:ext cx="73660" cy="1027430"/>
          </a:xfrm>
          <a:custGeom>
            <a:avLst/>
            <a:gdLst/>
            <a:ahLst/>
            <a:cxnLst/>
            <a:rect l="l" t="t" r="r" b="b"/>
            <a:pathLst>
              <a:path w="73660" h="1027429">
                <a:moveTo>
                  <a:pt x="73151" y="0"/>
                </a:moveTo>
                <a:lnTo>
                  <a:pt x="0" y="0"/>
                </a:lnTo>
                <a:lnTo>
                  <a:pt x="0" y="1027176"/>
                </a:lnTo>
                <a:lnTo>
                  <a:pt x="73151" y="1027176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47032" y="3852671"/>
            <a:ext cx="73660" cy="939165"/>
          </a:xfrm>
          <a:custGeom>
            <a:avLst/>
            <a:gdLst/>
            <a:ahLst/>
            <a:cxnLst/>
            <a:rect l="l" t="t" r="r" b="b"/>
            <a:pathLst>
              <a:path w="73660" h="939164">
                <a:moveTo>
                  <a:pt x="73151" y="0"/>
                </a:moveTo>
                <a:lnTo>
                  <a:pt x="0" y="0"/>
                </a:lnTo>
                <a:lnTo>
                  <a:pt x="0" y="938783"/>
                </a:lnTo>
                <a:lnTo>
                  <a:pt x="73151" y="938783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18303" y="3758184"/>
            <a:ext cx="73660" cy="1033780"/>
          </a:xfrm>
          <a:custGeom>
            <a:avLst/>
            <a:gdLst/>
            <a:ahLst/>
            <a:cxnLst/>
            <a:rect l="l" t="t" r="r" b="b"/>
            <a:pathLst>
              <a:path w="73660" h="1033779">
                <a:moveTo>
                  <a:pt x="73151" y="0"/>
                </a:moveTo>
                <a:lnTo>
                  <a:pt x="0" y="0"/>
                </a:lnTo>
                <a:lnTo>
                  <a:pt x="0" y="1033272"/>
                </a:lnTo>
                <a:lnTo>
                  <a:pt x="73151" y="1033272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86528" y="3721608"/>
            <a:ext cx="73660" cy="1069975"/>
          </a:xfrm>
          <a:custGeom>
            <a:avLst/>
            <a:gdLst/>
            <a:ahLst/>
            <a:cxnLst/>
            <a:rect l="l" t="t" r="r" b="b"/>
            <a:pathLst>
              <a:path w="73660" h="1069975">
                <a:moveTo>
                  <a:pt x="73151" y="0"/>
                </a:moveTo>
                <a:lnTo>
                  <a:pt x="0" y="0"/>
                </a:lnTo>
                <a:lnTo>
                  <a:pt x="0" y="1069848"/>
                </a:lnTo>
                <a:lnTo>
                  <a:pt x="73151" y="1069848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54752" y="3813047"/>
            <a:ext cx="73660" cy="978535"/>
          </a:xfrm>
          <a:custGeom>
            <a:avLst/>
            <a:gdLst/>
            <a:ahLst/>
            <a:cxnLst/>
            <a:rect l="l" t="t" r="r" b="b"/>
            <a:pathLst>
              <a:path w="73660" h="978535">
                <a:moveTo>
                  <a:pt x="73151" y="0"/>
                </a:moveTo>
                <a:lnTo>
                  <a:pt x="0" y="0"/>
                </a:lnTo>
                <a:lnTo>
                  <a:pt x="0" y="978407"/>
                </a:lnTo>
                <a:lnTo>
                  <a:pt x="73151" y="978407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22976" y="3965447"/>
            <a:ext cx="73660" cy="826135"/>
          </a:xfrm>
          <a:custGeom>
            <a:avLst/>
            <a:gdLst/>
            <a:ahLst/>
            <a:cxnLst/>
            <a:rect l="l" t="t" r="r" b="b"/>
            <a:pathLst>
              <a:path w="73660" h="826135">
                <a:moveTo>
                  <a:pt x="73151" y="0"/>
                </a:moveTo>
                <a:lnTo>
                  <a:pt x="0" y="0"/>
                </a:lnTo>
                <a:lnTo>
                  <a:pt x="0" y="826007"/>
                </a:lnTo>
                <a:lnTo>
                  <a:pt x="73151" y="826007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91200" y="3745991"/>
            <a:ext cx="73660" cy="1045844"/>
          </a:xfrm>
          <a:custGeom>
            <a:avLst/>
            <a:gdLst/>
            <a:ahLst/>
            <a:cxnLst/>
            <a:rect l="l" t="t" r="r" b="b"/>
            <a:pathLst>
              <a:path w="73660" h="1045845">
                <a:moveTo>
                  <a:pt x="73151" y="0"/>
                </a:moveTo>
                <a:lnTo>
                  <a:pt x="0" y="0"/>
                </a:lnTo>
                <a:lnTo>
                  <a:pt x="0" y="1045463"/>
                </a:lnTo>
                <a:lnTo>
                  <a:pt x="73151" y="1045463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59423" y="3560064"/>
            <a:ext cx="76200" cy="1231900"/>
          </a:xfrm>
          <a:custGeom>
            <a:avLst/>
            <a:gdLst/>
            <a:ahLst/>
            <a:cxnLst/>
            <a:rect l="l" t="t" r="r" b="b"/>
            <a:pathLst>
              <a:path w="76200" h="1231900">
                <a:moveTo>
                  <a:pt x="76200" y="0"/>
                </a:moveTo>
                <a:lnTo>
                  <a:pt x="0" y="0"/>
                </a:lnTo>
                <a:lnTo>
                  <a:pt x="0" y="1231392"/>
                </a:lnTo>
                <a:lnTo>
                  <a:pt x="76200" y="1231392"/>
                </a:lnTo>
                <a:lnTo>
                  <a:pt x="76200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30696" y="3240023"/>
            <a:ext cx="73660" cy="1551940"/>
          </a:xfrm>
          <a:custGeom>
            <a:avLst/>
            <a:gdLst/>
            <a:ahLst/>
            <a:cxnLst/>
            <a:rect l="l" t="t" r="r" b="b"/>
            <a:pathLst>
              <a:path w="73660" h="1551939">
                <a:moveTo>
                  <a:pt x="73151" y="0"/>
                </a:moveTo>
                <a:lnTo>
                  <a:pt x="0" y="0"/>
                </a:lnTo>
                <a:lnTo>
                  <a:pt x="0" y="1551432"/>
                </a:lnTo>
                <a:lnTo>
                  <a:pt x="73151" y="1551432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98919" y="3523488"/>
            <a:ext cx="73660" cy="1268095"/>
          </a:xfrm>
          <a:custGeom>
            <a:avLst/>
            <a:gdLst/>
            <a:ahLst/>
            <a:cxnLst/>
            <a:rect l="l" t="t" r="r" b="b"/>
            <a:pathLst>
              <a:path w="73659" h="1268095">
                <a:moveTo>
                  <a:pt x="73151" y="0"/>
                </a:moveTo>
                <a:lnTo>
                  <a:pt x="0" y="0"/>
                </a:lnTo>
                <a:lnTo>
                  <a:pt x="0" y="1267968"/>
                </a:lnTo>
                <a:lnTo>
                  <a:pt x="73151" y="1267968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67143" y="2919983"/>
            <a:ext cx="73660" cy="1871980"/>
          </a:xfrm>
          <a:custGeom>
            <a:avLst/>
            <a:gdLst/>
            <a:ahLst/>
            <a:cxnLst/>
            <a:rect l="l" t="t" r="r" b="b"/>
            <a:pathLst>
              <a:path w="73659" h="1871979">
                <a:moveTo>
                  <a:pt x="73151" y="0"/>
                </a:moveTo>
                <a:lnTo>
                  <a:pt x="0" y="0"/>
                </a:lnTo>
                <a:lnTo>
                  <a:pt x="0" y="1871471"/>
                </a:lnTo>
                <a:lnTo>
                  <a:pt x="73151" y="1871471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35368" y="3014472"/>
            <a:ext cx="73660" cy="1777364"/>
          </a:xfrm>
          <a:custGeom>
            <a:avLst/>
            <a:gdLst/>
            <a:ahLst/>
            <a:cxnLst/>
            <a:rect l="l" t="t" r="r" b="b"/>
            <a:pathLst>
              <a:path w="73659" h="1777364">
                <a:moveTo>
                  <a:pt x="73151" y="0"/>
                </a:moveTo>
                <a:lnTo>
                  <a:pt x="0" y="0"/>
                </a:lnTo>
                <a:lnTo>
                  <a:pt x="0" y="1776983"/>
                </a:lnTo>
                <a:lnTo>
                  <a:pt x="73151" y="1776983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03592" y="2731007"/>
            <a:ext cx="73660" cy="2060575"/>
          </a:xfrm>
          <a:custGeom>
            <a:avLst/>
            <a:gdLst/>
            <a:ahLst/>
            <a:cxnLst/>
            <a:rect l="l" t="t" r="r" b="b"/>
            <a:pathLst>
              <a:path w="73659" h="2060575">
                <a:moveTo>
                  <a:pt x="73151" y="0"/>
                </a:moveTo>
                <a:lnTo>
                  <a:pt x="0" y="0"/>
                </a:lnTo>
                <a:lnTo>
                  <a:pt x="0" y="2060447"/>
                </a:lnTo>
                <a:lnTo>
                  <a:pt x="73151" y="2060447"/>
                </a:lnTo>
                <a:lnTo>
                  <a:pt x="73151" y="0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99132" y="4792979"/>
            <a:ext cx="5377180" cy="0"/>
          </a:xfrm>
          <a:custGeom>
            <a:avLst/>
            <a:gdLst/>
            <a:ahLst/>
            <a:cxnLst/>
            <a:rect l="l" t="t" r="r" b="b"/>
            <a:pathLst>
              <a:path w="5377180">
                <a:moveTo>
                  <a:pt x="0" y="0"/>
                </a:moveTo>
                <a:lnTo>
                  <a:pt x="53766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690242" y="2599054"/>
            <a:ext cx="391160" cy="228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Georgia"/>
                <a:cs typeface="Georgia"/>
              </a:rPr>
              <a:t>2</a:t>
            </a:r>
            <a:r>
              <a:rPr sz="1200" spc="-20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r>
              <a:rPr sz="1200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29845" algn="ctr">
              <a:lnSpc>
                <a:spcPct val="100000"/>
              </a:lnSpc>
            </a:pPr>
            <a:r>
              <a:rPr sz="1200" spc="-15" dirty="0">
                <a:solidFill>
                  <a:srgbClr val="585858"/>
                </a:solidFill>
                <a:latin typeface="Georgia"/>
                <a:cs typeface="Georgia"/>
              </a:rPr>
              <a:t>1</a:t>
            </a:r>
            <a:r>
              <a:rPr sz="1200" spc="10" dirty="0">
                <a:solidFill>
                  <a:srgbClr val="585858"/>
                </a:solidFill>
                <a:latin typeface="Georgia"/>
                <a:cs typeface="Georgia"/>
              </a:rPr>
              <a:t>5</a:t>
            </a:r>
            <a:r>
              <a:rPr sz="1200" spc="-20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r>
              <a:rPr sz="1200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9050" algn="ctr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solidFill>
                  <a:srgbClr val="585858"/>
                </a:solidFill>
                <a:latin typeface="Georgia"/>
                <a:cs typeface="Georgia"/>
              </a:rPr>
              <a:t>1</a:t>
            </a:r>
            <a:r>
              <a:rPr sz="1200" spc="5" dirty="0">
                <a:solidFill>
                  <a:srgbClr val="585858"/>
                </a:solidFill>
                <a:latin typeface="Georgia"/>
                <a:cs typeface="Georgia"/>
              </a:rPr>
              <a:t>00</a:t>
            </a:r>
            <a:r>
              <a:rPr sz="1200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96520" algn="ctr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Georgia"/>
                <a:cs typeface="Georgia"/>
              </a:rPr>
              <a:t>5</a:t>
            </a:r>
            <a:r>
              <a:rPr sz="1200" spc="5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r>
              <a:rPr sz="1200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703070" y="2076322"/>
            <a:ext cx="37846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Georgia"/>
                <a:cs typeface="Georgia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Georgia"/>
                <a:cs typeface="Georgia"/>
              </a:rPr>
              <a:t>5</a:t>
            </a:r>
            <a:r>
              <a:rPr sz="1200" spc="5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r>
              <a:rPr sz="1200" dirty="0">
                <a:solidFill>
                  <a:srgbClr val="585858"/>
                </a:solidFill>
                <a:latin typeface="Georgia"/>
                <a:cs typeface="Georgia"/>
              </a:rPr>
              <a:t>0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098929" y="4923282"/>
            <a:ext cx="5380609" cy="31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042030" y="1684020"/>
            <a:ext cx="324739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25" dirty="0">
                <a:solidFill>
                  <a:srgbClr val="7E7E7E"/>
                </a:solidFill>
                <a:latin typeface="Georgia"/>
                <a:cs typeface="Georgia"/>
              </a:rPr>
              <a:t>No. </a:t>
            </a:r>
            <a:r>
              <a:rPr sz="2100" b="1" spc="20" dirty="0">
                <a:solidFill>
                  <a:srgbClr val="7E7E7E"/>
                </a:solidFill>
                <a:latin typeface="Georgia"/>
                <a:cs typeface="Georgia"/>
              </a:rPr>
              <a:t>of </a:t>
            </a:r>
            <a:r>
              <a:rPr sz="2100" b="1" spc="15" dirty="0">
                <a:solidFill>
                  <a:srgbClr val="7E7E7E"/>
                </a:solidFill>
                <a:latin typeface="Georgia"/>
                <a:cs typeface="Georgia"/>
              </a:rPr>
              <a:t>Complaint</a:t>
            </a:r>
            <a:r>
              <a:rPr sz="2100" b="1" spc="-165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100" b="1" spc="20" dirty="0">
                <a:solidFill>
                  <a:srgbClr val="7E7E7E"/>
                </a:solidFill>
                <a:latin typeface="Georgia"/>
                <a:cs typeface="Georgia"/>
              </a:rPr>
              <a:t>Cases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883152" y="543153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0" y="79247"/>
                </a:moveTo>
                <a:lnTo>
                  <a:pt x="79248" y="79247"/>
                </a:lnTo>
                <a:lnTo>
                  <a:pt x="79248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solidFill>
            <a:srgbClr val="D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983863" y="5370576"/>
            <a:ext cx="153543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Georgia"/>
                <a:cs typeface="Georgia"/>
              </a:rPr>
              <a:t>No. </a:t>
            </a:r>
            <a:r>
              <a:rPr sz="1200" dirty="0">
                <a:solidFill>
                  <a:srgbClr val="585858"/>
                </a:solidFill>
                <a:latin typeface="Georgia"/>
                <a:cs typeface="Georgia"/>
              </a:rPr>
              <a:t>of </a:t>
            </a:r>
            <a:r>
              <a:rPr sz="1200" spc="-5" dirty="0">
                <a:solidFill>
                  <a:srgbClr val="585858"/>
                </a:solidFill>
                <a:latin typeface="Georgia"/>
                <a:cs typeface="Georgia"/>
              </a:rPr>
              <a:t>complaint</a:t>
            </a:r>
            <a:r>
              <a:rPr sz="1200" spc="-7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Georgia"/>
                <a:cs typeface="Georgia"/>
              </a:rPr>
              <a:t>cases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620011" y="1607819"/>
            <a:ext cx="6096000" cy="4063365"/>
          </a:xfrm>
          <a:custGeom>
            <a:avLst/>
            <a:gdLst/>
            <a:ahLst/>
            <a:cxnLst/>
            <a:rect l="l" t="t" r="r" b="b"/>
            <a:pathLst>
              <a:path w="6096000" h="4063365">
                <a:moveTo>
                  <a:pt x="0" y="4062984"/>
                </a:moveTo>
                <a:lnTo>
                  <a:pt x="6095999" y="4062984"/>
                </a:lnTo>
                <a:lnTo>
                  <a:pt x="6095999" y="0"/>
                </a:lnTo>
                <a:lnTo>
                  <a:pt x="0" y="0"/>
                </a:lnTo>
                <a:lnTo>
                  <a:pt x="0" y="4062984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441692" y="1193291"/>
            <a:ext cx="518159" cy="731520"/>
          </a:xfrm>
          <a:custGeom>
            <a:avLst/>
            <a:gdLst/>
            <a:ahLst/>
            <a:cxnLst/>
            <a:rect l="l" t="t" r="r" b="b"/>
            <a:pathLst>
              <a:path w="518159" h="731519">
                <a:moveTo>
                  <a:pt x="0" y="0"/>
                </a:moveTo>
                <a:lnTo>
                  <a:pt x="0" y="731520"/>
                </a:lnTo>
                <a:lnTo>
                  <a:pt x="518159" y="214249"/>
                </a:lnTo>
                <a:lnTo>
                  <a:pt x="482809" y="181220"/>
                </a:lnTo>
                <a:lnTo>
                  <a:pt x="445558" y="150753"/>
                </a:lnTo>
                <a:lnTo>
                  <a:pt x="406550" y="122908"/>
                </a:lnTo>
                <a:lnTo>
                  <a:pt x="365929" y="97742"/>
                </a:lnTo>
                <a:lnTo>
                  <a:pt x="323836" y="75317"/>
                </a:lnTo>
                <a:lnTo>
                  <a:pt x="280415" y="55689"/>
                </a:lnTo>
                <a:lnTo>
                  <a:pt x="235809" y="38919"/>
                </a:lnTo>
                <a:lnTo>
                  <a:pt x="190161" y="25066"/>
                </a:lnTo>
                <a:lnTo>
                  <a:pt x="143613" y="14188"/>
                </a:lnTo>
                <a:lnTo>
                  <a:pt x="96308" y="6345"/>
                </a:lnTo>
                <a:lnTo>
                  <a:pt x="48389" y="1596"/>
                </a:lnTo>
                <a:lnTo>
                  <a:pt x="0" y="0"/>
                </a:lnTo>
                <a:close/>
              </a:path>
            </a:pathLst>
          </a:custGeom>
          <a:solidFill>
            <a:srgbClr val="5F2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41692" y="1193291"/>
            <a:ext cx="518159" cy="731520"/>
          </a:xfrm>
          <a:custGeom>
            <a:avLst/>
            <a:gdLst/>
            <a:ahLst/>
            <a:cxnLst/>
            <a:rect l="l" t="t" r="r" b="b"/>
            <a:pathLst>
              <a:path w="518159" h="731519">
                <a:moveTo>
                  <a:pt x="0" y="731520"/>
                </a:moveTo>
                <a:lnTo>
                  <a:pt x="518159" y="214249"/>
                </a:lnTo>
                <a:lnTo>
                  <a:pt x="482809" y="181220"/>
                </a:lnTo>
                <a:lnTo>
                  <a:pt x="445558" y="150753"/>
                </a:lnTo>
                <a:lnTo>
                  <a:pt x="406550" y="122908"/>
                </a:lnTo>
                <a:lnTo>
                  <a:pt x="365929" y="97742"/>
                </a:lnTo>
                <a:lnTo>
                  <a:pt x="323836" y="75317"/>
                </a:lnTo>
                <a:lnTo>
                  <a:pt x="280415" y="55689"/>
                </a:lnTo>
                <a:lnTo>
                  <a:pt x="235809" y="38919"/>
                </a:lnTo>
                <a:lnTo>
                  <a:pt x="190161" y="25066"/>
                </a:lnTo>
                <a:lnTo>
                  <a:pt x="143613" y="14188"/>
                </a:lnTo>
                <a:lnTo>
                  <a:pt x="96308" y="6345"/>
                </a:lnTo>
                <a:lnTo>
                  <a:pt x="48389" y="1596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41692" y="1406652"/>
            <a:ext cx="731520" cy="518159"/>
          </a:xfrm>
          <a:custGeom>
            <a:avLst/>
            <a:gdLst/>
            <a:ahLst/>
            <a:cxnLst/>
            <a:rect l="l" t="t" r="r" b="b"/>
            <a:pathLst>
              <a:path w="731520" h="518160">
                <a:moveTo>
                  <a:pt x="517271" y="0"/>
                </a:moveTo>
                <a:lnTo>
                  <a:pt x="0" y="518160"/>
                </a:lnTo>
                <a:lnTo>
                  <a:pt x="731519" y="518160"/>
                </a:lnTo>
                <a:lnTo>
                  <a:pt x="729923" y="469770"/>
                </a:lnTo>
                <a:lnTo>
                  <a:pt x="725174" y="421851"/>
                </a:lnTo>
                <a:lnTo>
                  <a:pt x="717331" y="374546"/>
                </a:lnTo>
                <a:lnTo>
                  <a:pt x="706453" y="327998"/>
                </a:lnTo>
                <a:lnTo>
                  <a:pt x="692600" y="282350"/>
                </a:lnTo>
                <a:lnTo>
                  <a:pt x="675830" y="237744"/>
                </a:lnTo>
                <a:lnTo>
                  <a:pt x="656202" y="194323"/>
                </a:lnTo>
                <a:lnTo>
                  <a:pt x="633777" y="152230"/>
                </a:lnTo>
                <a:lnTo>
                  <a:pt x="608611" y="111609"/>
                </a:lnTo>
                <a:lnTo>
                  <a:pt x="580766" y="72601"/>
                </a:lnTo>
                <a:lnTo>
                  <a:pt x="550299" y="35350"/>
                </a:lnTo>
                <a:lnTo>
                  <a:pt x="517271" y="0"/>
                </a:lnTo>
                <a:close/>
              </a:path>
            </a:pathLst>
          </a:custGeom>
          <a:solidFill>
            <a:srgbClr val="5F2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41692" y="1406652"/>
            <a:ext cx="731520" cy="518159"/>
          </a:xfrm>
          <a:custGeom>
            <a:avLst/>
            <a:gdLst/>
            <a:ahLst/>
            <a:cxnLst/>
            <a:rect l="l" t="t" r="r" b="b"/>
            <a:pathLst>
              <a:path w="731520" h="518160">
                <a:moveTo>
                  <a:pt x="0" y="518160"/>
                </a:moveTo>
                <a:lnTo>
                  <a:pt x="731519" y="518160"/>
                </a:lnTo>
                <a:lnTo>
                  <a:pt x="729923" y="469770"/>
                </a:lnTo>
                <a:lnTo>
                  <a:pt x="725174" y="421851"/>
                </a:lnTo>
                <a:lnTo>
                  <a:pt x="717331" y="374546"/>
                </a:lnTo>
                <a:lnTo>
                  <a:pt x="706453" y="327998"/>
                </a:lnTo>
                <a:lnTo>
                  <a:pt x="692600" y="282350"/>
                </a:lnTo>
                <a:lnTo>
                  <a:pt x="675830" y="237744"/>
                </a:lnTo>
                <a:lnTo>
                  <a:pt x="656202" y="194323"/>
                </a:lnTo>
                <a:lnTo>
                  <a:pt x="633777" y="152230"/>
                </a:lnTo>
                <a:lnTo>
                  <a:pt x="608611" y="111609"/>
                </a:lnTo>
                <a:lnTo>
                  <a:pt x="580766" y="72601"/>
                </a:lnTo>
                <a:lnTo>
                  <a:pt x="550299" y="35350"/>
                </a:lnTo>
                <a:lnTo>
                  <a:pt x="517271" y="0"/>
                </a:lnTo>
                <a:lnTo>
                  <a:pt x="0" y="51816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441692" y="1924811"/>
            <a:ext cx="731520" cy="518159"/>
          </a:xfrm>
          <a:custGeom>
            <a:avLst/>
            <a:gdLst/>
            <a:ahLst/>
            <a:cxnLst/>
            <a:rect l="l" t="t" r="r" b="b"/>
            <a:pathLst>
              <a:path w="731520" h="518160">
                <a:moveTo>
                  <a:pt x="731519" y="0"/>
                </a:moveTo>
                <a:lnTo>
                  <a:pt x="0" y="0"/>
                </a:lnTo>
                <a:lnTo>
                  <a:pt x="517271" y="518160"/>
                </a:lnTo>
                <a:lnTo>
                  <a:pt x="550299" y="482809"/>
                </a:lnTo>
                <a:lnTo>
                  <a:pt x="580766" y="445558"/>
                </a:lnTo>
                <a:lnTo>
                  <a:pt x="608611" y="406550"/>
                </a:lnTo>
                <a:lnTo>
                  <a:pt x="633777" y="365929"/>
                </a:lnTo>
                <a:lnTo>
                  <a:pt x="656202" y="323836"/>
                </a:lnTo>
                <a:lnTo>
                  <a:pt x="675830" y="280416"/>
                </a:lnTo>
                <a:lnTo>
                  <a:pt x="692600" y="235809"/>
                </a:lnTo>
                <a:lnTo>
                  <a:pt x="706453" y="190161"/>
                </a:lnTo>
                <a:lnTo>
                  <a:pt x="717331" y="143613"/>
                </a:lnTo>
                <a:lnTo>
                  <a:pt x="725174" y="96308"/>
                </a:lnTo>
                <a:lnTo>
                  <a:pt x="729923" y="48389"/>
                </a:lnTo>
                <a:lnTo>
                  <a:pt x="731519" y="0"/>
                </a:lnTo>
                <a:close/>
              </a:path>
            </a:pathLst>
          </a:custGeom>
          <a:solidFill>
            <a:srgbClr val="5F2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41692" y="1924811"/>
            <a:ext cx="731520" cy="518159"/>
          </a:xfrm>
          <a:custGeom>
            <a:avLst/>
            <a:gdLst/>
            <a:ahLst/>
            <a:cxnLst/>
            <a:rect l="l" t="t" r="r" b="b"/>
            <a:pathLst>
              <a:path w="731520" h="518160">
                <a:moveTo>
                  <a:pt x="0" y="0"/>
                </a:moveTo>
                <a:lnTo>
                  <a:pt x="517271" y="518160"/>
                </a:lnTo>
                <a:lnTo>
                  <a:pt x="550299" y="482809"/>
                </a:lnTo>
                <a:lnTo>
                  <a:pt x="580766" y="445558"/>
                </a:lnTo>
                <a:lnTo>
                  <a:pt x="608611" y="406550"/>
                </a:lnTo>
                <a:lnTo>
                  <a:pt x="633777" y="365929"/>
                </a:lnTo>
                <a:lnTo>
                  <a:pt x="656202" y="323836"/>
                </a:lnTo>
                <a:lnTo>
                  <a:pt x="675830" y="280416"/>
                </a:lnTo>
                <a:lnTo>
                  <a:pt x="692600" y="235809"/>
                </a:lnTo>
                <a:lnTo>
                  <a:pt x="706453" y="190161"/>
                </a:lnTo>
                <a:lnTo>
                  <a:pt x="717331" y="143613"/>
                </a:lnTo>
                <a:lnTo>
                  <a:pt x="725174" y="96308"/>
                </a:lnTo>
                <a:lnTo>
                  <a:pt x="729923" y="48389"/>
                </a:lnTo>
                <a:lnTo>
                  <a:pt x="73151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441692" y="1924811"/>
            <a:ext cx="518159" cy="731520"/>
          </a:xfrm>
          <a:custGeom>
            <a:avLst/>
            <a:gdLst/>
            <a:ahLst/>
            <a:cxnLst/>
            <a:rect l="l" t="t" r="r" b="b"/>
            <a:pathLst>
              <a:path w="518159" h="731519">
                <a:moveTo>
                  <a:pt x="0" y="0"/>
                </a:moveTo>
                <a:lnTo>
                  <a:pt x="0" y="731520"/>
                </a:lnTo>
                <a:lnTo>
                  <a:pt x="48389" y="729923"/>
                </a:lnTo>
                <a:lnTo>
                  <a:pt x="96308" y="725174"/>
                </a:lnTo>
                <a:lnTo>
                  <a:pt x="143613" y="717331"/>
                </a:lnTo>
                <a:lnTo>
                  <a:pt x="190161" y="706453"/>
                </a:lnTo>
                <a:lnTo>
                  <a:pt x="235809" y="692600"/>
                </a:lnTo>
                <a:lnTo>
                  <a:pt x="280416" y="675830"/>
                </a:lnTo>
                <a:lnTo>
                  <a:pt x="323836" y="656202"/>
                </a:lnTo>
                <a:lnTo>
                  <a:pt x="365929" y="633777"/>
                </a:lnTo>
                <a:lnTo>
                  <a:pt x="406550" y="608611"/>
                </a:lnTo>
                <a:lnTo>
                  <a:pt x="445558" y="580766"/>
                </a:lnTo>
                <a:lnTo>
                  <a:pt x="482809" y="550299"/>
                </a:lnTo>
                <a:lnTo>
                  <a:pt x="518159" y="517271"/>
                </a:lnTo>
                <a:lnTo>
                  <a:pt x="0" y="0"/>
                </a:lnTo>
                <a:close/>
              </a:path>
            </a:pathLst>
          </a:custGeom>
          <a:solidFill>
            <a:srgbClr val="5F2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41692" y="1924811"/>
            <a:ext cx="518159" cy="731520"/>
          </a:xfrm>
          <a:custGeom>
            <a:avLst/>
            <a:gdLst/>
            <a:ahLst/>
            <a:cxnLst/>
            <a:rect l="l" t="t" r="r" b="b"/>
            <a:pathLst>
              <a:path w="518159" h="731519">
                <a:moveTo>
                  <a:pt x="0" y="0"/>
                </a:moveTo>
                <a:lnTo>
                  <a:pt x="0" y="731520"/>
                </a:lnTo>
                <a:lnTo>
                  <a:pt x="48389" y="729923"/>
                </a:lnTo>
                <a:lnTo>
                  <a:pt x="96308" y="725174"/>
                </a:lnTo>
                <a:lnTo>
                  <a:pt x="143613" y="717331"/>
                </a:lnTo>
                <a:lnTo>
                  <a:pt x="190161" y="706453"/>
                </a:lnTo>
                <a:lnTo>
                  <a:pt x="235809" y="692600"/>
                </a:lnTo>
                <a:lnTo>
                  <a:pt x="280416" y="675830"/>
                </a:lnTo>
                <a:lnTo>
                  <a:pt x="323836" y="656202"/>
                </a:lnTo>
                <a:lnTo>
                  <a:pt x="365929" y="633777"/>
                </a:lnTo>
                <a:lnTo>
                  <a:pt x="406550" y="608611"/>
                </a:lnTo>
                <a:lnTo>
                  <a:pt x="445558" y="580766"/>
                </a:lnTo>
                <a:lnTo>
                  <a:pt x="482809" y="550299"/>
                </a:lnTo>
                <a:lnTo>
                  <a:pt x="518159" y="5172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23531" y="1924811"/>
            <a:ext cx="518159" cy="731520"/>
          </a:xfrm>
          <a:custGeom>
            <a:avLst/>
            <a:gdLst/>
            <a:ahLst/>
            <a:cxnLst/>
            <a:rect l="l" t="t" r="r" b="b"/>
            <a:pathLst>
              <a:path w="518159" h="731519">
                <a:moveTo>
                  <a:pt x="518160" y="0"/>
                </a:moveTo>
                <a:lnTo>
                  <a:pt x="0" y="517271"/>
                </a:lnTo>
                <a:lnTo>
                  <a:pt x="35350" y="550299"/>
                </a:lnTo>
                <a:lnTo>
                  <a:pt x="72601" y="580766"/>
                </a:lnTo>
                <a:lnTo>
                  <a:pt x="111609" y="608611"/>
                </a:lnTo>
                <a:lnTo>
                  <a:pt x="152230" y="633777"/>
                </a:lnTo>
                <a:lnTo>
                  <a:pt x="194323" y="656202"/>
                </a:lnTo>
                <a:lnTo>
                  <a:pt x="237744" y="675830"/>
                </a:lnTo>
                <a:lnTo>
                  <a:pt x="282350" y="692600"/>
                </a:lnTo>
                <a:lnTo>
                  <a:pt x="327998" y="706453"/>
                </a:lnTo>
                <a:lnTo>
                  <a:pt x="374546" y="717331"/>
                </a:lnTo>
                <a:lnTo>
                  <a:pt x="421851" y="725174"/>
                </a:lnTo>
                <a:lnTo>
                  <a:pt x="469770" y="729923"/>
                </a:lnTo>
                <a:lnTo>
                  <a:pt x="518160" y="731520"/>
                </a:lnTo>
                <a:lnTo>
                  <a:pt x="518160" y="0"/>
                </a:lnTo>
                <a:close/>
              </a:path>
            </a:pathLst>
          </a:custGeom>
          <a:solidFill>
            <a:srgbClr val="5F2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23531" y="1924811"/>
            <a:ext cx="518159" cy="731520"/>
          </a:xfrm>
          <a:custGeom>
            <a:avLst/>
            <a:gdLst/>
            <a:ahLst/>
            <a:cxnLst/>
            <a:rect l="l" t="t" r="r" b="b"/>
            <a:pathLst>
              <a:path w="518159" h="731519">
                <a:moveTo>
                  <a:pt x="518160" y="0"/>
                </a:moveTo>
                <a:lnTo>
                  <a:pt x="0" y="517271"/>
                </a:lnTo>
                <a:lnTo>
                  <a:pt x="35350" y="550299"/>
                </a:lnTo>
                <a:lnTo>
                  <a:pt x="72601" y="580766"/>
                </a:lnTo>
                <a:lnTo>
                  <a:pt x="111609" y="608611"/>
                </a:lnTo>
                <a:lnTo>
                  <a:pt x="152230" y="633777"/>
                </a:lnTo>
                <a:lnTo>
                  <a:pt x="194323" y="656202"/>
                </a:lnTo>
                <a:lnTo>
                  <a:pt x="237744" y="675830"/>
                </a:lnTo>
                <a:lnTo>
                  <a:pt x="282350" y="692600"/>
                </a:lnTo>
                <a:lnTo>
                  <a:pt x="327998" y="706453"/>
                </a:lnTo>
                <a:lnTo>
                  <a:pt x="374546" y="717331"/>
                </a:lnTo>
                <a:lnTo>
                  <a:pt x="421851" y="725174"/>
                </a:lnTo>
                <a:lnTo>
                  <a:pt x="469770" y="729923"/>
                </a:lnTo>
                <a:lnTo>
                  <a:pt x="518160" y="731520"/>
                </a:lnTo>
                <a:lnTo>
                  <a:pt x="5181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10171" y="1924811"/>
            <a:ext cx="731520" cy="518159"/>
          </a:xfrm>
          <a:custGeom>
            <a:avLst/>
            <a:gdLst/>
            <a:ahLst/>
            <a:cxnLst/>
            <a:rect l="l" t="t" r="r" b="b"/>
            <a:pathLst>
              <a:path w="731520" h="518160">
                <a:moveTo>
                  <a:pt x="731520" y="0"/>
                </a:moveTo>
                <a:lnTo>
                  <a:pt x="0" y="0"/>
                </a:lnTo>
                <a:lnTo>
                  <a:pt x="1596" y="48389"/>
                </a:lnTo>
                <a:lnTo>
                  <a:pt x="6345" y="96308"/>
                </a:lnTo>
                <a:lnTo>
                  <a:pt x="14188" y="143613"/>
                </a:lnTo>
                <a:lnTo>
                  <a:pt x="25066" y="190161"/>
                </a:lnTo>
                <a:lnTo>
                  <a:pt x="38919" y="235809"/>
                </a:lnTo>
                <a:lnTo>
                  <a:pt x="55689" y="280415"/>
                </a:lnTo>
                <a:lnTo>
                  <a:pt x="75317" y="323836"/>
                </a:lnTo>
                <a:lnTo>
                  <a:pt x="97742" y="365929"/>
                </a:lnTo>
                <a:lnTo>
                  <a:pt x="122908" y="406550"/>
                </a:lnTo>
                <a:lnTo>
                  <a:pt x="150753" y="445558"/>
                </a:lnTo>
                <a:lnTo>
                  <a:pt x="181220" y="482809"/>
                </a:lnTo>
                <a:lnTo>
                  <a:pt x="214249" y="518160"/>
                </a:lnTo>
                <a:lnTo>
                  <a:pt x="731520" y="0"/>
                </a:lnTo>
                <a:close/>
              </a:path>
            </a:pathLst>
          </a:custGeom>
          <a:solidFill>
            <a:srgbClr val="5F2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10171" y="1924811"/>
            <a:ext cx="731520" cy="518159"/>
          </a:xfrm>
          <a:custGeom>
            <a:avLst/>
            <a:gdLst/>
            <a:ahLst/>
            <a:cxnLst/>
            <a:rect l="l" t="t" r="r" b="b"/>
            <a:pathLst>
              <a:path w="731520" h="518160">
                <a:moveTo>
                  <a:pt x="731520" y="0"/>
                </a:moveTo>
                <a:lnTo>
                  <a:pt x="0" y="0"/>
                </a:lnTo>
                <a:lnTo>
                  <a:pt x="1596" y="48389"/>
                </a:lnTo>
                <a:lnTo>
                  <a:pt x="6345" y="96308"/>
                </a:lnTo>
                <a:lnTo>
                  <a:pt x="14188" y="143613"/>
                </a:lnTo>
                <a:lnTo>
                  <a:pt x="25066" y="190161"/>
                </a:lnTo>
                <a:lnTo>
                  <a:pt x="38919" y="235809"/>
                </a:lnTo>
                <a:lnTo>
                  <a:pt x="55689" y="280415"/>
                </a:lnTo>
                <a:lnTo>
                  <a:pt x="75317" y="323836"/>
                </a:lnTo>
                <a:lnTo>
                  <a:pt x="97742" y="365929"/>
                </a:lnTo>
                <a:lnTo>
                  <a:pt x="122908" y="406550"/>
                </a:lnTo>
                <a:lnTo>
                  <a:pt x="150753" y="445558"/>
                </a:lnTo>
                <a:lnTo>
                  <a:pt x="181220" y="482809"/>
                </a:lnTo>
                <a:lnTo>
                  <a:pt x="214249" y="518160"/>
                </a:lnTo>
                <a:lnTo>
                  <a:pt x="73152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10171" y="1406652"/>
            <a:ext cx="731520" cy="518159"/>
          </a:xfrm>
          <a:custGeom>
            <a:avLst/>
            <a:gdLst/>
            <a:ahLst/>
            <a:cxnLst/>
            <a:rect l="l" t="t" r="r" b="b"/>
            <a:pathLst>
              <a:path w="731520" h="518160">
                <a:moveTo>
                  <a:pt x="214249" y="0"/>
                </a:moveTo>
                <a:lnTo>
                  <a:pt x="181220" y="35350"/>
                </a:lnTo>
                <a:lnTo>
                  <a:pt x="150753" y="72601"/>
                </a:lnTo>
                <a:lnTo>
                  <a:pt x="122908" y="111609"/>
                </a:lnTo>
                <a:lnTo>
                  <a:pt x="97742" y="152230"/>
                </a:lnTo>
                <a:lnTo>
                  <a:pt x="75317" y="194323"/>
                </a:lnTo>
                <a:lnTo>
                  <a:pt x="55689" y="237743"/>
                </a:lnTo>
                <a:lnTo>
                  <a:pt x="38919" y="282350"/>
                </a:lnTo>
                <a:lnTo>
                  <a:pt x="25066" y="327998"/>
                </a:lnTo>
                <a:lnTo>
                  <a:pt x="14188" y="374546"/>
                </a:lnTo>
                <a:lnTo>
                  <a:pt x="6345" y="421851"/>
                </a:lnTo>
                <a:lnTo>
                  <a:pt x="1596" y="469770"/>
                </a:lnTo>
                <a:lnTo>
                  <a:pt x="0" y="518160"/>
                </a:lnTo>
                <a:lnTo>
                  <a:pt x="731520" y="518160"/>
                </a:lnTo>
                <a:lnTo>
                  <a:pt x="214249" y="0"/>
                </a:lnTo>
                <a:close/>
              </a:path>
            </a:pathLst>
          </a:custGeom>
          <a:solidFill>
            <a:srgbClr val="5F2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10171" y="1406652"/>
            <a:ext cx="731520" cy="518159"/>
          </a:xfrm>
          <a:custGeom>
            <a:avLst/>
            <a:gdLst/>
            <a:ahLst/>
            <a:cxnLst/>
            <a:rect l="l" t="t" r="r" b="b"/>
            <a:pathLst>
              <a:path w="731520" h="518160">
                <a:moveTo>
                  <a:pt x="731520" y="518160"/>
                </a:moveTo>
                <a:lnTo>
                  <a:pt x="214249" y="0"/>
                </a:lnTo>
                <a:lnTo>
                  <a:pt x="181220" y="35350"/>
                </a:lnTo>
                <a:lnTo>
                  <a:pt x="150753" y="72601"/>
                </a:lnTo>
                <a:lnTo>
                  <a:pt x="122908" y="111609"/>
                </a:lnTo>
                <a:lnTo>
                  <a:pt x="97742" y="152230"/>
                </a:lnTo>
                <a:lnTo>
                  <a:pt x="75317" y="194323"/>
                </a:lnTo>
                <a:lnTo>
                  <a:pt x="55689" y="237743"/>
                </a:lnTo>
                <a:lnTo>
                  <a:pt x="38919" y="282350"/>
                </a:lnTo>
                <a:lnTo>
                  <a:pt x="25066" y="327998"/>
                </a:lnTo>
                <a:lnTo>
                  <a:pt x="14188" y="374546"/>
                </a:lnTo>
                <a:lnTo>
                  <a:pt x="6345" y="421851"/>
                </a:lnTo>
                <a:lnTo>
                  <a:pt x="1596" y="469770"/>
                </a:lnTo>
                <a:lnTo>
                  <a:pt x="0" y="518160"/>
                </a:lnTo>
                <a:lnTo>
                  <a:pt x="731520" y="51816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23531" y="1193291"/>
            <a:ext cx="518159" cy="731520"/>
          </a:xfrm>
          <a:custGeom>
            <a:avLst/>
            <a:gdLst/>
            <a:ahLst/>
            <a:cxnLst/>
            <a:rect l="l" t="t" r="r" b="b"/>
            <a:pathLst>
              <a:path w="518159" h="731519">
                <a:moveTo>
                  <a:pt x="518160" y="0"/>
                </a:moveTo>
                <a:lnTo>
                  <a:pt x="469770" y="1596"/>
                </a:lnTo>
                <a:lnTo>
                  <a:pt x="421851" y="6345"/>
                </a:lnTo>
                <a:lnTo>
                  <a:pt x="374546" y="14188"/>
                </a:lnTo>
                <a:lnTo>
                  <a:pt x="327998" y="25066"/>
                </a:lnTo>
                <a:lnTo>
                  <a:pt x="282350" y="38919"/>
                </a:lnTo>
                <a:lnTo>
                  <a:pt x="237744" y="55689"/>
                </a:lnTo>
                <a:lnTo>
                  <a:pt x="194323" y="75317"/>
                </a:lnTo>
                <a:lnTo>
                  <a:pt x="152230" y="97742"/>
                </a:lnTo>
                <a:lnTo>
                  <a:pt x="111609" y="122908"/>
                </a:lnTo>
                <a:lnTo>
                  <a:pt x="72601" y="150753"/>
                </a:lnTo>
                <a:lnTo>
                  <a:pt x="35350" y="181220"/>
                </a:lnTo>
                <a:lnTo>
                  <a:pt x="0" y="214249"/>
                </a:lnTo>
                <a:lnTo>
                  <a:pt x="518160" y="731520"/>
                </a:lnTo>
                <a:lnTo>
                  <a:pt x="518160" y="0"/>
                </a:lnTo>
                <a:close/>
              </a:path>
            </a:pathLst>
          </a:custGeom>
          <a:solidFill>
            <a:srgbClr val="5F2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23531" y="1193291"/>
            <a:ext cx="518159" cy="731520"/>
          </a:xfrm>
          <a:custGeom>
            <a:avLst/>
            <a:gdLst/>
            <a:ahLst/>
            <a:cxnLst/>
            <a:rect l="l" t="t" r="r" b="b"/>
            <a:pathLst>
              <a:path w="518159" h="731519">
                <a:moveTo>
                  <a:pt x="518160" y="731520"/>
                </a:moveTo>
                <a:lnTo>
                  <a:pt x="518160" y="0"/>
                </a:lnTo>
                <a:lnTo>
                  <a:pt x="469770" y="1596"/>
                </a:lnTo>
                <a:lnTo>
                  <a:pt x="421851" y="6345"/>
                </a:lnTo>
                <a:lnTo>
                  <a:pt x="374546" y="14188"/>
                </a:lnTo>
                <a:lnTo>
                  <a:pt x="327998" y="25066"/>
                </a:lnTo>
                <a:lnTo>
                  <a:pt x="282350" y="38919"/>
                </a:lnTo>
                <a:lnTo>
                  <a:pt x="237744" y="55689"/>
                </a:lnTo>
                <a:lnTo>
                  <a:pt x="194323" y="75317"/>
                </a:lnTo>
                <a:lnTo>
                  <a:pt x="152230" y="97742"/>
                </a:lnTo>
                <a:lnTo>
                  <a:pt x="111609" y="122908"/>
                </a:lnTo>
                <a:lnTo>
                  <a:pt x="72601" y="150753"/>
                </a:lnTo>
                <a:lnTo>
                  <a:pt x="35350" y="181220"/>
                </a:lnTo>
                <a:lnTo>
                  <a:pt x="0" y="214249"/>
                </a:lnTo>
                <a:lnTo>
                  <a:pt x="518160" y="7315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00671" y="1383791"/>
            <a:ext cx="1079500" cy="1079500"/>
          </a:xfrm>
          <a:custGeom>
            <a:avLst/>
            <a:gdLst/>
            <a:ahLst/>
            <a:cxnLst/>
            <a:rect l="l" t="t" r="r" b="b"/>
            <a:pathLst>
              <a:path w="1079500" h="1079500">
                <a:moveTo>
                  <a:pt x="539496" y="0"/>
                </a:moveTo>
                <a:lnTo>
                  <a:pt x="490392" y="2204"/>
                </a:lnTo>
                <a:lnTo>
                  <a:pt x="442524" y="8692"/>
                </a:lnTo>
                <a:lnTo>
                  <a:pt x="396081" y="19272"/>
                </a:lnTo>
                <a:lnTo>
                  <a:pt x="351253" y="33753"/>
                </a:lnTo>
                <a:lnTo>
                  <a:pt x="308232" y="51946"/>
                </a:lnTo>
                <a:lnTo>
                  <a:pt x="267208" y="73660"/>
                </a:lnTo>
                <a:lnTo>
                  <a:pt x="228370" y="98703"/>
                </a:lnTo>
                <a:lnTo>
                  <a:pt x="191911" y="126887"/>
                </a:lnTo>
                <a:lnTo>
                  <a:pt x="158019" y="158019"/>
                </a:lnTo>
                <a:lnTo>
                  <a:pt x="126887" y="191911"/>
                </a:lnTo>
                <a:lnTo>
                  <a:pt x="98703" y="228370"/>
                </a:lnTo>
                <a:lnTo>
                  <a:pt x="73660" y="267208"/>
                </a:lnTo>
                <a:lnTo>
                  <a:pt x="51946" y="308232"/>
                </a:lnTo>
                <a:lnTo>
                  <a:pt x="33753" y="351253"/>
                </a:lnTo>
                <a:lnTo>
                  <a:pt x="19272" y="396081"/>
                </a:lnTo>
                <a:lnTo>
                  <a:pt x="8692" y="442524"/>
                </a:lnTo>
                <a:lnTo>
                  <a:pt x="2204" y="490392"/>
                </a:lnTo>
                <a:lnTo>
                  <a:pt x="0" y="539496"/>
                </a:lnTo>
                <a:lnTo>
                  <a:pt x="2204" y="588599"/>
                </a:lnTo>
                <a:lnTo>
                  <a:pt x="8692" y="636467"/>
                </a:lnTo>
                <a:lnTo>
                  <a:pt x="19272" y="682910"/>
                </a:lnTo>
                <a:lnTo>
                  <a:pt x="33753" y="727738"/>
                </a:lnTo>
                <a:lnTo>
                  <a:pt x="51946" y="770759"/>
                </a:lnTo>
                <a:lnTo>
                  <a:pt x="73659" y="811784"/>
                </a:lnTo>
                <a:lnTo>
                  <a:pt x="98703" y="850621"/>
                </a:lnTo>
                <a:lnTo>
                  <a:pt x="126887" y="887080"/>
                </a:lnTo>
                <a:lnTo>
                  <a:pt x="158019" y="920972"/>
                </a:lnTo>
                <a:lnTo>
                  <a:pt x="191911" y="952104"/>
                </a:lnTo>
                <a:lnTo>
                  <a:pt x="228370" y="980288"/>
                </a:lnTo>
                <a:lnTo>
                  <a:pt x="267207" y="1005332"/>
                </a:lnTo>
                <a:lnTo>
                  <a:pt x="308232" y="1027045"/>
                </a:lnTo>
                <a:lnTo>
                  <a:pt x="351253" y="1045238"/>
                </a:lnTo>
                <a:lnTo>
                  <a:pt x="396081" y="1059719"/>
                </a:lnTo>
                <a:lnTo>
                  <a:pt x="442524" y="1070299"/>
                </a:lnTo>
                <a:lnTo>
                  <a:pt x="490392" y="1076787"/>
                </a:lnTo>
                <a:lnTo>
                  <a:pt x="539496" y="1078992"/>
                </a:lnTo>
                <a:lnTo>
                  <a:pt x="588599" y="1076787"/>
                </a:lnTo>
                <a:lnTo>
                  <a:pt x="636467" y="1070299"/>
                </a:lnTo>
                <a:lnTo>
                  <a:pt x="682910" y="1059719"/>
                </a:lnTo>
                <a:lnTo>
                  <a:pt x="727738" y="1045238"/>
                </a:lnTo>
                <a:lnTo>
                  <a:pt x="770759" y="1027045"/>
                </a:lnTo>
                <a:lnTo>
                  <a:pt x="811783" y="1005331"/>
                </a:lnTo>
                <a:lnTo>
                  <a:pt x="850621" y="980288"/>
                </a:lnTo>
                <a:lnTo>
                  <a:pt x="887080" y="952104"/>
                </a:lnTo>
                <a:lnTo>
                  <a:pt x="920972" y="920972"/>
                </a:lnTo>
                <a:lnTo>
                  <a:pt x="952104" y="887080"/>
                </a:lnTo>
                <a:lnTo>
                  <a:pt x="980288" y="850621"/>
                </a:lnTo>
                <a:lnTo>
                  <a:pt x="1005331" y="811783"/>
                </a:lnTo>
                <a:lnTo>
                  <a:pt x="1027045" y="770759"/>
                </a:lnTo>
                <a:lnTo>
                  <a:pt x="1045238" y="727738"/>
                </a:lnTo>
                <a:lnTo>
                  <a:pt x="1059719" y="682910"/>
                </a:lnTo>
                <a:lnTo>
                  <a:pt x="1070299" y="636467"/>
                </a:lnTo>
                <a:lnTo>
                  <a:pt x="1076787" y="588599"/>
                </a:lnTo>
                <a:lnTo>
                  <a:pt x="1078992" y="539496"/>
                </a:lnTo>
                <a:lnTo>
                  <a:pt x="1076787" y="490392"/>
                </a:lnTo>
                <a:lnTo>
                  <a:pt x="1070299" y="442524"/>
                </a:lnTo>
                <a:lnTo>
                  <a:pt x="1059719" y="396081"/>
                </a:lnTo>
                <a:lnTo>
                  <a:pt x="1045238" y="351253"/>
                </a:lnTo>
                <a:lnTo>
                  <a:pt x="1027045" y="308232"/>
                </a:lnTo>
                <a:lnTo>
                  <a:pt x="1005332" y="267208"/>
                </a:lnTo>
                <a:lnTo>
                  <a:pt x="980288" y="228370"/>
                </a:lnTo>
                <a:lnTo>
                  <a:pt x="952104" y="191911"/>
                </a:lnTo>
                <a:lnTo>
                  <a:pt x="920972" y="158019"/>
                </a:lnTo>
                <a:lnTo>
                  <a:pt x="887080" y="126887"/>
                </a:lnTo>
                <a:lnTo>
                  <a:pt x="850621" y="98703"/>
                </a:lnTo>
                <a:lnTo>
                  <a:pt x="811784" y="73660"/>
                </a:lnTo>
                <a:lnTo>
                  <a:pt x="770759" y="51946"/>
                </a:lnTo>
                <a:lnTo>
                  <a:pt x="727738" y="33753"/>
                </a:lnTo>
                <a:lnTo>
                  <a:pt x="682910" y="19272"/>
                </a:lnTo>
                <a:lnTo>
                  <a:pt x="636467" y="8692"/>
                </a:lnTo>
                <a:lnTo>
                  <a:pt x="588599" y="2204"/>
                </a:lnTo>
                <a:lnTo>
                  <a:pt x="539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7130542" y="1654809"/>
            <a:ext cx="640715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5F221F"/>
                </a:solidFill>
                <a:latin typeface="Georgia"/>
                <a:cs typeface="Georgia"/>
              </a:rPr>
              <a:t>16%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051293" y="2023617"/>
            <a:ext cx="8032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spc="-5" dirty="0">
                <a:solidFill>
                  <a:srgbClr val="5F221F"/>
                </a:solidFill>
                <a:latin typeface="Georgia"/>
                <a:cs typeface="Georgia"/>
              </a:rPr>
              <a:t>increased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394447" y="2444495"/>
            <a:ext cx="91440" cy="253365"/>
          </a:xfrm>
          <a:custGeom>
            <a:avLst/>
            <a:gdLst/>
            <a:ahLst/>
            <a:cxnLst/>
            <a:rect l="l" t="t" r="r" b="b"/>
            <a:pathLst>
              <a:path w="91440" h="253364">
                <a:moveTo>
                  <a:pt x="0" y="252984"/>
                </a:moveTo>
                <a:lnTo>
                  <a:pt x="91440" y="252984"/>
                </a:lnTo>
                <a:lnTo>
                  <a:pt x="91440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70966" y="6029972"/>
            <a:ext cx="57327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1000" i="1" dirty="0">
                <a:latin typeface="Georgia"/>
                <a:cs typeface="Georgia"/>
              </a:rPr>
              <a:t>Source:</a:t>
            </a:r>
            <a:r>
              <a:rPr sz="1000" i="1" spc="165" dirty="0">
                <a:latin typeface="Georgia"/>
                <a:cs typeface="Georgia"/>
              </a:rPr>
              <a:t> </a:t>
            </a:r>
            <a:r>
              <a:rPr sz="1000" i="1" spc="-5" dirty="0">
                <a:latin typeface="Georgia"/>
                <a:cs typeface="Georgia"/>
              </a:rPr>
              <a:t>https://</a:t>
            </a:r>
            <a:r>
              <a:rPr sz="1000" i="1" spc="-5" dirty="0">
                <a:latin typeface="Georgia"/>
                <a:cs typeface="Georgia"/>
                <a:hlinkClick r:id="rId4"/>
              </a:rPr>
              <a:t>www.pcpd.org.hk/english/news_events/media_statements/press_20160126a.html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107" name="object 10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2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/>
              <a:t>Recent </a:t>
            </a:r>
            <a:r>
              <a:rPr spc="-5" dirty="0"/>
              <a:t>News </a:t>
            </a:r>
            <a:r>
              <a:rPr dirty="0"/>
              <a:t>Headlines – </a:t>
            </a:r>
            <a:r>
              <a:rPr spc="-5" dirty="0"/>
              <a:t>Universities </a:t>
            </a:r>
            <a:r>
              <a:rPr spc="-10" dirty="0"/>
              <a:t>in </a:t>
            </a:r>
            <a:r>
              <a:rPr spc="-5" dirty="0"/>
              <a:t>Hong</a:t>
            </a:r>
            <a:r>
              <a:rPr spc="-80" dirty="0"/>
              <a:t> </a:t>
            </a:r>
            <a:r>
              <a:rPr spc="-5" dirty="0"/>
              <a:t>Kong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341119"/>
            <a:ext cx="3563111" cy="3270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923" y="1342644"/>
            <a:ext cx="3563620" cy="914400"/>
          </a:xfrm>
          <a:custGeom>
            <a:avLst/>
            <a:gdLst/>
            <a:ahLst/>
            <a:cxnLst/>
            <a:rect l="l" t="t" r="r" b="b"/>
            <a:pathLst>
              <a:path w="3563620" h="914400">
                <a:moveTo>
                  <a:pt x="0" y="914400"/>
                </a:moveTo>
                <a:lnTo>
                  <a:pt x="3563112" y="914400"/>
                </a:lnTo>
                <a:lnTo>
                  <a:pt x="3563112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396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0267" y="2074164"/>
            <a:ext cx="4182110" cy="3663950"/>
          </a:xfrm>
          <a:custGeom>
            <a:avLst/>
            <a:gdLst/>
            <a:ahLst/>
            <a:cxnLst/>
            <a:rect l="l" t="t" r="r" b="b"/>
            <a:pathLst>
              <a:path w="4182109" h="3663950">
                <a:moveTo>
                  <a:pt x="0" y="3663696"/>
                </a:moveTo>
                <a:lnTo>
                  <a:pt x="4181855" y="3663696"/>
                </a:lnTo>
                <a:lnTo>
                  <a:pt x="4181855" y="0"/>
                </a:lnTo>
                <a:lnTo>
                  <a:pt x="0" y="0"/>
                </a:lnTo>
                <a:lnTo>
                  <a:pt x="0" y="3663696"/>
                </a:lnTo>
                <a:close/>
              </a:path>
            </a:pathLst>
          </a:custGeom>
          <a:ln w="39624">
            <a:solidFill>
              <a:srgbClr val="DC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8941" y="2281046"/>
            <a:ext cx="4064635" cy="324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Incident happened </a:t>
            </a:r>
            <a:r>
              <a:rPr sz="1400" spc="-5" dirty="0">
                <a:latin typeface="Georgia"/>
                <a:cs typeface="Georgia"/>
              </a:rPr>
              <a:t>in July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2015.</a:t>
            </a:r>
            <a:endParaRPr sz="1400">
              <a:latin typeface="Georgia"/>
              <a:cs typeface="Georgia"/>
            </a:endParaRPr>
          </a:p>
          <a:p>
            <a:pPr marL="356870" marR="10795" indent="-34417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A major hack to </a:t>
            </a:r>
            <a:r>
              <a:rPr sz="1400" spc="-5" dirty="0">
                <a:latin typeface="Georgia"/>
                <a:cs typeface="Georgia"/>
              </a:rPr>
              <a:t>a </a:t>
            </a:r>
            <a:r>
              <a:rPr sz="1400" spc="-15" dirty="0">
                <a:latin typeface="Georgia"/>
                <a:cs typeface="Georgia"/>
              </a:rPr>
              <a:t>number </a:t>
            </a:r>
            <a:r>
              <a:rPr sz="1400" spc="-10" dirty="0">
                <a:latin typeface="Georgia"/>
                <a:cs typeface="Georgia"/>
              </a:rPr>
              <a:t>of major </a:t>
            </a:r>
            <a:r>
              <a:rPr sz="1400" spc="-15" dirty="0">
                <a:latin typeface="Georgia"/>
                <a:cs typeface="Georgia"/>
              </a:rPr>
              <a:t>educational  </a:t>
            </a:r>
            <a:r>
              <a:rPr sz="1400" spc="-10" dirty="0">
                <a:latin typeface="Georgia"/>
                <a:cs typeface="Georgia"/>
              </a:rPr>
              <a:t>institution </a:t>
            </a:r>
            <a:r>
              <a:rPr sz="1400" spc="-5" dirty="0">
                <a:latin typeface="Georgia"/>
                <a:cs typeface="Georgia"/>
              </a:rPr>
              <a:t>in </a:t>
            </a:r>
            <a:r>
              <a:rPr sz="1400" spc="-15" dirty="0">
                <a:latin typeface="Georgia"/>
                <a:cs typeface="Georgia"/>
              </a:rPr>
              <a:t>Hong Kong </a:t>
            </a:r>
            <a:r>
              <a:rPr sz="1400" spc="-10" dirty="0">
                <a:latin typeface="Georgia"/>
                <a:cs typeface="Georgia"/>
              </a:rPr>
              <a:t>as Universities have  </a:t>
            </a:r>
            <a:r>
              <a:rPr sz="1400" b="1" spc="-5" dirty="0">
                <a:solidFill>
                  <a:srgbClr val="DC6900"/>
                </a:solidFill>
                <a:latin typeface="Georgia"/>
                <a:cs typeface="Georgia"/>
              </a:rPr>
              <a:t>many </a:t>
            </a:r>
            <a:r>
              <a:rPr sz="1400" b="1" spc="-10" dirty="0">
                <a:solidFill>
                  <a:srgbClr val="DC6900"/>
                </a:solidFill>
                <a:latin typeface="Georgia"/>
                <a:cs typeface="Georgia"/>
              </a:rPr>
              <a:t>systems exposed to </a:t>
            </a:r>
            <a:r>
              <a:rPr sz="1400" b="1" spc="-15" dirty="0">
                <a:solidFill>
                  <a:srgbClr val="DC6900"/>
                </a:solidFill>
                <a:latin typeface="Georgia"/>
                <a:cs typeface="Georgia"/>
              </a:rPr>
              <a:t>the</a:t>
            </a:r>
            <a:r>
              <a:rPr sz="1400" b="1" spc="125" dirty="0">
                <a:solidFill>
                  <a:srgbClr val="DC6900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DC6900"/>
                </a:solidFill>
                <a:latin typeface="Georgia"/>
                <a:cs typeface="Georgia"/>
              </a:rPr>
              <a:t>Internet</a:t>
            </a:r>
            <a:r>
              <a:rPr sz="1400" spc="-10" dirty="0">
                <a:latin typeface="Georgia"/>
                <a:cs typeface="Georgia"/>
              </a:rPr>
              <a:t>.</a:t>
            </a:r>
            <a:endParaRPr sz="1400">
              <a:latin typeface="Georgia"/>
              <a:cs typeface="Georgia"/>
            </a:endParaRPr>
          </a:p>
          <a:p>
            <a:pPr marL="356870" indent="-34417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Affected Universities: PolyU,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CUHK,</a:t>
            </a:r>
            <a:endParaRPr sz="1400">
              <a:latin typeface="Georgia"/>
              <a:cs typeface="Georgia"/>
            </a:endParaRPr>
          </a:p>
          <a:p>
            <a:pPr marL="356870" marR="5080" algn="just">
              <a:lnSpc>
                <a:spcPct val="100000"/>
              </a:lnSpc>
            </a:pPr>
            <a:r>
              <a:rPr sz="1400" spc="-15" dirty="0">
                <a:latin typeface="Georgia"/>
                <a:cs typeface="Georgia"/>
              </a:rPr>
              <a:t>HKU </a:t>
            </a:r>
            <a:r>
              <a:rPr sz="1400" spc="-10" dirty="0">
                <a:latin typeface="Georgia"/>
                <a:cs typeface="Georgia"/>
              </a:rPr>
              <a:t>Space, </a:t>
            </a:r>
            <a:r>
              <a:rPr sz="1400" spc="-15" dirty="0">
                <a:latin typeface="Georgia"/>
                <a:cs typeface="Georgia"/>
              </a:rPr>
              <a:t>Hong Kong </a:t>
            </a:r>
            <a:r>
              <a:rPr sz="1400" spc="-5" dirty="0">
                <a:latin typeface="Georgia"/>
                <a:cs typeface="Georgia"/>
              </a:rPr>
              <a:t>College </a:t>
            </a:r>
            <a:r>
              <a:rPr sz="1400" spc="-10" dirty="0">
                <a:latin typeface="Georgia"/>
                <a:cs typeface="Georgia"/>
              </a:rPr>
              <a:t>of </a:t>
            </a:r>
            <a:r>
              <a:rPr sz="1400" spc="-5" dirty="0">
                <a:latin typeface="Georgia"/>
                <a:cs typeface="Georgia"/>
              </a:rPr>
              <a:t>Technology.  </a:t>
            </a:r>
            <a:r>
              <a:rPr sz="1400" spc="-10" dirty="0">
                <a:latin typeface="Georgia"/>
                <a:cs typeface="Georgia"/>
              </a:rPr>
              <a:t>Thousands of user </a:t>
            </a:r>
            <a:r>
              <a:rPr sz="1400" spc="-15" dirty="0">
                <a:latin typeface="Georgia"/>
                <a:cs typeface="Georgia"/>
              </a:rPr>
              <a:t>accounts </a:t>
            </a:r>
            <a:r>
              <a:rPr sz="1400" spc="-10" dirty="0">
                <a:latin typeface="Georgia"/>
                <a:cs typeface="Georgia"/>
              </a:rPr>
              <a:t>were compromised  </a:t>
            </a:r>
            <a:r>
              <a:rPr sz="1400" spc="-5" dirty="0">
                <a:latin typeface="Georgia"/>
                <a:cs typeface="Georgia"/>
              </a:rPr>
              <a:t>in </a:t>
            </a:r>
            <a:r>
              <a:rPr sz="1400" spc="-10" dirty="0">
                <a:latin typeface="Georgia"/>
                <a:cs typeface="Georgia"/>
              </a:rPr>
              <a:t>the wide ranging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attack.</a:t>
            </a:r>
            <a:endParaRPr sz="1400">
              <a:latin typeface="Georgia"/>
              <a:cs typeface="Georgia"/>
            </a:endParaRPr>
          </a:p>
          <a:p>
            <a:pPr marL="356870" marR="175895" indent="-34417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5" dirty="0">
                <a:latin typeface="Georgia"/>
                <a:cs typeface="Georgia"/>
              </a:rPr>
              <a:t>Data: </a:t>
            </a:r>
            <a:r>
              <a:rPr sz="1400" spc="-10" dirty="0">
                <a:latin typeface="Georgia"/>
                <a:cs typeface="Georgia"/>
              </a:rPr>
              <a:t>Usernames, </a:t>
            </a:r>
            <a:r>
              <a:rPr sz="1400" spc="-5" dirty="0">
                <a:latin typeface="Georgia"/>
                <a:cs typeface="Georgia"/>
              </a:rPr>
              <a:t>ID </a:t>
            </a:r>
            <a:r>
              <a:rPr sz="1400" spc="-10" dirty="0">
                <a:latin typeface="Georgia"/>
                <a:cs typeface="Georgia"/>
              </a:rPr>
              <a:t>numbers, emails and  phone numbers, </a:t>
            </a:r>
            <a:r>
              <a:rPr sz="1400" spc="-5" dirty="0">
                <a:latin typeface="Georgia"/>
                <a:cs typeface="Georgia"/>
              </a:rPr>
              <a:t>Skype </a:t>
            </a:r>
            <a:r>
              <a:rPr sz="1400" spc="-10" dirty="0">
                <a:latin typeface="Georgia"/>
                <a:cs typeface="Georgia"/>
              </a:rPr>
              <a:t>names, dates of birth,  other personally identifiable</a:t>
            </a:r>
            <a:r>
              <a:rPr sz="1400" spc="8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information.</a:t>
            </a:r>
            <a:endParaRPr sz="1400">
              <a:latin typeface="Georgia"/>
              <a:cs typeface="Georgia"/>
            </a:endParaRPr>
          </a:p>
          <a:p>
            <a:pPr marL="356870" marR="416559" indent="-344170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Georgia"/>
                <a:cs typeface="Georgia"/>
              </a:rPr>
              <a:t>Action: Removal of defaced webpages </a:t>
            </a:r>
            <a:r>
              <a:rPr sz="1400" spc="-15" dirty="0">
                <a:latin typeface="Georgia"/>
                <a:cs typeface="Georgia"/>
              </a:rPr>
              <a:t>and  </a:t>
            </a:r>
            <a:r>
              <a:rPr sz="1400" spc="-10" dirty="0">
                <a:latin typeface="Georgia"/>
                <a:cs typeface="Georgia"/>
              </a:rPr>
              <a:t>shutting down the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server.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13859" y="1775460"/>
            <a:ext cx="1362710" cy="460375"/>
          </a:xfrm>
          <a:custGeom>
            <a:avLst/>
            <a:gdLst/>
            <a:ahLst/>
            <a:cxnLst/>
            <a:rect l="l" t="t" r="r" b="b"/>
            <a:pathLst>
              <a:path w="1362710" h="460375">
                <a:moveTo>
                  <a:pt x="0" y="460248"/>
                </a:moveTo>
                <a:lnTo>
                  <a:pt x="1362456" y="460248"/>
                </a:lnTo>
                <a:lnTo>
                  <a:pt x="136245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3175">
            <a:solidFill>
              <a:srgbClr val="A04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3859" y="1775460"/>
            <a:ext cx="1362710" cy="460375"/>
          </a:xfrm>
          <a:prstGeom prst="rect">
            <a:avLst/>
          </a:prstGeom>
          <a:solidFill>
            <a:srgbClr val="DC6900"/>
          </a:solidFill>
        </p:spPr>
        <p:txBody>
          <a:bodyPr vert="horz" wrap="square" lIns="0" tIns="117475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925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Incident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966" y="6029972"/>
            <a:ext cx="78790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1000" i="1" dirty="0">
                <a:latin typeface="Georgia"/>
                <a:cs typeface="Georgia"/>
              </a:rPr>
              <a:t>Source: </a:t>
            </a:r>
            <a:r>
              <a:rPr sz="1000" i="1" spc="125" dirty="0">
                <a:latin typeface="Georgia"/>
                <a:cs typeface="Georgia"/>
              </a:rPr>
              <a:t> </a:t>
            </a:r>
            <a:r>
              <a:rPr sz="1000" i="1" spc="-5" dirty="0">
                <a:latin typeface="Georgia"/>
                <a:cs typeface="Georgia"/>
                <a:hlinkClick r:id="rId3"/>
              </a:rPr>
              <a:t>http://www.scmp.com/tech/science-research/article/1833887/top-hong-kong-universities-caught-major-hack-attack-more-100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590" algn="r">
              <a:lnSpc>
                <a:spcPts val="855"/>
              </a:lnSpc>
            </a:pPr>
            <a:r>
              <a:rPr spc="-20" dirty="0"/>
              <a:t>November</a:t>
            </a:r>
            <a:r>
              <a:rPr spc="40" dirty="0"/>
              <a:t> </a:t>
            </a:r>
            <a:r>
              <a:rPr spc="-15" dirty="0"/>
              <a:t>2016</a:t>
            </a:r>
          </a:p>
          <a:p>
            <a:pPr marR="18415" algn="r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pc="-15" dirty="0"/>
              <a:t>University </a:t>
            </a:r>
            <a:r>
              <a:rPr spc="-10" dirty="0"/>
              <a:t>Privacy </a:t>
            </a:r>
            <a:r>
              <a:rPr spc="-15" dirty="0"/>
              <a:t>Campaign</a:t>
            </a:r>
            <a:r>
              <a:rPr spc="150" dirty="0"/>
              <a:t> </a:t>
            </a:r>
            <a:r>
              <a:rPr spc="-10" dirty="0"/>
              <a:t>2016/17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3946</Words>
  <Application>Microsoft Office PowerPoint</Application>
  <PresentationFormat>On-screen Show (4:3)</PresentationFormat>
  <Paragraphs>662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新細明體</vt:lpstr>
      <vt:lpstr>Arial</vt:lpstr>
      <vt:lpstr>Calibri</vt:lpstr>
      <vt:lpstr>Georgia</vt:lpstr>
      <vt:lpstr>Times New Roman</vt:lpstr>
      <vt:lpstr>Office Theme</vt:lpstr>
      <vt:lpstr>The University of Hong Kong</vt:lpstr>
      <vt:lpstr>Agenda</vt:lpstr>
      <vt:lpstr>Section 1 Privacy Incident and Cybersecurity are on</vt:lpstr>
      <vt:lpstr>Today, privacy and cybersecurity compromises are a persistent</vt:lpstr>
      <vt:lpstr>Recent News Headlines</vt:lpstr>
      <vt:lpstr>Recent News Headlines – Overseas Universities</vt:lpstr>
      <vt:lpstr>Recent News Headlines – Overseas Universities</vt:lpstr>
      <vt:lpstr>PowerPoint Presentation</vt:lpstr>
      <vt:lpstr>Recent News Headlines – Universities in Hong Kong</vt:lpstr>
      <vt:lpstr>At this time of heightened public awareness of personal data</vt:lpstr>
      <vt:lpstr>Video</vt:lpstr>
      <vt:lpstr>PowerPoint Presentation</vt:lpstr>
      <vt:lpstr>Section 2 The Personal Data (Privacy) Ordinance</vt:lpstr>
      <vt:lpstr>What is Data Privacy?</vt:lpstr>
      <vt:lpstr>Personal Data (Privacy) Ordinance (“the Ordinance”)</vt:lpstr>
      <vt:lpstr>Quick polling – Which of the following documents are personal</vt:lpstr>
      <vt:lpstr>Definitions under the Ordinance</vt:lpstr>
      <vt:lpstr>The Six Data Protection Principles (“DPPs”)</vt:lpstr>
      <vt:lpstr>Quick polling – Which of the DPP may be contravened if the</vt:lpstr>
      <vt:lpstr>Quick polling – According to the requirements of DPP1 of the</vt:lpstr>
      <vt:lpstr>Quick polling – Personal data can be kept forever if there is a need</vt:lpstr>
      <vt:lpstr>Quick polling – Which of the following item contravenes the</vt:lpstr>
      <vt:lpstr>Quick polling – Which of the following DPP is complied if a</vt:lpstr>
      <vt:lpstr>Quick polling – As a data subject, can you request to access and/or</vt:lpstr>
      <vt:lpstr>Key Highlights of the Amendment Ordinance</vt:lpstr>
      <vt:lpstr>Types of Direct Marketing</vt:lpstr>
      <vt:lpstr>Consequences of Non-compliance with Direct Marketing</vt:lpstr>
      <vt:lpstr>Quick Polling – Are the following considered as direct marketing?</vt:lpstr>
      <vt:lpstr>Key Updates on the related Guidance Notes and Information</vt:lpstr>
      <vt:lpstr>Section 3 Application of the Six Data Protection</vt:lpstr>
      <vt:lpstr>PowerPoint Presentation</vt:lpstr>
      <vt:lpstr>Personal Information Collection Statement</vt:lpstr>
      <vt:lpstr>Sample of PICS – Application Form</vt:lpstr>
      <vt:lpstr>Sample of PICS – Application Form</vt:lpstr>
      <vt:lpstr>Regulation of Data Processors</vt:lpstr>
      <vt:lpstr>Rights of Data Access and Correction</vt:lpstr>
      <vt:lpstr>Data Breach Handling – How should we handle it</vt:lpstr>
      <vt:lpstr>Case Scenario – No. 1</vt:lpstr>
      <vt:lpstr>Case Scenario – No. 1</vt:lpstr>
      <vt:lpstr>Case Scenario – No. 2</vt:lpstr>
      <vt:lpstr>Case Scenario – No. 2</vt:lpstr>
      <vt:lpstr>Section 4 Cybersecurity and Data Privacy</vt:lpstr>
      <vt:lpstr>Security is fundamental in promoting data privacy, and with</vt:lpstr>
      <vt:lpstr>LIVE Hacking Demonstration</vt:lpstr>
      <vt:lpstr>Section 5 Privacy Management Programme and Tips</vt:lpstr>
      <vt:lpstr>What You Should Think About</vt:lpstr>
      <vt:lpstr>Privacy Management Programme</vt:lpstr>
      <vt:lpstr>Section 6 The System and Practices in the University</vt:lpstr>
      <vt:lpstr>The System and Practices in the University</vt:lpstr>
      <vt:lpstr>The System and Practices in the University</vt:lpstr>
      <vt:lpstr>This is also your own responsibility…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Hong Kong</dc:title>
  <cp:lastModifiedBy>Jackie Ho</cp:lastModifiedBy>
  <cp:revision>6</cp:revision>
  <dcterms:created xsi:type="dcterms:W3CDTF">2016-11-10T06:20:21Z</dcterms:created>
  <dcterms:modified xsi:type="dcterms:W3CDTF">2016-11-29T03:41:37Z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2016-11-08T00:00:00Z</vt:filetime>
  </property>
  <property fmtid="{D5CDD505-2E9C-101B-9397-08002B2CF9AE}" pid="3" name="LastSaved">
    <vt:filetime>2016-11-10T00:00:00Z</vt:filetime>
  </property>
</Properties>
</file>