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906000" cy="6858000" type="A4"/>
  <p:notesSz cx="9906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0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74591" y="6448044"/>
            <a:ext cx="5931535" cy="0"/>
          </a:xfrm>
          <a:custGeom>
            <a:avLst/>
            <a:gdLst/>
            <a:ahLst/>
            <a:cxnLst/>
            <a:rect l="l" t="t" r="r" b="b"/>
            <a:pathLst>
              <a:path w="5931534">
                <a:moveTo>
                  <a:pt x="0" y="0"/>
                </a:moveTo>
                <a:lnTo>
                  <a:pt x="5931408" y="0"/>
                </a:lnTo>
              </a:path>
            </a:pathLst>
          </a:custGeom>
          <a:ln w="9143">
            <a:solidFill>
              <a:srgbClr val="0063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74591" y="6448044"/>
            <a:ext cx="5931535" cy="0"/>
          </a:xfrm>
          <a:custGeom>
            <a:avLst/>
            <a:gdLst/>
            <a:ahLst/>
            <a:cxnLst/>
            <a:rect l="l" t="t" r="r" b="b"/>
            <a:pathLst>
              <a:path w="5931534">
                <a:moveTo>
                  <a:pt x="0" y="0"/>
                </a:moveTo>
                <a:lnTo>
                  <a:pt x="5931408" y="0"/>
                </a:lnTo>
              </a:path>
            </a:pathLst>
          </a:custGeom>
          <a:ln w="9143">
            <a:solidFill>
              <a:srgbClr val="0063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74591" y="6448044"/>
            <a:ext cx="5931535" cy="0"/>
          </a:xfrm>
          <a:custGeom>
            <a:avLst/>
            <a:gdLst/>
            <a:ahLst/>
            <a:cxnLst/>
            <a:rect l="l" t="t" r="r" b="b"/>
            <a:pathLst>
              <a:path w="5931534">
                <a:moveTo>
                  <a:pt x="0" y="0"/>
                </a:moveTo>
                <a:lnTo>
                  <a:pt x="5931408" y="0"/>
                </a:lnTo>
              </a:path>
            </a:pathLst>
          </a:custGeom>
          <a:ln w="9143">
            <a:solidFill>
              <a:srgbClr val="0063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74591" y="6448044"/>
            <a:ext cx="5931535" cy="0"/>
          </a:xfrm>
          <a:custGeom>
            <a:avLst/>
            <a:gdLst/>
            <a:ahLst/>
            <a:cxnLst/>
            <a:rect l="l" t="t" r="r" b="b"/>
            <a:pathLst>
              <a:path w="5931534">
                <a:moveTo>
                  <a:pt x="0" y="0"/>
                </a:moveTo>
                <a:lnTo>
                  <a:pt x="5931408" y="0"/>
                </a:lnTo>
              </a:path>
            </a:pathLst>
          </a:custGeom>
          <a:ln w="9143">
            <a:solidFill>
              <a:srgbClr val="0063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291" y="439546"/>
            <a:ext cx="9005417" cy="506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7504" y="1434591"/>
            <a:ext cx="8590991" cy="4325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88653" y="6581561"/>
            <a:ext cx="191134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jpg"/><Relationship Id="rId4" Type="http://schemas.openxmlformats.org/officeDocument/2006/relationships/image" Target="../media/image3.png"/><Relationship Id="rId9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uis.hku.hk/web/gsabc/pdpo_cop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hku.hk/privacy_polic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its.hku.hk/services/training/infosec/personal-data-protec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dlapiperdataprotection.com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5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834128" cy="5394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437" y="1588008"/>
            <a:ext cx="337502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The </a:t>
            </a:r>
            <a:r>
              <a:rPr sz="2400" spc="30" dirty="0"/>
              <a:t>University </a:t>
            </a:r>
            <a:r>
              <a:rPr sz="2400" spc="10" dirty="0"/>
              <a:t>of</a:t>
            </a:r>
            <a:r>
              <a:rPr sz="2400" spc="-295" dirty="0"/>
              <a:t> </a:t>
            </a:r>
            <a:r>
              <a:rPr sz="2400" spc="125" dirty="0"/>
              <a:t>Hong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130" dirty="0"/>
              <a:t>Kong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02437" y="2689986"/>
            <a:ext cx="2849880" cy="1233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Personal </a:t>
            </a:r>
            <a:r>
              <a:rPr sz="1600" b="1" spc="45" dirty="0">
                <a:solidFill>
                  <a:srgbClr val="FFFFFF"/>
                </a:solidFill>
                <a:latin typeface="Trebuchet MS"/>
                <a:cs typeface="Trebuchet MS"/>
              </a:rPr>
              <a:t>Data 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Protection</a:t>
            </a:r>
            <a:r>
              <a:rPr sz="1600" b="1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Security</a:t>
            </a:r>
            <a:r>
              <a:rPr sz="16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FFFFFF"/>
                </a:solidFill>
                <a:latin typeface="Trebuchet MS"/>
                <a:cs typeface="Trebuchet MS"/>
              </a:rPr>
              <a:t>Measures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12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>
                <a:latin typeface="Trebuchet MS"/>
                <a:cs typeface="Trebuchet MS"/>
              </a:rPr>
              <a:t>Quiz </a:t>
            </a:r>
            <a:r>
              <a:rPr spc="105" dirty="0">
                <a:latin typeface="Trebuchet MS"/>
                <a:cs typeface="Trebuchet MS"/>
              </a:rPr>
              <a:t>module…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dirty="0"/>
              <a:t>(continued)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4404" y="1480565"/>
            <a:ext cx="3586479" cy="263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Is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the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following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personal</a:t>
            </a:r>
            <a:r>
              <a:rPr sz="1600" b="1" spc="-1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data?</a:t>
            </a:r>
            <a:endParaRPr sz="16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photo</a:t>
            </a:r>
            <a:endParaRPr sz="16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600" spc="5" dirty="0">
                <a:latin typeface="Arial"/>
                <a:cs typeface="Arial"/>
              </a:rPr>
              <a:t>IP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address</a:t>
            </a:r>
            <a:endParaRPr sz="16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600" dirty="0">
                <a:latin typeface="Arial"/>
                <a:cs typeface="Arial"/>
              </a:rPr>
              <a:t>License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plate</a:t>
            </a:r>
            <a:endParaRPr sz="16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600" spc="-5" dirty="0">
                <a:latin typeface="Arial"/>
                <a:cs typeface="Arial"/>
              </a:rPr>
              <a:t>Medical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records</a:t>
            </a:r>
            <a:endParaRPr sz="16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600" dirty="0">
                <a:latin typeface="Arial"/>
                <a:cs typeface="Arial"/>
              </a:rPr>
              <a:t>Employee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Can </a:t>
            </a:r>
            <a:r>
              <a:rPr sz="1600" b="1" spc="-25" dirty="0">
                <a:solidFill>
                  <a:srgbClr val="00338D"/>
                </a:solidFill>
                <a:latin typeface="Arial"/>
                <a:cs typeface="Arial"/>
              </a:rPr>
              <a:t>you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think of any other example?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Overview </a:t>
            </a:r>
            <a:r>
              <a:rPr spc="5" dirty="0"/>
              <a:t>of Privacy </a:t>
            </a:r>
            <a:r>
              <a:rPr spc="45" dirty="0"/>
              <a:t>and </a:t>
            </a:r>
            <a:r>
              <a:rPr spc="20" dirty="0"/>
              <a:t>Personal</a:t>
            </a:r>
            <a:r>
              <a:rPr spc="-385" dirty="0"/>
              <a:t> </a:t>
            </a:r>
            <a:r>
              <a:rPr spc="50" dirty="0"/>
              <a:t>Data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093" y="1578609"/>
            <a:ext cx="3995420" cy="3130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spc="5" dirty="0">
                <a:solidFill>
                  <a:srgbClr val="0C2C83"/>
                </a:solidFill>
                <a:latin typeface="Trebuchet MS"/>
                <a:cs typeface="Trebuchet MS"/>
              </a:rPr>
              <a:t>Definition of </a:t>
            </a:r>
            <a:r>
              <a:rPr sz="1800" b="1" u="sng" spc="2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1800" b="1" u="sng" spc="-18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200">
              <a:latin typeface="Times New Roman"/>
              <a:cs typeface="Times New Roman"/>
            </a:endParaRPr>
          </a:p>
          <a:p>
            <a:pPr marL="189230" marR="486409" indent="-177165">
              <a:lnSpc>
                <a:spcPct val="887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41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latin typeface="Arial"/>
                <a:cs typeface="Arial"/>
              </a:rPr>
              <a:t>Relating </a:t>
            </a:r>
            <a:r>
              <a:rPr sz="1800" spc="10" dirty="0">
                <a:latin typeface="Arial"/>
                <a:cs typeface="Arial"/>
              </a:rPr>
              <a:t>directly </a:t>
            </a:r>
            <a:r>
              <a:rPr sz="1800" dirty="0">
                <a:latin typeface="Arial"/>
                <a:cs typeface="Arial"/>
              </a:rPr>
              <a:t>or </a:t>
            </a:r>
            <a:r>
              <a:rPr sz="1800" spc="10" dirty="0">
                <a:latin typeface="Arial"/>
                <a:cs typeface="Arial"/>
              </a:rPr>
              <a:t>indirectly </a:t>
            </a:r>
            <a:r>
              <a:rPr sz="1800" spc="45" dirty="0">
                <a:latin typeface="Arial"/>
                <a:cs typeface="Arial"/>
              </a:rPr>
              <a:t>to </a:t>
            </a:r>
            <a:r>
              <a:rPr sz="1800" spc="-105" dirty="0">
                <a:latin typeface="Arial"/>
                <a:cs typeface="Arial"/>
              </a:rPr>
              <a:t>a  </a:t>
            </a:r>
            <a:r>
              <a:rPr sz="1800" dirty="0">
                <a:latin typeface="Arial"/>
                <a:cs typeface="Arial"/>
              </a:rPr>
              <a:t>living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individual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150">
              <a:latin typeface="Times New Roman"/>
              <a:cs typeface="Times New Roman"/>
            </a:endParaRPr>
          </a:p>
          <a:p>
            <a:pPr marL="189230" marR="5080" indent="-177165">
              <a:lnSpc>
                <a:spcPct val="894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35" dirty="0">
                <a:latin typeface="Arial"/>
                <a:cs typeface="Arial"/>
              </a:rPr>
              <a:t>which </a:t>
            </a:r>
            <a:r>
              <a:rPr sz="1800" spc="50" dirty="0">
                <a:latin typeface="Arial"/>
                <a:cs typeface="Arial"/>
              </a:rPr>
              <a:t>it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15" dirty="0">
                <a:latin typeface="Arial"/>
                <a:cs typeface="Arial"/>
              </a:rPr>
              <a:t>practicable </a:t>
            </a:r>
            <a:r>
              <a:rPr sz="1800" spc="30" dirty="0">
                <a:latin typeface="Arial"/>
                <a:cs typeface="Arial"/>
              </a:rPr>
              <a:t>for </a:t>
            </a:r>
            <a:r>
              <a:rPr sz="1800" spc="35" dirty="0">
                <a:latin typeface="Arial"/>
                <a:cs typeface="Arial"/>
              </a:rPr>
              <a:t>the  </a:t>
            </a:r>
            <a:r>
              <a:rPr sz="1800" spc="25" dirty="0">
                <a:latin typeface="Arial"/>
                <a:cs typeface="Arial"/>
              </a:rPr>
              <a:t>identity </a:t>
            </a:r>
            <a:r>
              <a:rPr sz="1800" spc="50" dirty="0">
                <a:latin typeface="Arial"/>
                <a:cs typeface="Arial"/>
              </a:rPr>
              <a:t>of </a:t>
            </a:r>
            <a:r>
              <a:rPr sz="1800" spc="3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individual </a:t>
            </a:r>
            <a:r>
              <a:rPr sz="1800" spc="50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directly  </a:t>
            </a:r>
            <a:r>
              <a:rPr sz="1800" dirty="0">
                <a:latin typeface="Arial"/>
                <a:cs typeface="Arial"/>
              </a:rPr>
              <a:t>or </a:t>
            </a:r>
            <a:r>
              <a:rPr sz="1800" spc="10" dirty="0">
                <a:latin typeface="Arial"/>
                <a:cs typeface="Arial"/>
              </a:rPr>
              <a:t>indirectly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ascertained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200">
              <a:latin typeface="Times New Roman"/>
              <a:cs typeface="Times New Roman"/>
            </a:endParaRPr>
          </a:p>
          <a:p>
            <a:pPr marL="189230" marR="156845" indent="-177165">
              <a:lnSpc>
                <a:spcPct val="887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105" dirty="0">
                <a:latin typeface="Arial"/>
                <a:cs typeface="Arial"/>
              </a:rPr>
              <a:t>a </a:t>
            </a:r>
            <a:r>
              <a:rPr sz="1800" spc="50" dirty="0">
                <a:latin typeface="Arial"/>
                <a:cs typeface="Arial"/>
              </a:rPr>
              <a:t>form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35" dirty="0">
                <a:latin typeface="Arial"/>
                <a:cs typeface="Arial"/>
              </a:rPr>
              <a:t>which </a:t>
            </a:r>
            <a:r>
              <a:rPr sz="1800" spc="-30" dirty="0">
                <a:latin typeface="Arial"/>
                <a:cs typeface="Arial"/>
              </a:rPr>
              <a:t>access </a:t>
            </a:r>
            <a:r>
              <a:rPr sz="1800" spc="4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or  </a:t>
            </a:r>
            <a:r>
              <a:rPr sz="1800" spc="-5" dirty="0">
                <a:latin typeface="Arial"/>
                <a:cs typeface="Arial"/>
              </a:rPr>
              <a:t>processing </a:t>
            </a:r>
            <a:r>
              <a:rPr sz="1800" spc="50" dirty="0">
                <a:latin typeface="Arial"/>
                <a:cs typeface="Arial"/>
              </a:rPr>
              <a:t>of </a:t>
            </a:r>
            <a:r>
              <a:rPr sz="1800" spc="35" dirty="0">
                <a:latin typeface="Arial"/>
                <a:cs typeface="Arial"/>
              </a:rPr>
              <a:t>the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practicable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21552" y="1557527"/>
            <a:ext cx="3361944" cy="4465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Overview </a:t>
            </a:r>
            <a:r>
              <a:rPr spc="5" dirty="0"/>
              <a:t>of Privacy </a:t>
            </a:r>
            <a:r>
              <a:rPr spc="45" dirty="0"/>
              <a:t>and </a:t>
            </a:r>
            <a:r>
              <a:rPr spc="20" dirty="0"/>
              <a:t>Personal</a:t>
            </a:r>
            <a:r>
              <a:rPr spc="-385" dirty="0"/>
              <a:t> </a:t>
            </a:r>
            <a:r>
              <a:rPr spc="50" dirty="0"/>
              <a:t>Data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11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4017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b="1" u="sng" spc="20" dirty="0">
                <a:solidFill>
                  <a:srgbClr val="0C2C83"/>
                </a:solidFill>
                <a:latin typeface="Trebuchet MS"/>
                <a:cs typeface="Trebuchet MS"/>
              </a:rPr>
              <a:t>Personal </a:t>
            </a:r>
            <a:r>
              <a:rPr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b="1" u="sng" dirty="0">
                <a:solidFill>
                  <a:srgbClr val="0C2C83"/>
                </a:solidFill>
                <a:latin typeface="Trebuchet MS"/>
                <a:cs typeface="Trebuchet MS"/>
              </a:rPr>
              <a:t>in</a:t>
            </a:r>
            <a:r>
              <a:rPr b="1" u="sng" spc="-2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b="1" u="sng" spc="20" dirty="0">
                <a:solidFill>
                  <a:srgbClr val="0C2C83"/>
                </a:solidFill>
                <a:latin typeface="Trebuchet MS"/>
                <a:cs typeface="Trebuchet MS"/>
              </a:rPr>
              <a:t>Universities</a:t>
            </a:r>
          </a:p>
          <a:p>
            <a:pPr marL="52705">
              <a:lnSpc>
                <a:spcPts val="2695"/>
              </a:lnSpc>
              <a:spcBef>
                <a:spcPts val="10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dirty="0"/>
              <a:t>Any </a:t>
            </a:r>
            <a:r>
              <a:rPr spc="-30" dirty="0"/>
              <a:t>data </a:t>
            </a:r>
            <a:r>
              <a:rPr dirty="0"/>
              <a:t>relating </a:t>
            </a:r>
            <a:r>
              <a:rPr spc="10" dirty="0"/>
              <a:t>directly </a:t>
            </a:r>
            <a:r>
              <a:rPr dirty="0"/>
              <a:t>or </a:t>
            </a:r>
            <a:r>
              <a:rPr spc="10" dirty="0"/>
              <a:t>indirectly </a:t>
            </a:r>
            <a:r>
              <a:rPr spc="50" dirty="0"/>
              <a:t>to</a:t>
            </a:r>
            <a:r>
              <a:rPr spc="-295" dirty="0"/>
              <a:t> </a:t>
            </a:r>
            <a:r>
              <a:rPr spc="-100" dirty="0"/>
              <a:t>a </a:t>
            </a:r>
            <a:r>
              <a:rPr dirty="0"/>
              <a:t>living </a:t>
            </a:r>
            <a:r>
              <a:rPr spc="-15" dirty="0"/>
              <a:t>individual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ts val="2695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5" dirty="0"/>
              <a:t>Name </a:t>
            </a:r>
            <a:r>
              <a:rPr spc="-40" dirty="0"/>
              <a:t>and </a:t>
            </a:r>
            <a:r>
              <a:rPr spc="-25" dirty="0"/>
              <a:t>HKID </a:t>
            </a:r>
            <a:r>
              <a:rPr spc="-35" dirty="0"/>
              <a:t>card</a:t>
            </a:r>
            <a:r>
              <a:rPr spc="-215" dirty="0"/>
              <a:t> </a:t>
            </a:r>
            <a:r>
              <a:rPr spc="15" dirty="0"/>
              <a:t>number;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ts val="2695"/>
              </a:lnSpc>
              <a:spcBef>
                <a:spcPts val="1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5" dirty="0"/>
              <a:t>Address </a:t>
            </a:r>
            <a:r>
              <a:rPr spc="-40" dirty="0"/>
              <a:t>and </a:t>
            </a:r>
            <a:r>
              <a:rPr spc="10" dirty="0"/>
              <a:t>telephone</a:t>
            </a:r>
            <a:r>
              <a:rPr spc="-310" dirty="0"/>
              <a:t> </a:t>
            </a:r>
            <a:r>
              <a:rPr spc="15" dirty="0"/>
              <a:t>number;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ts val="2695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15" dirty="0"/>
              <a:t>Student </a:t>
            </a:r>
            <a:r>
              <a:rPr spc="20" dirty="0"/>
              <a:t>number </a:t>
            </a:r>
            <a:r>
              <a:rPr spc="-40" dirty="0"/>
              <a:t>and </a:t>
            </a:r>
            <a:r>
              <a:rPr spc="-5" dirty="0"/>
              <a:t>examination</a:t>
            </a:r>
            <a:r>
              <a:rPr spc="-320" dirty="0"/>
              <a:t> </a:t>
            </a:r>
            <a:r>
              <a:rPr dirty="0"/>
              <a:t>transcripts;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ts val="2695"/>
              </a:lnSpc>
              <a:spcBef>
                <a:spcPts val="1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35" dirty="0"/>
              <a:t>The </a:t>
            </a:r>
            <a:r>
              <a:rPr spc="-5" dirty="0"/>
              <a:t>details </a:t>
            </a:r>
            <a:r>
              <a:rPr spc="50" dirty="0"/>
              <a:t>of </a:t>
            </a:r>
            <a:r>
              <a:rPr spc="-5" dirty="0"/>
              <a:t>your </a:t>
            </a:r>
            <a:r>
              <a:rPr spc="-20" dirty="0"/>
              <a:t>academic research</a:t>
            </a:r>
            <a:r>
              <a:rPr spc="-275" dirty="0"/>
              <a:t> </a:t>
            </a:r>
            <a:r>
              <a:rPr spc="10" dirty="0"/>
              <a:t>project;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ts val="2695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30" dirty="0"/>
              <a:t>Teaching </a:t>
            </a:r>
            <a:r>
              <a:rPr spc="-15" dirty="0"/>
              <a:t>evaluation</a:t>
            </a:r>
            <a:r>
              <a:rPr spc="-285" dirty="0"/>
              <a:t> </a:t>
            </a:r>
            <a:r>
              <a:rPr spc="10" dirty="0"/>
              <a:t>results;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ts val="2695"/>
              </a:lnSpc>
              <a:spcBef>
                <a:spcPts val="1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36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-25" dirty="0"/>
              <a:t>Your </a:t>
            </a:r>
            <a:r>
              <a:rPr dirty="0"/>
              <a:t>opinion or </a:t>
            </a:r>
            <a:r>
              <a:rPr spc="-5" dirty="0"/>
              <a:t>expression </a:t>
            </a:r>
            <a:r>
              <a:rPr dirty="0"/>
              <a:t>in </a:t>
            </a:r>
            <a:r>
              <a:rPr spc="5" dirty="0"/>
              <a:t>sensitive </a:t>
            </a:r>
            <a:r>
              <a:rPr spc="10" dirty="0"/>
              <a:t>topics;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ts val="2695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35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-10" dirty="0"/>
              <a:t>Religious </a:t>
            </a:r>
            <a:r>
              <a:rPr spc="25" dirty="0"/>
              <a:t>views;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ts val="2695"/>
              </a:lnSpc>
              <a:spcBef>
                <a:spcPts val="1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10" dirty="0"/>
              <a:t>Medical </a:t>
            </a:r>
            <a:r>
              <a:rPr spc="-5" dirty="0"/>
              <a:t>records </a:t>
            </a:r>
            <a:r>
              <a:rPr spc="-40" dirty="0"/>
              <a:t>and </a:t>
            </a:r>
            <a:r>
              <a:rPr spc="-15" dirty="0"/>
              <a:t>financial </a:t>
            </a:r>
            <a:r>
              <a:rPr spc="5" dirty="0"/>
              <a:t>status;</a:t>
            </a:r>
            <a:r>
              <a:rPr spc="-240" dirty="0"/>
              <a:t> </a:t>
            </a:r>
            <a:r>
              <a:rPr spc="-40" dirty="0"/>
              <a:t>and</a:t>
            </a:r>
            <a:endParaRPr sz="2250">
              <a:latin typeface="Calibri"/>
              <a:cs typeface="Calibri"/>
            </a:endParaRPr>
          </a:p>
          <a:p>
            <a:pPr marL="586105" marR="5080" indent="-177165">
              <a:lnSpc>
                <a:spcPct val="89300"/>
              </a:lnSpc>
              <a:spcBef>
                <a:spcPts val="284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30" dirty="0"/>
              <a:t>The </a:t>
            </a:r>
            <a:r>
              <a:rPr spc="-15" dirty="0"/>
              <a:t>personal </a:t>
            </a:r>
            <a:r>
              <a:rPr spc="-30" dirty="0"/>
              <a:t>data </a:t>
            </a:r>
            <a:r>
              <a:rPr spc="50" dirty="0"/>
              <a:t>of </a:t>
            </a:r>
            <a:r>
              <a:rPr spc="15" dirty="0"/>
              <a:t>others </a:t>
            </a:r>
            <a:r>
              <a:rPr dirty="0"/>
              <a:t>obtained </a:t>
            </a:r>
            <a:r>
              <a:rPr spc="15" dirty="0"/>
              <a:t>through </a:t>
            </a:r>
            <a:r>
              <a:rPr spc="-20" dirty="0"/>
              <a:t>academic research (e.g.</a:t>
            </a:r>
            <a:r>
              <a:rPr spc="-340" dirty="0"/>
              <a:t> </a:t>
            </a:r>
            <a:r>
              <a:rPr spc="-15" dirty="0"/>
              <a:t>personal  </a:t>
            </a:r>
            <a:r>
              <a:rPr spc="-30" dirty="0"/>
              <a:t>data </a:t>
            </a:r>
            <a:r>
              <a:rPr dirty="0"/>
              <a:t>obtained </a:t>
            </a:r>
            <a:r>
              <a:rPr spc="15" dirty="0"/>
              <a:t>through </a:t>
            </a:r>
            <a:r>
              <a:rPr spc="-10" dirty="0"/>
              <a:t>surveys, </a:t>
            </a:r>
            <a:r>
              <a:rPr spc="25" dirty="0"/>
              <a:t>interviews </a:t>
            </a:r>
            <a:r>
              <a:rPr dirty="0"/>
              <a:t>or </a:t>
            </a:r>
            <a:r>
              <a:rPr spc="20" dirty="0"/>
              <a:t>other </a:t>
            </a:r>
            <a:r>
              <a:rPr spc="15" dirty="0"/>
              <a:t>information </a:t>
            </a:r>
            <a:r>
              <a:rPr dirty="0"/>
              <a:t>gathering  </a:t>
            </a:r>
            <a:r>
              <a:rPr spc="-5" dirty="0"/>
              <a:t>techniques).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Overview </a:t>
            </a:r>
            <a:r>
              <a:rPr spc="5" dirty="0"/>
              <a:t>of Privacy </a:t>
            </a:r>
            <a:r>
              <a:rPr spc="45" dirty="0"/>
              <a:t>and </a:t>
            </a:r>
            <a:r>
              <a:rPr spc="20" dirty="0"/>
              <a:t>Personal</a:t>
            </a:r>
            <a:r>
              <a:rPr spc="-385" dirty="0"/>
              <a:t> </a:t>
            </a:r>
            <a:r>
              <a:rPr spc="50" dirty="0"/>
              <a:t>Data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12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4017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b="1" u="sng" spc="5" dirty="0">
                <a:solidFill>
                  <a:srgbClr val="0C2C83"/>
                </a:solidFill>
                <a:latin typeface="Trebuchet MS"/>
                <a:cs typeface="Trebuchet MS"/>
              </a:rPr>
              <a:t>Definition of</a:t>
            </a:r>
            <a:r>
              <a:rPr b="1" u="sng" spc="-15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b="1" u="sng" spc="5" dirty="0">
                <a:solidFill>
                  <a:srgbClr val="0C2C83"/>
                </a:solidFill>
                <a:latin typeface="Trebuchet MS"/>
                <a:cs typeface="Trebuchet MS"/>
              </a:rPr>
              <a:t>Privacy</a:t>
            </a:r>
          </a:p>
          <a:p>
            <a:pPr marL="52705">
              <a:lnSpc>
                <a:spcPts val="2655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54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10" dirty="0"/>
              <a:t>concept</a:t>
            </a:r>
            <a:r>
              <a:rPr spc="-30" dirty="0"/>
              <a:t> </a:t>
            </a:r>
            <a:r>
              <a:rPr spc="-15" dirty="0"/>
              <a:t>applies</a:t>
            </a:r>
            <a:r>
              <a:rPr spc="-20" dirty="0"/>
              <a:t> </a:t>
            </a:r>
            <a:r>
              <a:rPr spc="50" dirty="0"/>
              <a:t>to</a:t>
            </a:r>
            <a:r>
              <a:rPr spc="-20" dirty="0"/>
              <a:t> </a:t>
            </a:r>
            <a:r>
              <a:rPr spc="-30" dirty="0"/>
              <a:t>Data</a:t>
            </a:r>
            <a:r>
              <a:rPr spc="5" dirty="0"/>
              <a:t> </a:t>
            </a:r>
            <a:r>
              <a:rPr dirty="0"/>
              <a:t>Subject</a:t>
            </a:r>
            <a:r>
              <a:rPr spc="-30" dirty="0"/>
              <a:t> </a:t>
            </a:r>
            <a:r>
              <a:rPr spc="-100" dirty="0"/>
              <a:t>(a</a:t>
            </a:r>
            <a:r>
              <a:rPr spc="-15" dirty="0"/>
              <a:t> </a:t>
            </a:r>
            <a:r>
              <a:rPr dirty="0"/>
              <a:t>living</a:t>
            </a:r>
            <a:r>
              <a:rPr spc="-25" dirty="0"/>
              <a:t> </a:t>
            </a:r>
            <a:r>
              <a:rPr spc="-15" dirty="0"/>
              <a:t>individual</a:t>
            </a:r>
            <a:r>
              <a:rPr spc="-45" dirty="0"/>
              <a:t> </a:t>
            </a:r>
            <a:r>
              <a:rPr spc="50" dirty="0"/>
              <a:t>to</a:t>
            </a:r>
            <a:r>
              <a:rPr spc="-25" dirty="0"/>
              <a:t> </a:t>
            </a:r>
            <a:r>
              <a:rPr spc="70" dirty="0"/>
              <a:t>whom</a:t>
            </a:r>
            <a:r>
              <a:rPr spc="-5" dirty="0"/>
              <a:t> </a:t>
            </a:r>
            <a:r>
              <a:rPr spc="-15" dirty="0"/>
              <a:t>personal</a:t>
            </a:r>
            <a:r>
              <a:rPr spc="-25" dirty="0"/>
              <a:t> </a:t>
            </a:r>
            <a:r>
              <a:rPr spc="-30" dirty="0"/>
              <a:t>data</a:t>
            </a:r>
            <a:endParaRPr sz="2250">
              <a:latin typeface="Calibri"/>
              <a:cs typeface="Calibri"/>
            </a:endParaRPr>
          </a:p>
          <a:p>
            <a:pPr marL="229235">
              <a:lnSpc>
                <a:spcPts val="2115"/>
              </a:lnSpc>
            </a:pPr>
            <a:r>
              <a:rPr spc="-15" dirty="0"/>
              <a:t>relates)</a:t>
            </a:r>
          </a:p>
          <a:p>
            <a:pPr marL="52705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35" dirty="0"/>
              <a:t>The </a:t>
            </a:r>
            <a:r>
              <a:rPr spc="-20" dirty="0"/>
              <a:t>agreed </a:t>
            </a:r>
            <a:r>
              <a:rPr spc="15" dirty="0"/>
              <a:t>protection </a:t>
            </a:r>
            <a:r>
              <a:rPr spc="50" dirty="0"/>
              <a:t>of</a:t>
            </a:r>
            <a:r>
              <a:rPr spc="-325" dirty="0"/>
              <a:t> </a:t>
            </a:r>
            <a:r>
              <a:rPr spc="-15" dirty="0"/>
              <a:t>personal </a:t>
            </a:r>
            <a:r>
              <a:rPr spc="-30" dirty="0"/>
              <a:t>data</a:t>
            </a:r>
            <a:endParaRPr sz="2250">
              <a:latin typeface="Calibri"/>
              <a:cs typeface="Calibri"/>
            </a:endParaRPr>
          </a:p>
          <a:p>
            <a:pPr marL="52705">
              <a:lnSpc>
                <a:spcPts val="2655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30" dirty="0"/>
              <a:t>The </a:t>
            </a:r>
            <a:r>
              <a:rPr spc="20" dirty="0"/>
              <a:t>right </a:t>
            </a:r>
            <a:r>
              <a:rPr spc="50" dirty="0"/>
              <a:t>of </a:t>
            </a:r>
            <a:r>
              <a:rPr spc="-60" dirty="0"/>
              <a:t>an </a:t>
            </a:r>
            <a:r>
              <a:rPr spc="-10" dirty="0"/>
              <a:t>individual </a:t>
            </a:r>
            <a:r>
              <a:rPr spc="45" dirty="0"/>
              <a:t>to </a:t>
            </a:r>
            <a:r>
              <a:rPr dirty="0"/>
              <a:t>decide </a:t>
            </a:r>
            <a:r>
              <a:rPr spc="60" dirty="0"/>
              <a:t>who</a:t>
            </a:r>
            <a:r>
              <a:rPr spc="-330" dirty="0"/>
              <a:t> </a:t>
            </a:r>
            <a:r>
              <a:rPr spc="-40" dirty="0"/>
              <a:t>has </a:t>
            </a:r>
            <a:r>
              <a:rPr spc="-30" dirty="0"/>
              <a:t>access </a:t>
            </a:r>
            <a:r>
              <a:rPr spc="45" dirty="0"/>
              <a:t>to </a:t>
            </a:r>
            <a:r>
              <a:rPr dirty="0"/>
              <a:t>his </a:t>
            </a:r>
            <a:r>
              <a:rPr spc="-15" dirty="0"/>
              <a:t>personal </a:t>
            </a:r>
            <a:r>
              <a:rPr spc="15" dirty="0"/>
              <a:t>information </a:t>
            </a:r>
            <a:r>
              <a:rPr spc="-40" dirty="0"/>
              <a:t>and</a:t>
            </a:r>
            <a:endParaRPr sz="2250">
              <a:latin typeface="Calibri"/>
              <a:cs typeface="Calibri"/>
            </a:endParaRPr>
          </a:p>
          <a:p>
            <a:pPr marL="229235">
              <a:lnSpc>
                <a:spcPts val="2115"/>
              </a:lnSpc>
            </a:pPr>
            <a:r>
              <a:rPr spc="65" dirty="0"/>
              <a:t>how </a:t>
            </a:r>
            <a:r>
              <a:rPr spc="20" dirty="0"/>
              <a:t>that </a:t>
            </a:r>
            <a:r>
              <a:rPr spc="15" dirty="0"/>
              <a:t>information </a:t>
            </a:r>
            <a:r>
              <a:rPr spc="-5" dirty="0"/>
              <a:t>should </a:t>
            </a:r>
            <a:r>
              <a:rPr dirty="0"/>
              <a:t>be</a:t>
            </a:r>
            <a:r>
              <a:rPr spc="-200" dirty="0"/>
              <a:t> </a:t>
            </a:r>
            <a:r>
              <a:rPr spc="-5" dirty="0"/>
              <a:t>used</a:t>
            </a:r>
          </a:p>
          <a:p>
            <a:pPr marL="52705">
              <a:lnSpc>
                <a:spcPts val="2655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60" dirty="0">
                <a:latin typeface="Calibri"/>
                <a:cs typeface="Calibri"/>
              </a:rPr>
              <a:t>Privacy </a:t>
            </a:r>
            <a:r>
              <a:rPr spc="35" dirty="0">
                <a:latin typeface="Calibri"/>
                <a:cs typeface="Calibri"/>
              </a:rPr>
              <a:t>not </a:t>
            </a:r>
            <a:r>
              <a:rPr spc="45" dirty="0">
                <a:latin typeface="Calibri"/>
                <a:cs typeface="Calibri"/>
              </a:rPr>
              <a:t>only </a:t>
            </a:r>
            <a:r>
              <a:rPr spc="70" dirty="0">
                <a:latin typeface="Calibri"/>
                <a:cs typeface="Calibri"/>
              </a:rPr>
              <a:t>guarantees </a:t>
            </a:r>
            <a:r>
              <a:rPr spc="50" dirty="0">
                <a:latin typeface="Calibri"/>
                <a:cs typeface="Calibri"/>
              </a:rPr>
              <a:t>the </a:t>
            </a:r>
            <a:r>
              <a:rPr spc="35" dirty="0">
                <a:latin typeface="Calibri"/>
                <a:cs typeface="Calibri"/>
              </a:rPr>
              <a:t>confidentiality </a:t>
            </a:r>
            <a:r>
              <a:rPr spc="50" dirty="0">
                <a:latin typeface="Calibri"/>
                <a:cs typeface="Calibri"/>
              </a:rPr>
              <a:t>of </a:t>
            </a:r>
            <a:r>
              <a:rPr spc="30" dirty="0">
                <a:latin typeface="Calibri"/>
                <a:cs typeface="Calibri"/>
              </a:rPr>
              <a:t>data, </a:t>
            </a:r>
            <a:r>
              <a:rPr spc="35" dirty="0">
                <a:latin typeface="Calibri"/>
                <a:cs typeface="Calibri"/>
              </a:rPr>
              <a:t>but </a:t>
            </a:r>
            <a:r>
              <a:rPr spc="60" dirty="0">
                <a:latin typeface="Calibri"/>
                <a:cs typeface="Calibri"/>
              </a:rPr>
              <a:t>also </a:t>
            </a:r>
            <a:r>
              <a:rPr spc="55" dirty="0">
                <a:latin typeface="Calibri"/>
                <a:cs typeface="Calibri"/>
              </a:rPr>
              <a:t>data’s </a:t>
            </a:r>
            <a:r>
              <a:rPr spc="50" dirty="0">
                <a:latin typeface="Calibri"/>
                <a:cs typeface="Calibri"/>
              </a:rPr>
              <a:t>level</a:t>
            </a:r>
            <a:r>
              <a:rPr spc="305" dirty="0">
                <a:latin typeface="Calibri"/>
                <a:cs typeface="Calibri"/>
              </a:rPr>
              <a:t> </a:t>
            </a:r>
            <a:r>
              <a:rPr spc="50" dirty="0">
                <a:latin typeface="Calibri"/>
                <a:cs typeface="Calibri"/>
              </a:rPr>
              <a:t>of</a:t>
            </a:r>
            <a:endParaRPr sz="2250">
              <a:latin typeface="Calibri"/>
              <a:cs typeface="Calibri"/>
            </a:endParaRPr>
          </a:p>
          <a:p>
            <a:pPr marL="229235">
              <a:lnSpc>
                <a:spcPts val="2115"/>
              </a:lnSpc>
            </a:pPr>
            <a:r>
              <a:rPr spc="-20" dirty="0"/>
              <a:t>privacy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368" y="2636520"/>
            <a:ext cx="7077709" cy="289560"/>
          </a:xfrm>
          <a:custGeom>
            <a:avLst/>
            <a:gdLst/>
            <a:ahLst/>
            <a:cxnLst/>
            <a:rect l="l" t="t" r="r" b="b"/>
            <a:pathLst>
              <a:path w="7077709" h="289560">
                <a:moveTo>
                  <a:pt x="0" y="289560"/>
                </a:moveTo>
                <a:lnTo>
                  <a:pt x="7077456" y="289560"/>
                </a:lnTo>
                <a:lnTo>
                  <a:pt x="7077456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solidFill>
            <a:srgbClr val="80DF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6387" y="1532128"/>
            <a:ext cx="6650355" cy="3649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Overview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2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8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45" dirty="0">
                <a:solidFill>
                  <a:srgbClr val="0C2C83"/>
                </a:solidFill>
                <a:latin typeface="Trebuchet MS"/>
                <a:cs typeface="Trebuchet MS"/>
              </a:rPr>
              <a:t>Understanding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1600" b="1" spc="20" dirty="0">
                <a:solidFill>
                  <a:srgbClr val="0C2C83"/>
                </a:solidFill>
                <a:latin typeface="Trebuchet MS"/>
                <a:cs typeface="Trebuchet MS"/>
              </a:rPr>
              <a:t>University</a:t>
            </a:r>
            <a:r>
              <a:rPr sz="1600" b="1" spc="-32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Challenge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spc="5" dirty="0">
                <a:solidFill>
                  <a:srgbClr val="0C2C83"/>
                </a:solidFill>
                <a:latin typeface="Trebuchet MS"/>
                <a:cs typeface="Trebuchet MS"/>
              </a:rPr>
              <a:t>in</a:t>
            </a:r>
            <a:r>
              <a:rPr sz="1600" b="1" spc="-3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universities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ts val="3360"/>
              </a:lnSpc>
              <a:spcBef>
                <a:spcPts val="254"/>
              </a:spcBef>
            </a:pP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Roles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Responsibilities </a:t>
            </a:r>
            <a:r>
              <a:rPr sz="2000" b="1" spc="-5" dirty="0">
                <a:solidFill>
                  <a:srgbClr val="0C2C83"/>
                </a:solidFill>
                <a:latin typeface="Trebuchet MS"/>
                <a:cs typeface="Trebuchet MS"/>
              </a:rPr>
              <a:t>in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 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Ordinance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dirty="0">
                <a:solidFill>
                  <a:srgbClr val="0C2C83"/>
                </a:solidFill>
                <a:latin typeface="Trebuchet MS"/>
                <a:cs typeface="Trebuchet MS"/>
              </a:rPr>
              <a:t>Relevant</a:t>
            </a:r>
            <a:r>
              <a:rPr sz="2000" b="1" spc="-16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Regulations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509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Hong</a:t>
            </a:r>
            <a:r>
              <a:rPr sz="1600" b="1" spc="-5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Kong</a:t>
            </a:r>
            <a:r>
              <a:rPr sz="1600" b="1" spc="-1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1600" b="1" spc="-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C2C83"/>
                </a:solidFill>
                <a:latin typeface="Trebuchet MS"/>
                <a:cs typeface="Trebuchet MS"/>
              </a:rPr>
              <a:t>(Privacy)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Ordinance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0" dirty="0">
                <a:solidFill>
                  <a:srgbClr val="0C2C83"/>
                </a:solidFill>
                <a:latin typeface="Trebuchet MS"/>
                <a:cs typeface="Trebuchet MS"/>
              </a:rPr>
              <a:t>Six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33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 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70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Practicing </a:t>
            </a:r>
            <a:r>
              <a:rPr sz="1600" b="1" spc="-5" dirty="0">
                <a:solidFill>
                  <a:srgbClr val="0C2C83"/>
                </a:solidFill>
                <a:latin typeface="Trebuchet MS"/>
                <a:cs typeface="Trebuchet MS"/>
              </a:rPr>
              <a:t>the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</a:t>
            </a:r>
            <a:r>
              <a:rPr sz="1600" b="1" spc="-33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governance </a:t>
            </a:r>
            <a:r>
              <a:rPr sz="1600" b="1" spc="120" dirty="0">
                <a:solidFill>
                  <a:srgbClr val="0C2C83"/>
                </a:solidFill>
                <a:latin typeface="Trebuchet MS"/>
                <a:cs typeface="Trebuchet MS"/>
              </a:rPr>
              <a:t>&amp;</a:t>
            </a:r>
            <a:r>
              <a:rPr sz="1600" b="1" spc="-2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processes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Security</a:t>
            </a:r>
            <a:r>
              <a:rPr sz="2000" b="1" spc="-8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55" dirty="0">
                <a:solidFill>
                  <a:srgbClr val="0C2C83"/>
                </a:solidFill>
                <a:latin typeface="Trebuchet MS"/>
                <a:cs typeface="Trebuchet MS"/>
              </a:rPr>
              <a:t>Measures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13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Agen</a:t>
            </a:r>
            <a:r>
              <a:rPr spc="45" dirty="0"/>
              <a:t>da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Roles</a:t>
            </a:r>
            <a:r>
              <a:rPr spc="-55" dirty="0"/>
              <a:t> </a:t>
            </a:r>
            <a:r>
              <a:rPr spc="45" dirty="0"/>
              <a:t>and</a:t>
            </a:r>
            <a:r>
              <a:rPr spc="-60" dirty="0"/>
              <a:t> </a:t>
            </a:r>
            <a:r>
              <a:rPr spc="25" dirty="0"/>
              <a:t>Responsibilities</a:t>
            </a:r>
            <a:r>
              <a:rPr spc="-8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5" dirty="0"/>
              <a:t>Privacy</a:t>
            </a:r>
            <a:r>
              <a:rPr spc="-60" dirty="0"/>
              <a:t> </a:t>
            </a:r>
            <a:r>
              <a:rPr spc="45" dirty="0"/>
              <a:t>and</a:t>
            </a:r>
            <a:r>
              <a:rPr spc="-60" dirty="0"/>
              <a:t> </a:t>
            </a:r>
            <a:r>
              <a:rPr spc="20" dirty="0"/>
              <a:t>Personal</a:t>
            </a:r>
            <a:r>
              <a:rPr spc="-60" dirty="0"/>
              <a:t> </a:t>
            </a:r>
            <a:r>
              <a:rPr spc="50" dirty="0"/>
              <a:t>Data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9624" y="5189346"/>
            <a:ext cx="1840230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Data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User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i="1" dirty="0">
                <a:latin typeface="Arial"/>
                <a:cs typeface="Arial"/>
              </a:rPr>
              <a:t>The individual</a:t>
            </a:r>
            <a:r>
              <a:rPr sz="1600" i="1" spc="-1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about  </a:t>
            </a:r>
            <a:r>
              <a:rPr sz="1600" i="1" dirty="0">
                <a:latin typeface="Arial"/>
                <a:cs typeface="Arial"/>
              </a:rPr>
              <a:t>whom </a:t>
            </a:r>
            <a:r>
              <a:rPr sz="1600" i="1" spc="-5" dirty="0">
                <a:latin typeface="Arial"/>
                <a:cs typeface="Arial"/>
              </a:rPr>
              <a:t>information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is  </a:t>
            </a:r>
            <a:r>
              <a:rPr sz="1600" i="1" spc="-5" dirty="0">
                <a:latin typeface="Arial"/>
                <a:cs typeface="Arial"/>
              </a:rPr>
              <a:t>being</a:t>
            </a:r>
            <a:r>
              <a:rPr sz="1600" i="1" spc="-9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processed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48398" y="5189346"/>
            <a:ext cx="2159635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Data </a:t>
            </a:r>
            <a:r>
              <a:rPr sz="1600" b="1" dirty="0">
                <a:latin typeface="Arial"/>
                <a:cs typeface="Arial"/>
              </a:rPr>
              <a:t>custodians  </a:t>
            </a:r>
            <a:r>
              <a:rPr sz="1600" i="1" dirty="0">
                <a:latin typeface="Arial"/>
                <a:cs typeface="Arial"/>
              </a:rPr>
              <a:t>Processes the </a:t>
            </a:r>
            <a:r>
              <a:rPr sz="1600" i="1" spc="-5" dirty="0">
                <a:latin typeface="Arial"/>
                <a:cs typeface="Arial"/>
              </a:rPr>
              <a:t>data,  </a:t>
            </a:r>
            <a:r>
              <a:rPr sz="1600" i="1" dirty="0">
                <a:latin typeface="Arial"/>
                <a:cs typeface="Arial"/>
              </a:rPr>
              <a:t>within the </a:t>
            </a:r>
            <a:r>
              <a:rPr sz="1600" i="1" spc="-5" dirty="0">
                <a:latin typeface="Arial"/>
                <a:cs typeface="Arial"/>
              </a:rPr>
              <a:t>boundries</a:t>
            </a:r>
            <a:r>
              <a:rPr sz="1600" i="1" spc="-1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set  by the Data</a:t>
            </a:r>
            <a:r>
              <a:rPr sz="1600" i="1" spc="-9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Owner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72383" y="4328159"/>
            <a:ext cx="457200" cy="451484"/>
          </a:xfrm>
          <a:custGeom>
            <a:avLst/>
            <a:gdLst/>
            <a:ahLst/>
            <a:cxnLst/>
            <a:rect l="l" t="t" r="r" b="b"/>
            <a:pathLst>
              <a:path w="457200" h="451485">
                <a:moveTo>
                  <a:pt x="231648" y="0"/>
                </a:moveTo>
                <a:lnTo>
                  <a:pt x="231648" y="112775"/>
                </a:lnTo>
                <a:lnTo>
                  <a:pt x="0" y="112775"/>
                </a:lnTo>
                <a:lnTo>
                  <a:pt x="0" y="338327"/>
                </a:lnTo>
                <a:lnTo>
                  <a:pt x="231648" y="338327"/>
                </a:lnTo>
                <a:lnTo>
                  <a:pt x="231648" y="451103"/>
                </a:lnTo>
                <a:lnTo>
                  <a:pt x="457200" y="225551"/>
                </a:lnTo>
                <a:lnTo>
                  <a:pt x="231648" y="0"/>
                </a:lnTo>
                <a:close/>
              </a:path>
            </a:pathLst>
          </a:custGeom>
          <a:solidFill>
            <a:srgbClr val="969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46041" y="5189346"/>
            <a:ext cx="137922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Personal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59352" y="4017264"/>
            <a:ext cx="1755648" cy="1069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63110" y="1661921"/>
            <a:ext cx="5003800" cy="149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8980" marR="5080">
              <a:lnSpc>
                <a:spcPct val="100000"/>
              </a:lnSpc>
            </a:pPr>
            <a:r>
              <a:rPr sz="1600" i="1" dirty="0">
                <a:latin typeface="Arial"/>
                <a:cs typeface="Arial"/>
              </a:rPr>
              <a:t>Owns the </a:t>
            </a:r>
            <a:r>
              <a:rPr sz="1600" i="1" spc="-5" dirty="0">
                <a:latin typeface="Arial"/>
                <a:cs typeface="Arial"/>
              </a:rPr>
              <a:t>data. </a:t>
            </a:r>
            <a:r>
              <a:rPr sz="1600" i="1" dirty="0">
                <a:latin typeface="Arial"/>
                <a:cs typeface="Arial"/>
              </a:rPr>
              <a:t>The Data Owner  </a:t>
            </a:r>
            <a:r>
              <a:rPr sz="1600" i="1" spc="-5" dirty="0">
                <a:latin typeface="Arial"/>
                <a:cs typeface="Arial"/>
              </a:rPr>
              <a:t>has </a:t>
            </a:r>
            <a:r>
              <a:rPr sz="1600" i="1" dirty="0">
                <a:latin typeface="Arial"/>
                <a:cs typeface="Arial"/>
              </a:rPr>
              <a:t>the </a:t>
            </a:r>
            <a:r>
              <a:rPr sz="1600" i="1" spc="-5" dirty="0">
                <a:latin typeface="Arial"/>
                <a:cs typeface="Arial"/>
              </a:rPr>
              <a:t>authority </a:t>
            </a:r>
            <a:r>
              <a:rPr sz="1600" i="1" spc="5" dirty="0">
                <a:latin typeface="Arial"/>
                <a:cs typeface="Arial"/>
              </a:rPr>
              <a:t>to </a:t>
            </a:r>
            <a:r>
              <a:rPr sz="1600" i="1" dirty="0">
                <a:latin typeface="Arial"/>
                <a:cs typeface="Arial"/>
              </a:rPr>
              <a:t>decide </a:t>
            </a:r>
            <a:r>
              <a:rPr sz="1600" i="1" spc="-5" dirty="0">
                <a:latin typeface="Arial"/>
                <a:cs typeface="Arial"/>
              </a:rPr>
              <a:t>how  and </a:t>
            </a:r>
            <a:r>
              <a:rPr sz="1600" i="1" spc="5" dirty="0">
                <a:latin typeface="Arial"/>
                <a:cs typeface="Arial"/>
              </a:rPr>
              <a:t>why </a:t>
            </a:r>
            <a:r>
              <a:rPr sz="1600" i="1" dirty="0">
                <a:latin typeface="Arial"/>
                <a:cs typeface="Arial"/>
              </a:rPr>
              <a:t>the </a:t>
            </a:r>
            <a:r>
              <a:rPr sz="1600" i="1" spc="-5" dirty="0">
                <a:latin typeface="Arial"/>
                <a:cs typeface="Arial"/>
              </a:rPr>
              <a:t>personal</a:t>
            </a:r>
            <a:r>
              <a:rPr sz="1600" i="1" spc="-7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information  </a:t>
            </a:r>
            <a:r>
              <a:rPr sz="1600" i="1" dirty="0">
                <a:latin typeface="Arial"/>
                <a:cs typeface="Arial"/>
              </a:rPr>
              <a:t>is </a:t>
            </a:r>
            <a:r>
              <a:rPr sz="1600" i="1" spc="5" dirty="0">
                <a:latin typeface="Arial"/>
                <a:cs typeface="Arial"/>
              </a:rPr>
              <a:t>to </a:t>
            </a:r>
            <a:r>
              <a:rPr sz="1600" i="1" spc="-5" dirty="0">
                <a:latin typeface="Arial"/>
                <a:cs typeface="Arial"/>
              </a:rPr>
              <a:t>be</a:t>
            </a:r>
            <a:r>
              <a:rPr sz="1600" i="1" spc="-1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processed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Data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Owner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26864" y="3386328"/>
            <a:ext cx="417830" cy="457200"/>
          </a:xfrm>
          <a:custGeom>
            <a:avLst/>
            <a:gdLst/>
            <a:ahLst/>
            <a:cxnLst/>
            <a:rect l="l" t="t" r="r" b="b"/>
            <a:pathLst>
              <a:path w="417829" h="457200">
                <a:moveTo>
                  <a:pt x="417575" y="248412"/>
                </a:moveTo>
                <a:lnTo>
                  <a:pt x="0" y="248412"/>
                </a:lnTo>
                <a:lnTo>
                  <a:pt x="208787" y="457200"/>
                </a:lnTo>
                <a:lnTo>
                  <a:pt x="417575" y="248412"/>
                </a:lnTo>
                <a:close/>
              </a:path>
              <a:path w="417829" h="457200">
                <a:moveTo>
                  <a:pt x="313182" y="0"/>
                </a:moveTo>
                <a:lnTo>
                  <a:pt x="104394" y="0"/>
                </a:lnTo>
                <a:lnTo>
                  <a:pt x="104394" y="248412"/>
                </a:lnTo>
                <a:lnTo>
                  <a:pt x="313182" y="248412"/>
                </a:lnTo>
                <a:lnTo>
                  <a:pt x="313182" y="0"/>
                </a:lnTo>
                <a:close/>
              </a:path>
            </a:pathLst>
          </a:custGeom>
          <a:solidFill>
            <a:srgbClr val="969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0384" y="4328159"/>
            <a:ext cx="457200" cy="451484"/>
          </a:xfrm>
          <a:custGeom>
            <a:avLst/>
            <a:gdLst/>
            <a:ahLst/>
            <a:cxnLst/>
            <a:rect l="l" t="t" r="r" b="b"/>
            <a:pathLst>
              <a:path w="457200" h="451485">
                <a:moveTo>
                  <a:pt x="225551" y="0"/>
                </a:moveTo>
                <a:lnTo>
                  <a:pt x="0" y="225551"/>
                </a:lnTo>
                <a:lnTo>
                  <a:pt x="225551" y="451103"/>
                </a:lnTo>
                <a:lnTo>
                  <a:pt x="225551" y="338327"/>
                </a:lnTo>
                <a:lnTo>
                  <a:pt x="457199" y="338327"/>
                </a:lnTo>
                <a:lnTo>
                  <a:pt x="457199" y="112775"/>
                </a:lnTo>
                <a:lnTo>
                  <a:pt x="225551" y="112775"/>
                </a:lnTo>
                <a:lnTo>
                  <a:pt x="225551" y="0"/>
                </a:lnTo>
                <a:close/>
              </a:path>
            </a:pathLst>
          </a:custGeom>
          <a:solidFill>
            <a:srgbClr val="969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4384" y="1557527"/>
            <a:ext cx="1981200" cy="1292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583" y="3767328"/>
            <a:ext cx="1972055" cy="1289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82383" y="3816096"/>
            <a:ext cx="1905000" cy="1240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Roles</a:t>
            </a:r>
            <a:r>
              <a:rPr spc="-55" dirty="0"/>
              <a:t> </a:t>
            </a:r>
            <a:r>
              <a:rPr spc="45" dirty="0"/>
              <a:t>and</a:t>
            </a:r>
            <a:r>
              <a:rPr spc="-60" dirty="0"/>
              <a:t> </a:t>
            </a:r>
            <a:r>
              <a:rPr spc="25" dirty="0"/>
              <a:t>Responsibilities</a:t>
            </a:r>
            <a:r>
              <a:rPr spc="-8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5" dirty="0"/>
              <a:t>Privacy</a:t>
            </a:r>
            <a:r>
              <a:rPr spc="-60" dirty="0"/>
              <a:t> </a:t>
            </a:r>
            <a:r>
              <a:rPr spc="45" dirty="0"/>
              <a:t>and</a:t>
            </a:r>
            <a:r>
              <a:rPr spc="-60" dirty="0"/>
              <a:t> </a:t>
            </a:r>
            <a:r>
              <a:rPr spc="20" dirty="0"/>
              <a:t>Personal</a:t>
            </a:r>
            <a:r>
              <a:rPr spc="-60" dirty="0"/>
              <a:t> </a:t>
            </a:r>
            <a:r>
              <a:rPr spc="50" dirty="0"/>
              <a:t>Data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15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093" y="1578609"/>
            <a:ext cx="6041390" cy="441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spc="35" dirty="0">
                <a:solidFill>
                  <a:srgbClr val="0C2C83"/>
                </a:solidFill>
                <a:latin typeface="Trebuchet MS"/>
                <a:cs typeface="Trebuchet MS"/>
              </a:rPr>
              <a:t>Example</a:t>
            </a:r>
            <a:r>
              <a:rPr sz="1800" b="1" u="sng" spc="-7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spc="235" dirty="0">
                <a:solidFill>
                  <a:srgbClr val="0C2C83"/>
                </a:solidFill>
                <a:latin typeface="Trebuchet MS"/>
                <a:cs typeface="Trebuchet MS"/>
              </a:rPr>
              <a:t>–</a:t>
            </a:r>
            <a:r>
              <a:rPr sz="1800" b="1" spc="-3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0C2C83"/>
                </a:solidFill>
                <a:latin typeface="Trebuchet MS"/>
                <a:cs typeface="Trebuchet MS"/>
              </a:rPr>
              <a:t>Roles</a:t>
            </a:r>
            <a:r>
              <a:rPr sz="1800" b="1" spc="-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0C2C83"/>
                </a:solidFill>
                <a:latin typeface="Trebuchet MS"/>
                <a:cs typeface="Trebuchet MS"/>
              </a:rPr>
              <a:t>and</a:t>
            </a:r>
            <a:r>
              <a:rPr sz="1800" b="1" spc="-5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0C2C83"/>
                </a:solidFill>
                <a:latin typeface="Trebuchet MS"/>
                <a:cs typeface="Trebuchet MS"/>
              </a:rPr>
              <a:t>responsibilities</a:t>
            </a:r>
            <a:r>
              <a:rPr sz="1800" b="1" spc="-5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0C2C83"/>
                </a:solidFill>
                <a:latin typeface="Trebuchet MS"/>
                <a:cs typeface="Trebuchet MS"/>
              </a:rPr>
              <a:t>of</a:t>
            </a:r>
            <a:r>
              <a:rPr sz="1800" b="1" spc="-4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0C2C83"/>
                </a:solidFill>
                <a:latin typeface="Trebuchet MS"/>
                <a:cs typeface="Trebuchet MS"/>
              </a:rPr>
              <a:t>student</a:t>
            </a:r>
            <a:r>
              <a:rPr sz="1800" b="1" spc="-6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0C2C83"/>
                </a:solidFill>
                <a:latin typeface="Trebuchet MS"/>
                <a:cs typeface="Trebuchet MS"/>
              </a:rPr>
              <a:t>records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31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Data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Owner</a:t>
            </a:r>
            <a:endParaRPr sz="1800">
              <a:latin typeface="Trebuchet MS"/>
              <a:cs typeface="Trebuchet MS"/>
            </a:endParaRPr>
          </a:p>
          <a:p>
            <a:pPr marL="368935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30" dirty="0">
                <a:latin typeface="Arial"/>
                <a:cs typeface="Arial"/>
              </a:rPr>
              <a:t>Head </a:t>
            </a:r>
            <a:r>
              <a:rPr sz="1800" spc="50" dirty="0">
                <a:latin typeface="Arial"/>
                <a:cs typeface="Arial"/>
              </a:rPr>
              <a:t>of </a:t>
            </a:r>
            <a:r>
              <a:rPr sz="1800" spc="15" dirty="0">
                <a:latin typeface="Arial"/>
                <a:cs typeface="Arial"/>
              </a:rPr>
              <a:t>Student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Records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5" dirty="0">
                <a:latin typeface="Arial"/>
                <a:cs typeface="Arial"/>
              </a:rPr>
              <a:t>Academic </a:t>
            </a:r>
            <a:r>
              <a:rPr sz="1800" spc="-15" dirty="0">
                <a:latin typeface="Arial"/>
                <a:cs typeface="Arial"/>
              </a:rPr>
              <a:t>Secretariat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44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Data </a:t>
            </a:r>
            <a:r>
              <a:rPr sz="1800" b="1" spc="45" dirty="0">
                <a:latin typeface="Trebuchet MS"/>
                <a:cs typeface="Trebuchet MS"/>
              </a:rPr>
              <a:t>Custodian</a:t>
            </a:r>
            <a:endParaRPr sz="1800">
              <a:latin typeface="Trebuchet MS"/>
              <a:cs typeface="Trebuchet MS"/>
            </a:endParaRPr>
          </a:p>
          <a:p>
            <a:pPr marL="368935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15" dirty="0">
                <a:latin typeface="Arial"/>
                <a:cs typeface="Arial"/>
              </a:rPr>
              <a:t>Student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Records </a:t>
            </a:r>
            <a:r>
              <a:rPr sz="1800" spc="25" dirty="0">
                <a:latin typeface="Arial"/>
                <a:cs typeface="Arial"/>
              </a:rPr>
              <a:t>Officer</a:t>
            </a:r>
            <a:endParaRPr sz="18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50" dirty="0">
                <a:latin typeface="Arial"/>
                <a:cs typeface="Arial"/>
              </a:rPr>
              <a:t>IT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Officer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32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Data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User</a:t>
            </a:r>
            <a:endParaRPr sz="1800">
              <a:latin typeface="Trebuchet MS"/>
              <a:cs typeface="Trebuchet MS"/>
            </a:endParaRPr>
          </a:p>
          <a:p>
            <a:pPr marL="368935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10" dirty="0">
                <a:latin typeface="Arial"/>
                <a:cs typeface="Arial"/>
              </a:rPr>
              <a:t>Administration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Officer</a:t>
            </a:r>
            <a:endParaRPr sz="18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31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Arial"/>
                <a:cs typeface="Arial"/>
              </a:rPr>
              <a:t>Professor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Roles</a:t>
            </a:r>
            <a:r>
              <a:rPr spc="-55" dirty="0"/>
              <a:t> </a:t>
            </a:r>
            <a:r>
              <a:rPr spc="45" dirty="0"/>
              <a:t>and</a:t>
            </a:r>
            <a:r>
              <a:rPr spc="-60" dirty="0"/>
              <a:t> </a:t>
            </a:r>
            <a:r>
              <a:rPr spc="25" dirty="0"/>
              <a:t>Responsibilities</a:t>
            </a:r>
            <a:r>
              <a:rPr spc="-8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5" dirty="0"/>
              <a:t>Privacy</a:t>
            </a:r>
            <a:r>
              <a:rPr spc="-60" dirty="0"/>
              <a:t> </a:t>
            </a:r>
            <a:r>
              <a:rPr spc="45" dirty="0"/>
              <a:t>and</a:t>
            </a:r>
            <a:r>
              <a:rPr spc="-60" dirty="0"/>
              <a:t> </a:t>
            </a:r>
            <a:r>
              <a:rPr spc="20" dirty="0"/>
              <a:t>Personal</a:t>
            </a:r>
            <a:r>
              <a:rPr spc="-60" dirty="0"/>
              <a:t> </a:t>
            </a:r>
            <a:r>
              <a:rPr spc="50" dirty="0"/>
              <a:t>Data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4017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b="1" u="sng" spc="-12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b="1" u="sng" spc="65" dirty="0">
                <a:solidFill>
                  <a:srgbClr val="0C2C83"/>
                </a:solidFill>
                <a:latin typeface="Trebuchet MS"/>
                <a:cs typeface="Trebuchet MS"/>
              </a:rPr>
              <a:t>Owners</a:t>
            </a:r>
          </a:p>
          <a:p>
            <a:pPr marL="52705">
              <a:lnSpc>
                <a:spcPts val="2655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20" dirty="0"/>
              <a:t>Authority </a:t>
            </a:r>
            <a:r>
              <a:rPr spc="50" dirty="0"/>
              <a:t>to </a:t>
            </a:r>
            <a:r>
              <a:rPr spc="10" dirty="0"/>
              <a:t>collect, </a:t>
            </a:r>
            <a:r>
              <a:rPr spc="-5" dirty="0"/>
              <a:t>create, retain </a:t>
            </a:r>
            <a:r>
              <a:rPr spc="-40" dirty="0"/>
              <a:t>and </a:t>
            </a:r>
            <a:r>
              <a:rPr spc="-5" dirty="0"/>
              <a:t>maintain </a:t>
            </a:r>
            <a:r>
              <a:rPr spc="15" dirty="0"/>
              <a:t>information</a:t>
            </a:r>
            <a:r>
              <a:rPr spc="-320" dirty="0"/>
              <a:t> </a:t>
            </a:r>
            <a:r>
              <a:rPr spc="-40" dirty="0"/>
              <a:t>and </a:t>
            </a:r>
            <a:r>
              <a:rPr spc="15" dirty="0"/>
              <a:t>information</a:t>
            </a:r>
            <a:endParaRPr sz="2250">
              <a:latin typeface="Calibri"/>
              <a:cs typeface="Calibri"/>
            </a:endParaRPr>
          </a:p>
          <a:p>
            <a:pPr marL="222885">
              <a:lnSpc>
                <a:spcPts val="2115"/>
              </a:lnSpc>
            </a:pPr>
            <a:r>
              <a:rPr spc="20" dirty="0"/>
              <a:t>systems </a:t>
            </a:r>
            <a:r>
              <a:rPr spc="45" dirty="0"/>
              <a:t>within </a:t>
            </a:r>
            <a:r>
              <a:rPr spc="20" dirty="0"/>
              <a:t>their </a:t>
            </a:r>
            <a:r>
              <a:rPr spc="-20" dirty="0"/>
              <a:t>assigned </a:t>
            </a:r>
            <a:r>
              <a:rPr spc="-55" dirty="0"/>
              <a:t>area </a:t>
            </a:r>
            <a:r>
              <a:rPr spc="50" dirty="0"/>
              <a:t>of</a:t>
            </a:r>
            <a:r>
              <a:rPr dirty="0"/>
              <a:t> </a:t>
            </a:r>
            <a:r>
              <a:rPr spc="10" dirty="0"/>
              <a:t>control</a:t>
            </a:r>
          </a:p>
          <a:p>
            <a:pPr marL="52705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20" dirty="0"/>
              <a:t>Usually </a:t>
            </a:r>
            <a:r>
              <a:rPr spc="-5" dirty="0"/>
              <a:t>senior personnel </a:t>
            </a:r>
            <a:r>
              <a:rPr dirty="0"/>
              <a:t>or </a:t>
            </a:r>
            <a:r>
              <a:rPr spc="10" dirty="0"/>
              <a:t>faculty </a:t>
            </a:r>
            <a:r>
              <a:rPr spc="25" dirty="0"/>
              <a:t>unit</a:t>
            </a:r>
            <a:r>
              <a:rPr spc="-330" dirty="0"/>
              <a:t> </a:t>
            </a:r>
            <a:r>
              <a:rPr spc="-20" dirty="0"/>
              <a:t>managers</a:t>
            </a:r>
            <a:endParaRPr sz="225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42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dirty="0"/>
              <a:t>Responsibilities include: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5" dirty="0"/>
              <a:t>Assigning </a:t>
            </a:r>
            <a:r>
              <a:rPr spc="10" dirty="0"/>
              <a:t>custody </a:t>
            </a:r>
            <a:r>
              <a:rPr spc="50" dirty="0"/>
              <a:t>of</a:t>
            </a:r>
            <a:r>
              <a:rPr spc="-330" dirty="0"/>
              <a:t> </a:t>
            </a:r>
            <a:r>
              <a:rPr spc="35" dirty="0"/>
              <a:t>the </a:t>
            </a:r>
            <a:r>
              <a:rPr spc="15" dirty="0"/>
              <a:t>information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10" dirty="0"/>
              <a:t>Authorising </a:t>
            </a:r>
            <a:r>
              <a:rPr spc="-30" dirty="0"/>
              <a:t>access </a:t>
            </a:r>
            <a:r>
              <a:rPr spc="50" dirty="0"/>
              <a:t>to </a:t>
            </a:r>
            <a:r>
              <a:rPr spc="35" dirty="0"/>
              <a:t>the</a:t>
            </a:r>
            <a:r>
              <a:rPr spc="-340" dirty="0"/>
              <a:t> </a:t>
            </a:r>
            <a:r>
              <a:rPr spc="15" dirty="0"/>
              <a:t>Information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5" dirty="0"/>
              <a:t>Specifying </a:t>
            </a:r>
            <a:r>
              <a:rPr spc="10" dirty="0"/>
              <a:t>controls </a:t>
            </a:r>
            <a:r>
              <a:rPr spc="45" dirty="0"/>
              <a:t>to </a:t>
            </a:r>
            <a:r>
              <a:rPr spc="-5" dirty="0"/>
              <a:t>ensure </a:t>
            </a:r>
            <a:r>
              <a:rPr spc="10" dirty="0"/>
              <a:t>confidentiality, </a:t>
            </a:r>
            <a:r>
              <a:rPr spc="20" dirty="0"/>
              <a:t>integrity</a:t>
            </a:r>
            <a:r>
              <a:rPr spc="-330" dirty="0"/>
              <a:t> </a:t>
            </a:r>
            <a:r>
              <a:rPr spc="-40" dirty="0"/>
              <a:t>and </a:t>
            </a:r>
            <a:r>
              <a:rPr spc="-20" dirty="0"/>
              <a:t>availability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ts val="2655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4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5" dirty="0"/>
              <a:t>Communicating</a:t>
            </a:r>
            <a:r>
              <a:rPr spc="-40" dirty="0"/>
              <a:t> </a:t>
            </a:r>
            <a:r>
              <a:rPr spc="30" dirty="0"/>
              <a:t>the</a:t>
            </a:r>
            <a:r>
              <a:rPr spc="-15" dirty="0"/>
              <a:t> </a:t>
            </a:r>
            <a:r>
              <a:rPr spc="10" dirty="0"/>
              <a:t>control</a:t>
            </a:r>
            <a:r>
              <a:rPr spc="-15" dirty="0"/>
              <a:t> </a:t>
            </a:r>
            <a:r>
              <a:rPr spc="15" dirty="0"/>
              <a:t>requirements</a:t>
            </a:r>
            <a:r>
              <a:rPr spc="-55" dirty="0"/>
              <a:t> </a:t>
            </a:r>
            <a:r>
              <a:rPr spc="50" dirty="0"/>
              <a:t>to</a:t>
            </a:r>
            <a:r>
              <a:rPr spc="-15" dirty="0"/>
              <a:t> </a:t>
            </a:r>
            <a:r>
              <a:rPr spc="30" dirty="0"/>
              <a:t>the</a:t>
            </a:r>
            <a:r>
              <a:rPr spc="-15" dirty="0"/>
              <a:t> </a:t>
            </a:r>
            <a:r>
              <a:rPr spc="-30" dirty="0"/>
              <a:t>data</a:t>
            </a:r>
            <a:r>
              <a:rPr spc="15" dirty="0"/>
              <a:t> </a:t>
            </a:r>
            <a:r>
              <a:rPr spc="-5" dirty="0"/>
              <a:t>custodian</a:t>
            </a:r>
            <a:r>
              <a:rPr spc="5" dirty="0"/>
              <a:t> </a:t>
            </a:r>
            <a:r>
              <a:rPr spc="-40" dirty="0"/>
              <a:t>and</a:t>
            </a:r>
            <a:r>
              <a:rPr spc="-15" dirty="0"/>
              <a:t> </a:t>
            </a:r>
            <a:r>
              <a:rPr spc="-5" dirty="0"/>
              <a:t>users</a:t>
            </a:r>
            <a:r>
              <a:rPr spc="-10" dirty="0"/>
              <a:t> </a:t>
            </a:r>
            <a:r>
              <a:rPr spc="50" dirty="0"/>
              <a:t>of</a:t>
            </a:r>
            <a:endParaRPr sz="2250">
              <a:latin typeface="Calibri"/>
              <a:cs typeface="Calibri"/>
            </a:endParaRPr>
          </a:p>
          <a:p>
            <a:pPr marL="586105">
              <a:lnSpc>
                <a:spcPts val="2115"/>
              </a:lnSpc>
            </a:pPr>
            <a:r>
              <a:rPr spc="30" dirty="0"/>
              <a:t>the</a:t>
            </a:r>
            <a:r>
              <a:rPr spc="-55" dirty="0"/>
              <a:t> </a:t>
            </a:r>
            <a:r>
              <a:rPr spc="15" dirty="0"/>
              <a:t>information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Roles</a:t>
            </a:r>
            <a:r>
              <a:rPr spc="-55" dirty="0"/>
              <a:t> </a:t>
            </a:r>
            <a:r>
              <a:rPr spc="45" dirty="0"/>
              <a:t>and</a:t>
            </a:r>
            <a:r>
              <a:rPr spc="-60" dirty="0"/>
              <a:t> </a:t>
            </a:r>
            <a:r>
              <a:rPr spc="25" dirty="0"/>
              <a:t>Responsibilities</a:t>
            </a:r>
            <a:r>
              <a:rPr spc="-8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5" dirty="0"/>
              <a:t>Privacy</a:t>
            </a:r>
            <a:r>
              <a:rPr spc="-60" dirty="0"/>
              <a:t> </a:t>
            </a:r>
            <a:r>
              <a:rPr spc="45" dirty="0"/>
              <a:t>and</a:t>
            </a:r>
            <a:r>
              <a:rPr spc="-60" dirty="0"/>
              <a:t> </a:t>
            </a:r>
            <a:r>
              <a:rPr spc="20" dirty="0"/>
              <a:t>Personal</a:t>
            </a:r>
            <a:r>
              <a:rPr spc="-60" dirty="0"/>
              <a:t> </a:t>
            </a:r>
            <a:r>
              <a:rPr spc="50" dirty="0"/>
              <a:t>Data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17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4017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b="1" u="sng" spc="-13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b="1" u="sng" spc="55" dirty="0">
                <a:solidFill>
                  <a:srgbClr val="0C2C83"/>
                </a:solidFill>
                <a:latin typeface="Trebuchet MS"/>
                <a:cs typeface="Trebuchet MS"/>
              </a:rPr>
              <a:t>Custodians</a:t>
            </a:r>
          </a:p>
          <a:p>
            <a:pPr marL="52705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9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-10" dirty="0"/>
              <a:t>Responsible</a:t>
            </a:r>
            <a:r>
              <a:rPr spc="-45" dirty="0"/>
              <a:t> </a:t>
            </a:r>
            <a:r>
              <a:rPr spc="30" dirty="0"/>
              <a:t>for</a:t>
            </a:r>
            <a:r>
              <a:rPr dirty="0"/>
              <a:t> </a:t>
            </a:r>
            <a:r>
              <a:rPr spc="35" dirty="0"/>
              <a:t>the</a:t>
            </a:r>
            <a:r>
              <a:rPr spc="-20" dirty="0"/>
              <a:t> </a:t>
            </a:r>
            <a:r>
              <a:rPr spc="5" dirty="0"/>
              <a:t>administration</a:t>
            </a:r>
            <a:r>
              <a:rPr spc="-20" dirty="0"/>
              <a:t> </a:t>
            </a:r>
            <a:r>
              <a:rPr spc="50" dirty="0"/>
              <a:t>of</a:t>
            </a:r>
            <a:r>
              <a:rPr spc="-25" dirty="0"/>
              <a:t> </a:t>
            </a:r>
            <a:r>
              <a:rPr spc="10" dirty="0"/>
              <a:t>controls</a:t>
            </a:r>
            <a:r>
              <a:rPr spc="-15" dirty="0"/>
              <a:t> </a:t>
            </a:r>
            <a:r>
              <a:rPr spc="-60" dirty="0"/>
              <a:t>as</a:t>
            </a:r>
            <a:r>
              <a:rPr spc="-15" dirty="0"/>
              <a:t> </a:t>
            </a:r>
            <a:r>
              <a:rPr spc="5" dirty="0"/>
              <a:t>specified</a:t>
            </a:r>
            <a:r>
              <a:rPr spc="-20" dirty="0"/>
              <a:t> </a:t>
            </a:r>
            <a:r>
              <a:rPr dirty="0"/>
              <a:t>by</a:t>
            </a:r>
            <a:r>
              <a:rPr spc="-15" dirty="0"/>
              <a:t> </a:t>
            </a:r>
            <a:r>
              <a:rPr spc="35" dirty="0"/>
              <a:t>the</a:t>
            </a:r>
            <a:r>
              <a:rPr spc="-20" dirty="0"/>
              <a:t> </a:t>
            </a:r>
            <a:r>
              <a:rPr spc="-30" dirty="0"/>
              <a:t>data</a:t>
            </a:r>
            <a:r>
              <a:rPr spc="10" dirty="0"/>
              <a:t> </a:t>
            </a:r>
            <a:r>
              <a:rPr spc="35" dirty="0"/>
              <a:t>owner</a:t>
            </a:r>
            <a:endParaRPr sz="225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50" dirty="0"/>
              <a:t>Tasks</a:t>
            </a:r>
            <a:r>
              <a:rPr spc="-340" dirty="0"/>
              <a:t> </a:t>
            </a:r>
            <a:r>
              <a:rPr dirty="0"/>
              <a:t>include: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25" dirty="0"/>
              <a:t>Implementing </a:t>
            </a:r>
            <a:r>
              <a:rPr spc="-20" dirty="0"/>
              <a:t>physical </a:t>
            </a:r>
            <a:r>
              <a:rPr spc="-40" dirty="0"/>
              <a:t>and </a:t>
            </a:r>
            <a:r>
              <a:rPr spc="-5" dirty="0"/>
              <a:t>technical</a:t>
            </a:r>
            <a:r>
              <a:rPr spc="-280" dirty="0"/>
              <a:t> </a:t>
            </a:r>
            <a:r>
              <a:rPr spc="10" dirty="0"/>
              <a:t>controls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15" dirty="0"/>
              <a:t>Administering </a:t>
            </a:r>
            <a:r>
              <a:rPr spc="-30" dirty="0"/>
              <a:t>access </a:t>
            </a:r>
            <a:r>
              <a:rPr spc="50" dirty="0"/>
              <a:t>to</a:t>
            </a:r>
            <a:r>
              <a:rPr spc="-275" dirty="0"/>
              <a:t> </a:t>
            </a:r>
            <a:r>
              <a:rPr spc="15" dirty="0"/>
              <a:t>information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15" dirty="0"/>
              <a:t>Ensuring </a:t>
            </a:r>
            <a:r>
              <a:rPr spc="30" dirty="0"/>
              <a:t>the </a:t>
            </a:r>
            <a:r>
              <a:rPr spc="-20" dirty="0"/>
              <a:t>availability </a:t>
            </a:r>
            <a:r>
              <a:rPr spc="50" dirty="0"/>
              <a:t>of</a:t>
            </a:r>
            <a:r>
              <a:rPr spc="-295" dirty="0"/>
              <a:t> </a:t>
            </a:r>
            <a:r>
              <a:rPr spc="15" dirty="0"/>
              <a:t>information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Roles</a:t>
            </a:r>
            <a:r>
              <a:rPr spc="-55" dirty="0"/>
              <a:t> </a:t>
            </a:r>
            <a:r>
              <a:rPr spc="45" dirty="0"/>
              <a:t>and</a:t>
            </a:r>
            <a:r>
              <a:rPr spc="-60" dirty="0"/>
              <a:t> </a:t>
            </a:r>
            <a:r>
              <a:rPr spc="25" dirty="0"/>
              <a:t>Responsibilities</a:t>
            </a:r>
            <a:r>
              <a:rPr spc="-8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5" dirty="0"/>
              <a:t>Privacy</a:t>
            </a:r>
            <a:r>
              <a:rPr spc="-60" dirty="0"/>
              <a:t> </a:t>
            </a:r>
            <a:r>
              <a:rPr spc="45" dirty="0"/>
              <a:t>and</a:t>
            </a:r>
            <a:r>
              <a:rPr spc="-60" dirty="0"/>
              <a:t> </a:t>
            </a:r>
            <a:r>
              <a:rPr spc="20" dirty="0"/>
              <a:t>Personal</a:t>
            </a:r>
            <a:r>
              <a:rPr spc="-60" dirty="0"/>
              <a:t> </a:t>
            </a:r>
            <a:r>
              <a:rPr spc="50" dirty="0"/>
              <a:t>Data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18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4017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b="1" u="sng" spc="-114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b="1" u="sng" spc="60" dirty="0">
                <a:solidFill>
                  <a:srgbClr val="0C2C83"/>
                </a:solidFill>
                <a:latin typeface="Trebuchet MS"/>
                <a:cs typeface="Trebuchet MS"/>
              </a:rPr>
              <a:t>Users</a:t>
            </a:r>
          </a:p>
          <a:p>
            <a:pPr marL="52705">
              <a:lnSpc>
                <a:spcPts val="2655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20" dirty="0"/>
              <a:t>Granted </a:t>
            </a:r>
            <a:r>
              <a:rPr spc="10" dirty="0"/>
              <a:t>explicit </a:t>
            </a:r>
            <a:r>
              <a:rPr spc="-5" dirty="0"/>
              <a:t>authorisation </a:t>
            </a:r>
            <a:r>
              <a:rPr dirty="0"/>
              <a:t>by </a:t>
            </a:r>
            <a:r>
              <a:rPr spc="35" dirty="0"/>
              <a:t>the </a:t>
            </a:r>
            <a:r>
              <a:rPr spc="-5" dirty="0"/>
              <a:t>relevant </a:t>
            </a:r>
            <a:r>
              <a:rPr spc="-30" dirty="0"/>
              <a:t>Data </a:t>
            </a:r>
            <a:r>
              <a:rPr spc="35" dirty="0"/>
              <a:t>Owner </a:t>
            </a:r>
            <a:r>
              <a:rPr spc="50" dirty="0"/>
              <a:t>to</a:t>
            </a:r>
            <a:r>
              <a:rPr spc="-300" dirty="0"/>
              <a:t> </a:t>
            </a:r>
            <a:r>
              <a:rPr spc="-25" dirty="0"/>
              <a:t>access, </a:t>
            </a:r>
            <a:r>
              <a:rPr spc="-5" dirty="0"/>
              <a:t>alter,</a:t>
            </a:r>
            <a:endParaRPr sz="2250">
              <a:latin typeface="Calibri"/>
              <a:cs typeface="Calibri"/>
            </a:endParaRPr>
          </a:p>
          <a:p>
            <a:pPr marL="222885">
              <a:lnSpc>
                <a:spcPts val="2115"/>
              </a:lnSpc>
            </a:pPr>
            <a:r>
              <a:rPr spc="10" dirty="0"/>
              <a:t>destroy, </a:t>
            </a:r>
            <a:r>
              <a:rPr dirty="0"/>
              <a:t>or </a:t>
            </a:r>
            <a:r>
              <a:rPr spc="-5" dirty="0"/>
              <a:t>use </a:t>
            </a:r>
            <a:r>
              <a:rPr spc="15" dirty="0"/>
              <a:t>information </a:t>
            </a:r>
            <a:r>
              <a:rPr spc="45" dirty="0"/>
              <a:t>within </a:t>
            </a:r>
            <a:r>
              <a:rPr spc="-60" dirty="0"/>
              <a:t>an </a:t>
            </a:r>
            <a:r>
              <a:rPr spc="15" dirty="0"/>
              <a:t>information</a:t>
            </a:r>
            <a:r>
              <a:rPr spc="-50" dirty="0"/>
              <a:t> </a:t>
            </a:r>
            <a:r>
              <a:rPr spc="25" dirty="0"/>
              <a:t>system</a:t>
            </a:r>
          </a:p>
          <a:p>
            <a:pPr marL="52705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42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-10" dirty="0"/>
              <a:t>Responsible </a:t>
            </a:r>
            <a:r>
              <a:rPr spc="25" dirty="0"/>
              <a:t>for: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4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-5" dirty="0"/>
              <a:t>Using</a:t>
            </a:r>
            <a:r>
              <a:rPr spc="10" dirty="0"/>
              <a:t> </a:t>
            </a:r>
            <a:r>
              <a:rPr spc="30" dirty="0"/>
              <a:t>the</a:t>
            </a:r>
            <a:r>
              <a:rPr spc="-10" dirty="0"/>
              <a:t> </a:t>
            </a:r>
            <a:r>
              <a:rPr spc="15" dirty="0"/>
              <a:t>information</a:t>
            </a:r>
            <a:r>
              <a:rPr spc="-35" dirty="0"/>
              <a:t> </a:t>
            </a:r>
            <a:r>
              <a:rPr dirty="0"/>
              <a:t>only</a:t>
            </a:r>
            <a:r>
              <a:rPr spc="-30" dirty="0"/>
              <a:t> </a:t>
            </a:r>
            <a:r>
              <a:rPr spc="30" dirty="0"/>
              <a:t>for</a:t>
            </a:r>
            <a:r>
              <a:rPr spc="5" dirty="0"/>
              <a:t> </a:t>
            </a:r>
            <a:r>
              <a:rPr spc="35" dirty="0"/>
              <a:t>the</a:t>
            </a:r>
            <a:r>
              <a:rPr spc="-10" dirty="0"/>
              <a:t> </a:t>
            </a:r>
            <a:r>
              <a:rPr dirty="0"/>
              <a:t>purpose</a:t>
            </a:r>
            <a:r>
              <a:rPr spc="-35" dirty="0"/>
              <a:t> </a:t>
            </a:r>
            <a:r>
              <a:rPr spc="15" dirty="0"/>
              <a:t>intended</a:t>
            </a:r>
            <a:r>
              <a:rPr spc="-35" dirty="0"/>
              <a:t> </a:t>
            </a:r>
            <a:r>
              <a:rPr dirty="0"/>
              <a:t>by</a:t>
            </a:r>
            <a:r>
              <a:rPr spc="-10" dirty="0"/>
              <a:t> </a:t>
            </a:r>
            <a:r>
              <a:rPr spc="30" dirty="0"/>
              <a:t>the</a:t>
            </a:r>
            <a:r>
              <a:rPr spc="-10" dirty="0"/>
              <a:t> </a:t>
            </a:r>
            <a:r>
              <a:rPr spc="35" dirty="0"/>
              <a:t>owner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dirty="0"/>
              <a:t>Complying </a:t>
            </a:r>
            <a:r>
              <a:rPr spc="70" dirty="0"/>
              <a:t>with </a:t>
            </a:r>
            <a:r>
              <a:rPr spc="-40" dirty="0"/>
              <a:t>all </a:t>
            </a:r>
            <a:r>
              <a:rPr spc="10" dirty="0"/>
              <a:t>controls </a:t>
            </a:r>
            <a:r>
              <a:rPr spc="-5" dirty="0"/>
              <a:t>established </a:t>
            </a:r>
            <a:r>
              <a:rPr dirty="0"/>
              <a:t>by </a:t>
            </a:r>
            <a:r>
              <a:rPr spc="30" dirty="0"/>
              <a:t>the </a:t>
            </a:r>
            <a:r>
              <a:rPr spc="35" dirty="0"/>
              <a:t>owner</a:t>
            </a:r>
            <a:r>
              <a:rPr spc="-330" dirty="0"/>
              <a:t> </a:t>
            </a:r>
            <a:r>
              <a:rPr spc="-40" dirty="0"/>
              <a:t>and </a:t>
            </a:r>
            <a:r>
              <a:rPr spc="-5" dirty="0"/>
              <a:t>custodian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ts val="2655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4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-15" dirty="0"/>
              <a:t>Ensuring </a:t>
            </a:r>
            <a:r>
              <a:rPr spc="20" dirty="0"/>
              <a:t>that</a:t>
            </a:r>
            <a:r>
              <a:rPr spc="5" dirty="0"/>
              <a:t> </a:t>
            </a:r>
            <a:r>
              <a:rPr spc="-5" dirty="0"/>
              <a:t>classified</a:t>
            </a:r>
            <a:r>
              <a:rPr spc="5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spc="5" dirty="0"/>
              <a:t>sensitive </a:t>
            </a:r>
            <a:r>
              <a:rPr spc="15" dirty="0"/>
              <a:t>information</a:t>
            </a:r>
            <a:r>
              <a:rPr spc="-4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spc="35" dirty="0"/>
              <a:t>not</a:t>
            </a:r>
            <a:r>
              <a:rPr spc="-20" dirty="0"/>
              <a:t> </a:t>
            </a:r>
            <a:r>
              <a:rPr spc="-5" dirty="0"/>
              <a:t>disclosed</a:t>
            </a:r>
            <a:r>
              <a:rPr spc="-15" dirty="0"/>
              <a:t> </a:t>
            </a:r>
            <a:r>
              <a:rPr spc="50" dirty="0"/>
              <a:t>to</a:t>
            </a:r>
            <a:r>
              <a:rPr spc="5" dirty="0"/>
              <a:t> </a:t>
            </a:r>
            <a:r>
              <a:rPr spc="-25" dirty="0"/>
              <a:t>anyone</a:t>
            </a:r>
            <a:endParaRPr sz="2250">
              <a:latin typeface="Calibri"/>
              <a:cs typeface="Calibri"/>
            </a:endParaRPr>
          </a:p>
          <a:p>
            <a:pPr marL="586105">
              <a:lnSpc>
                <a:spcPts val="2115"/>
              </a:lnSpc>
            </a:pPr>
            <a:r>
              <a:rPr spc="55" dirty="0"/>
              <a:t>without </a:t>
            </a:r>
            <a:r>
              <a:rPr spc="10" dirty="0"/>
              <a:t>permission </a:t>
            </a:r>
            <a:r>
              <a:rPr spc="50" dirty="0"/>
              <a:t>of </a:t>
            </a:r>
            <a:r>
              <a:rPr spc="30" dirty="0"/>
              <a:t>the</a:t>
            </a:r>
            <a:r>
              <a:rPr spc="-229" dirty="0"/>
              <a:t> </a:t>
            </a:r>
            <a:r>
              <a:rPr spc="35" dirty="0"/>
              <a:t>owner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Agen</a:t>
            </a:r>
            <a:r>
              <a:rPr spc="45" dirty="0"/>
              <a:t>da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6387" y="1532128"/>
            <a:ext cx="6650355" cy="3649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Overview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2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8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45" dirty="0">
                <a:solidFill>
                  <a:srgbClr val="0C2C83"/>
                </a:solidFill>
                <a:latin typeface="Trebuchet MS"/>
                <a:cs typeface="Trebuchet MS"/>
              </a:rPr>
              <a:t>Understanding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1600" b="1" spc="20" dirty="0">
                <a:solidFill>
                  <a:srgbClr val="0C2C83"/>
                </a:solidFill>
                <a:latin typeface="Trebuchet MS"/>
                <a:cs typeface="Trebuchet MS"/>
              </a:rPr>
              <a:t>University</a:t>
            </a:r>
            <a:r>
              <a:rPr sz="1600" b="1" spc="-32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Challenge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spc="5" dirty="0">
                <a:solidFill>
                  <a:srgbClr val="0C2C83"/>
                </a:solidFill>
                <a:latin typeface="Trebuchet MS"/>
                <a:cs typeface="Trebuchet MS"/>
              </a:rPr>
              <a:t>in</a:t>
            </a:r>
            <a:r>
              <a:rPr sz="1600" b="1" spc="-3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universities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ts val="3360"/>
              </a:lnSpc>
              <a:spcBef>
                <a:spcPts val="254"/>
              </a:spcBef>
            </a:pP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Roles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Responsibilities </a:t>
            </a:r>
            <a:r>
              <a:rPr sz="2000" b="1" spc="-5" dirty="0">
                <a:solidFill>
                  <a:srgbClr val="0C2C83"/>
                </a:solidFill>
                <a:latin typeface="Trebuchet MS"/>
                <a:cs typeface="Trebuchet MS"/>
              </a:rPr>
              <a:t>in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 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Ordinance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dirty="0">
                <a:solidFill>
                  <a:srgbClr val="0C2C83"/>
                </a:solidFill>
                <a:latin typeface="Trebuchet MS"/>
                <a:cs typeface="Trebuchet MS"/>
              </a:rPr>
              <a:t>Relevant</a:t>
            </a:r>
            <a:r>
              <a:rPr sz="2000" b="1" spc="-16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Regulations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509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Hong</a:t>
            </a:r>
            <a:r>
              <a:rPr sz="1600" b="1" spc="-5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Kong</a:t>
            </a:r>
            <a:r>
              <a:rPr sz="1600" b="1" spc="-1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1600" b="1" spc="-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C2C83"/>
                </a:solidFill>
                <a:latin typeface="Trebuchet MS"/>
                <a:cs typeface="Trebuchet MS"/>
              </a:rPr>
              <a:t>(Privacy)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Ordinance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0" dirty="0">
                <a:solidFill>
                  <a:srgbClr val="0C2C83"/>
                </a:solidFill>
                <a:latin typeface="Trebuchet MS"/>
                <a:cs typeface="Trebuchet MS"/>
              </a:rPr>
              <a:t>Six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33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 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70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Practicing </a:t>
            </a:r>
            <a:r>
              <a:rPr sz="1600" b="1" spc="-5" dirty="0">
                <a:solidFill>
                  <a:srgbClr val="0C2C83"/>
                </a:solidFill>
                <a:latin typeface="Trebuchet MS"/>
                <a:cs typeface="Trebuchet MS"/>
              </a:rPr>
              <a:t>the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</a:t>
            </a:r>
            <a:r>
              <a:rPr sz="1600" b="1" spc="-33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governance </a:t>
            </a:r>
            <a:r>
              <a:rPr sz="1600" b="1" spc="120" dirty="0">
                <a:solidFill>
                  <a:srgbClr val="0C2C83"/>
                </a:solidFill>
                <a:latin typeface="Trebuchet MS"/>
                <a:cs typeface="Trebuchet MS"/>
              </a:rPr>
              <a:t>&amp;</a:t>
            </a:r>
            <a:r>
              <a:rPr sz="1600" b="1" spc="-2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processes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Security</a:t>
            </a:r>
            <a:r>
              <a:rPr sz="2000" b="1" spc="-8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55" dirty="0">
                <a:solidFill>
                  <a:srgbClr val="0C2C83"/>
                </a:solidFill>
                <a:latin typeface="Trebuchet MS"/>
                <a:cs typeface="Trebuchet MS"/>
              </a:rPr>
              <a:t>Measures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6387" y="1532128"/>
            <a:ext cx="6650355" cy="185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Overview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2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8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45" dirty="0">
                <a:solidFill>
                  <a:srgbClr val="0C2C83"/>
                </a:solidFill>
                <a:latin typeface="Trebuchet MS"/>
                <a:cs typeface="Trebuchet MS"/>
              </a:rPr>
              <a:t>Understanding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1600" b="1" spc="20" dirty="0">
                <a:solidFill>
                  <a:srgbClr val="0C2C83"/>
                </a:solidFill>
                <a:latin typeface="Trebuchet MS"/>
                <a:cs typeface="Trebuchet MS"/>
              </a:rPr>
              <a:t>University</a:t>
            </a:r>
            <a:r>
              <a:rPr sz="1600" b="1" spc="-32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Challenge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spc="5" dirty="0">
                <a:solidFill>
                  <a:srgbClr val="0C2C83"/>
                </a:solidFill>
                <a:latin typeface="Trebuchet MS"/>
                <a:cs typeface="Trebuchet MS"/>
              </a:rPr>
              <a:t>in</a:t>
            </a:r>
            <a:r>
              <a:rPr sz="1600" b="1" spc="-3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universities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ts val="3360"/>
              </a:lnSpc>
              <a:spcBef>
                <a:spcPts val="254"/>
              </a:spcBef>
            </a:pP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Roles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Responsibilities </a:t>
            </a:r>
            <a:r>
              <a:rPr sz="2000" b="1" spc="-5" dirty="0">
                <a:solidFill>
                  <a:srgbClr val="0C2C83"/>
                </a:solidFill>
                <a:latin typeface="Trebuchet MS"/>
                <a:cs typeface="Trebuchet MS"/>
              </a:rPr>
              <a:t>in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 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Ordinance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dirty="0">
                <a:solidFill>
                  <a:srgbClr val="0C2C83"/>
                </a:solidFill>
                <a:latin typeface="Trebuchet MS"/>
                <a:cs typeface="Trebuchet MS"/>
              </a:rPr>
              <a:t>Relevant</a:t>
            </a:r>
            <a:r>
              <a:rPr sz="2000" b="1" spc="-16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Regulations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19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2127" y="3453384"/>
            <a:ext cx="7092950" cy="624840"/>
          </a:xfrm>
          <a:prstGeom prst="rect">
            <a:avLst/>
          </a:prstGeom>
          <a:solidFill>
            <a:srgbClr val="80DFD2"/>
          </a:solidFill>
        </p:spPr>
        <p:txBody>
          <a:bodyPr vert="horz" wrap="square" lIns="0" tIns="19685" rIns="0" bIns="0" rtlCol="0">
            <a:spAutoFit/>
          </a:bodyPr>
          <a:lstStyle/>
          <a:p>
            <a:pPr marL="383540" indent="-177165">
              <a:lnSpc>
                <a:spcPct val="100000"/>
              </a:lnSpc>
              <a:spcBef>
                <a:spcPts val="155"/>
              </a:spcBef>
              <a:buClr>
                <a:srgbClr val="415299"/>
              </a:buClr>
              <a:buFont typeface="Calibri"/>
              <a:buChar char="•"/>
              <a:tabLst>
                <a:tab pos="384175" algn="l"/>
              </a:tabLst>
            </a:pP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Hong</a:t>
            </a:r>
            <a:r>
              <a:rPr sz="1600" b="1" spc="-5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Kong</a:t>
            </a:r>
            <a:r>
              <a:rPr sz="1600" b="1" spc="-1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1600" b="1" spc="-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C2C83"/>
                </a:solidFill>
                <a:latin typeface="Trebuchet MS"/>
                <a:cs typeface="Trebuchet MS"/>
              </a:rPr>
              <a:t>(Privacy)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Ordinance</a:t>
            </a:r>
            <a:endParaRPr sz="1600">
              <a:latin typeface="Trebuchet MS"/>
              <a:cs typeface="Trebuchet MS"/>
            </a:endParaRPr>
          </a:p>
          <a:p>
            <a:pPr marL="383540" indent="-177165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384175" algn="l"/>
              </a:tabLst>
            </a:pPr>
            <a:r>
              <a:rPr sz="1600" b="1" spc="80" dirty="0">
                <a:solidFill>
                  <a:srgbClr val="0C2C83"/>
                </a:solidFill>
                <a:latin typeface="Trebuchet MS"/>
                <a:cs typeface="Trebuchet MS"/>
              </a:rPr>
              <a:t>Six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33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 principles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387" y="4156709"/>
            <a:ext cx="4064000" cy="102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Practicing </a:t>
            </a:r>
            <a:r>
              <a:rPr sz="1600" b="1" spc="-5" dirty="0">
                <a:solidFill>
                  <a:srgbClr val="0C2C83"/>
                </a:solidFill>
                <a:latin typeface="Trebuchet MS"/>
                <a:cs typeface="Trebuchet MS"/>
              </a:rPr>
              <a:t>the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</a:t>
            </a:r>
            <a:r>
              <a:rPr sz="1600" b="1" spc="-33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governance </a:t>
            </a:r>
            <a:r>
              <a:rPr sz="1600" b="1" spc="120" dirty="0">
                <a:solidFill>
                  <a:srgbClr val="0C2C83"/>
                </a:solidFill>
                <a:latin typeface="Trebuchet MS"/>
                <a:cs typeface="Trebuchet MS"/>
              </a:rPr>
              <a:t>&amp;</a:t>
            </a:r>
            <a:r>
              <a:rPr sz="1600" b="1" spc="-2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processes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Security</a:t>
            </a:r>
            <a:r>
              <a:rPr sz="2000" b="1" spc="-8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55" dirty="0">
                <a:solidFill>
                  <a:srgbClr val="0C2C83"/>
                </a:solidFill>
                <a:latin typeface="Trebuchet MS"/>
                <a:cs typeface="Trebuchet MS"/>
              </a:rPr>
              <a:t>Measures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Agen</a:t>
            </a:r>
            <a:r>
              <a:rPr spc="45" dirty="0"/>
              <a:t>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Privacy </a:t>
            </a:r>
            <a:r>
              <a:rPr spc="10" dirty="0"/>
              <a:t>Ordinance </a:t>
            </a:r>
            <a:r>
              <a:rPr spc="45" dirty="0"/>
              <a:t>and </a:t>
            </a:r>
            <a:r>
              <a:rPr spc="15" dirty="0"/>
              <a:t>Relevant</a:t>
            </a:r>
            <a:r>
              <a:rPr spc="-305" dirty="0"/>
              <a:t> </a:t>
            </a:r>
            <a:r>
              <a:rPr spc="45" dirty="0"/>
              <a:t>Regulations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20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093" y="1578609"/>
            <a:ext cx="7797165" cy="1939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spc="95" dirty="0">
                <a:solidFill>
                  <a:srgbClr val="0C2C83"/>
                </a:solidFill>
                <a:latin typeface="Trebuchet MS"/>
                <a:cs typeface="Trebuchet MS"/>
              </a:rPr>
              <a:t>Hong</a:t>
            </a:r>
            <a:r>
              <a:rPr sz="1800" b="1" u="sng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spc="100" dirty="0">
                <a:solidFill>
                  <a:srgbClr val="0C2C83"/>
                </a:solidFill>
                <a:latin typeface="Trebuchet MS"/>
                <a:cs typeface="Trebuchet MS"/>
              </a:rPr>
              <a:t>Kong</a:t>
            </a:r>
            <a:r>
              <a:rPr sz="1800" b="1" u="sng" spc="-6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spc="2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1800" b="1" u="sng" spc="-6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800" b="1" u="sng" spc="-4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spc="-10" dirty="0">
                <a:solidFill>
                  <a:srgbClr val="0C2C83"/>
                </a:solidFill>
                <a:latin typeface="Trebuchet MS"/>
                <a:cs typeface="Trebuchet MS"/>
              </a:rPr>
              <a:t>(Privacy)</a:t>
            </a:r>
            <a:r>
              <a:rPr sz="1800" b="1" u="sng" spc="-7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spc="15" dirty="0">
                <a:solidFill>
                  <a:srgbClr val="0C2C83"/>
                </a:solidFill>
                <a:latin typeface="Trebuchet MS"/>
                <a:cs typeface="Trebuchet MS"/>
              </a:rPr>
              <a:t>Ordinance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475615">
              <a:lnSpc>
                <a:spcPct val="100000"/>
              </a:lnSpc>
              <a:spcBef>
                <a:spcPts val="1170"/>
              </a:spcBef>
            </a:pPr>
            <a:r>
              <a:rPr sz="1800" b="1" spc="5" dirty="0">
                <a:latin typeface="Trebuchet MS"/>
                <a:cs typeface="Trebuchet MS"/>
              </a:rPr>
              <a:t>Objectives</a:t>
            </a:r>
            <a:endParaRPr sz="1800">
              <a:latin typeface="Trebuchet MS"/>
              <a:cs typeface="Trebuchet MS"/>
            </a:endParaRPr>
          </a:p>
          <a:p>
            <a:pPr marL="537210" marR="5080">
              <a:lnSpc>
                <a:spcPct val="90000"/>
              </a:lnSpc>
              <a:spcBef>
                <a:spcPts val="680"/>
              </a:spcBef>
            </a:pPr>
            <a:r>
              <a:rPr sz="1600" i="1" spc="-5" dirty="0">
                <a:latin typeface="Trebuchet MS"/>
                <a:cs typeface="Trebuchet MS"/>
              </a:rPr>
              <a:t>To </a:t>
            </a:r>
            <a:r>
              <a:rPr sz="1600" i="1" spc="-45" dirty="0">
                <a:latin typeface="Trebuchet MS"/>
                <a:cs typeface="Trebuchet MS"/>
              </a:rPr>
              <a:t>protect </a:t>
            </a:r>
            <a:r>
              <a:rPr sz="1600" i="1" spc="-40" dirty="0">
                <a:latin typeface="Trebuchet MS"/>
                <a:cs typeface="Trebuchet MS"/>
              </a:rPr>
              <a:t>the </a:t>
            </a:r>
            <a:r>
              <a:rPr sz="1600" i="1" spc="-30" dirty="0">
                <a:latin typeface="Trebuchet MS"/>
                <a:cs typeface="Trebuchet MS"/>
              </a:rPr>
              <a:t>privacy </a:t>
            </a:r>
            <a:r>
              <a:rPr sz="1600" i="1" spc="-20" dirty="0">
                <a:latin typeface="Trebuchet MS"/>
                <a:cs typeface="Trebuchet MS"/>
              </a:rPr>
              <a:t>interests </a:t>
            </a:r>
            <a:r>
              <a:rPr sz="1600" i="1" spc="-40" dirty="0">
                <a:latin typeface="Trebuchet MS"/>
                <a:cs typeface="Trebuchet MS"/>
              </a:rPr>
              <a:t>of </a:t>
            </a:r>
            <a:r>
              <a:rPr sz="1600" i="1" spc="-50" dirty="0">
                <a:latin typeface="Trebuchet MS"/>
                <a:cs typeface="Trebuchet MS"/>
              </a:rPr>
              <a:t>living </a:t>
            </a:r>
            <a:r>
              <a:rPr sz="1600" i="1" spc="-40" dirty="0">
                <a:latin typeface="Trebuchet MS"/>
                <a:cs typeface="Trebuchet MS"/>
              </a:rPr>
              <a:t>individuals </a:t>
            </a:r>
            <a:r>
              <a:rPr sz="1600" i="1" spc="-60" dirty="0">
                <a:latin typeface="Trebuchet MS"/>
                <a:cs typeface="Trebuchet MS"/>
              </a:rPr>
              <a:t>in </a:t>
            </a:r>
            <a:r>
              <a:rPr sz="1600" i="1" spc="-65" dirty="0">
                <a:latin typeface="Trebuchet MS"/>
                <a:cs typeface="Trebuchet MS"/>
              </a:rPr>
              <a:t>relation </a:t>
            </a:r>
            <a:r>
              <a:rPr sz="1600" i="1" spc="-55" dirty="0">
                <a:latin typeface="Trebuchet MS"/>
                <a:cs typeface="Trebuchet MS"/>
              </a:rPr>
              <a:t>to </a:t>
            </a:r>
            <a:r>
              <a:rPr sz="1600" i="1" spc="-15" dirty="0">
                <a:latin typeface="Trebuchet MS"/>
                <a:cs typeface="Trebuchet MS"/>
              </a:rPr>
              <a:t>personal </a:t>
            </a:r>
            <a:r>
              <a:rPr sz="1600" i="1" spc="-75" dirty="0">
                <a:latin typeface="Trebuchet MS"/>
                <a:cs typeface="Trebuchet MS"/>
              </a:rPr>
              <a:t>data. </a:t>
            </a:r>
            <a:r>
              <a:rPr sz="1600" i="1" spc="-65" dirty="0">
                <a:latin typeface="Trebuchet MS"/>
                <a:cs typeface="Trebuchet MS"/>
              </a:rPr>
              <a:t>It  </a:t>
            </a:r>
            <a:r>
              <a:rPr sz="1600" i="1" dirty="0">
                <a:latin typeface="Trebuchet MS"/>
                <a:cs typeface="Trebuchet MS"/>
              </a:rPr>
              <a:t>also</a:t>
            </a:r>
            <a:r>
              <a:rPr sz="1600" i="1" spc="-75" dirty="0">
                <a:latin typeface="Trebuchet MS"/>
                <a:cs typeface="Trebuchet MS"/>
              </a:rPr>
              <a:t> </a:t>
            </a:r>
            <a:r>
              <a:rPr sz="1600" i="1" spc="-30" dirty="0">
                <a:latin typeface="Trebuchet MS"/>
                <a:cs typeface="Trebuchet MS"/>
              </a:rPr>
              <a:t>contributes</a:t>
            </a:r>
            <a:r>
              <a:rPr sz="1600" i="1" spc="-35" dirty="0">
                <a:latin typeface="Trebuchet MS"/>
                <a:cs typeface="Trebuchet MS"/>
              </a:rPr>
              <a:t> </a:t>
            </a:r>
            <a:r>
              <a:rPr sz="1600" i="1" spc="-60" dirty="0">
                <a:latin typeface="Trebuchet MS"/>
                <a:cs typeface="Trebuchet MS"/>
              </a:rPr>
              <a:t>to</a:t>
            </a:r>
            <a:r>
              <a:rPr sz="1600" i="1" spc="-30" dirty="0">
                <a:latin typeface="Trebuchet MS"/>
                <a:cs typeface="Trebuchet MS"/>
              </a:rPr>
              <a:t> </a:t>
            </a:r>
            <a:r>
              <a:rPr sz="1600" i="1" spc="55" dirty="0">
                <a:latin typeface="Trebuchet MS"/>
                <a:cs typeface="Trebuchet MS"/>
              </a:rPr>
              <a:t>Hong</a:t>
            </a:r>
            <a:r>
              <a:rPr sz="1600" i="1" spc="-30" dirty="0">
                <a:latin typeface="Trebuchet MS"/>
                <a:cs typeface="Trebuchet MS"/>
              </a:rPr>
              <a:t> </a:t>
            </a:r>
            <a:r>
              <a:rPr sz="1600" i="1" spc="85" dirty="0">
                <a:latin typeface="Trebuchet MS"/>
                <a:cs typeface="Trebuchet MS"/>
              </a:rPr>
              <a:t>Kong's</a:t>
            </a:r>
            <a:r>
              <a:rPr sz="1600" i="1" spc="-60" dirty="0">
                <a:latin typeface="Trebuchet MS"/>
                <a:cs typeface="Trebuchet MS"/>
              </a:rPr>
              <a:t> </a:t>
            </a:r>
            <a:r>
              <a:rPr sz="1600" i="1" spc="-15" dirty="0">
                <a:latin typeface="Trebuchet MS"/>
                <a:cs typeface="Trebuchet MS"/>
              </a:rPr>
              <a:t>continued</a:t>
            </a:r>
            <a:r>
              <a:rPr sz="1600" i="1" spc="-55" dirty="0">
                <a:latin typeface="Trebuchet MS"/>
                <a:cs typeface="Trebuchet MS"/>
              </a:rPr>
              <a:t> </a:t>
            </a:r>
            <a:r>
              <a:rPr sz="1600" i="1" spc="25" dirty="0">
                <a:latin typeface="Trebuchet MS"/>
                <a:cs typeface="Trebuchet MS"/>
              </a:rPr>
              <a:t>economic</a:t>
            </a:r>
            <a:r>
              <a:rPr sz="1600" i="1" spc="-80" dirty="0">
                <a:latin typeface="Trebuchet MS"/>
                <a:cs typeface="Trebuchet MS"/>
              </a:rPr>
              <a:t> </a:t>
            </a:r>
            <a:r>
              <a:rPr sz="1600" i="1" spc="-35" dirty="0">
                <a:latin typeface="Trebuchet MS"/>
                <a:cs typeface="Trebuchet MS"/>
              </a:rPr>
              <a:t>well</a:t>
            </a:r>
            <a:r>
              <a:rPr sz="1600" i="1" spc="-45" dirty="0">
                <a:latin typeface="Trebuchet MS"/>
                <a:cs typeface="Trebuchet MS"/>
              </a:rPr>
              <a:t> </a:t>
            </a:r>
            <a:r>
              <a:rPr sz="1600" i="1" spc="-5" dirty="0">
                <a:latin typeface="Trebuchet MS"/>
                <a:cs typeface="Trebuchet MS"/>
              </a:rPr>
              <a:t>being</a:t>
            </a:r>
            <a:r>
              <a:rPr sz="1600" i="1" spc="-55" dirty="0">
                <a:latin typeface="Trebuchet MS"/>
                <a:cs typeface="Trebuchet MS"/>
              </a:rPr>
              <a:t> </a:t>
            </a:r>
            <a:r>
              <a:rPr sz="1600" i="1" dirty="0">
                <a:latin typeface="Trebuchet MS"/>
                <a:cs typeface="Trebuchet MS"/>
              </a:rPr>
              <a:t>by</a:t>
            </a:r>
            <a:r>
              <a:rPr sz="1600" i="1" spc="-35" dirty="0">
                <a:latin typeface="Trebuchet MS"/>
                <a:cs typeface="Trebuchet MS"/>
              </a:rPr>
              <a:t> </a:t>
            </a:r>
            <a:r>
              <a:rPr sz="1600" i="1" spc="-10" dirty="0">
                <a:latin typeface="Trebuchet MS"/>
                <a:cs typeface="Trebuchet MS"/>
              </a:rPr>
              <a:t>safeguarding  </a:t>
            </a:r>
            <a:r>
              <a:rPr sz="1600" i="1" spc="-40" dirty="0">
                <a:latin typeface="Trebuchet MS"/>
                <a:cs typeface="Trebuchet MS"/>
              </a:rPr>
              <a:t>the </a:t>
            </a:r>
            <a:r>
              <a:rPr sz="1600" i="1" spc="-50" dirty="0">
                <a:latin typeface="Trebuchet MS"/>
                <a:cs typeface="Trebuchet MS"/>
              </a:rPr>
              <a:t>free </a:t>
            </a:r>
            <a:r>
              <a:rPr sz="1600" i="1" spc="-25" dirty="0">
                <a:latin typeface="Trebuchet MS"/>
                <a:cs typeface="Trebuchet MS"/>
              </a:rPr>
              <a:t>flow </a:t>
            </a:r>
            <a:r>
              <a:rPr sz="1600" i="1" spc="-45" dirty="0">
                <a:latin typeface="Trebuchet MS"/>
                <a:cs typeface="Trebuchet MS"/>
              </a:rPr>
              <a:t>of </a:t>
            </a:r>
            <a:r>
              <a:rPr sz="1600" i="1" spc="-15" dirty="0">
                <a:latin typeface="Trebuchet MS"/>
                <a:cs typeface="Trebuchet MS"/>
              </a:rPr>
              <a:t>personal </a:t>
            </a:r>
            <a:r>
              <a:rPr sz="1600" i="1" spc="-60" dirty="0">
                <a:latin typeface="Trebuchet MS"/>
                <a:cs typeface="Trebuchet MS"/>
              </a:rPr>
              <a:t>data to </a:t>
            </a:r>
            <a:r>
              <a:rPr sz="1600" i="1" spc="55" dirty="0">
                <a:latin typeface="Trebuchet MS"/>
                <a:cs typeface="Trebuchet MS"/>
              </a:rPr>
              <a:t>Hong </a:t>
            </a:r>
            <a:r>
              <a:rPr sz="1600" i="1" spc="45" dirty="0">
                <a:latin typeface="Trebuchet MS"/>
                <a:cs typeface="Trebuchet MS"/>
              </a:rPr>
              <a:t>Kong </a:t>
            </a:r>
            <a:r>
              <a:rPr sz="1600" i="1" spc="-35" dirty="0">
                <a:latin typeface="Trebuchet MS"/>
                <a:cs typeface="Trebuchet MS"/>
              </a:rPr>
              <a:t>from restrictions </a:t>
            </a:r>
            <a:r>
              <a:rPr sz="1600" i="1" dirty="0">
                <a:latin typeface="Trebuchet MS"/>
                <a:cs typeface="Trebuchet MS"/>
              </a:rPr>
              <a:t>by </a:t>
            </a:r>
            <a:r>
              <a:rPr sz="1600" i="1" spc="-15" dirty="0">
                <a:latin typeface="Trebuchet MS"/>
                <a:cs typeface="Trebuchet MS"/>
              </a:rPr>
              <a:t>countries </a:t>
            </a:r>
            <a:r>
              <a:rPr sz="1600" i="1" spc="-85" dirty="0">
                <a:latin typeface="Trebuchet MS"/>
                <a:cs typeface="Trebuchet MS"/>
              </a:rPr>
              <a:t>that  </a:t>
            </a:r>
            <a:r>
              <a:rPr sz="1600" i="1" spc="-50" dirty="0">
                <a:latin typeface="Trebuchet MS"/>
                <a:cs typeface="Trebuchet MS"/>
              </a:rPr>
              <a:t>already </a:t>
            </a:r>
            <a:r>
              <a:rPr sz="1600" i="1" spc="5" dirty="0">
                <a:latin typeface="Trebuchet MS"/>
                <a:cs typeface="Trebuchet MS"/>
              </a:rPr>
              <a:t>have </a:t>
            </a:r>
            <a:r>
              <a:rPr sz="1600" i="1" spc="-60" dirty="0">
                <a:latin typeface="Trebuchet MS"/>
                <a:cs typeface="Trebuchet MS"/>
              </a:rPr>
              <a:t>data </a:t>
            </a:r>
            <a:r>
              <a:rPr sz="1600" i="1" spc="-40" dirty="0">
                <a:latin typeface="Trebuchet MS"/>
                <a:cs typeface="Trebuchet MS"/>
              </a:rPr>
              <a:t>protection</a:t>
            </a:r>
            <a:r>
              <a:rPr sz="1600" i="1" spc="-155" dirty="0">
                <a:latin typeface="Trebuchet MS"/>
                <a:cs typeface="Trebuchet MS"/>
              </a:rPr>
              <a:t> </a:t>
            </a:r>
            <a:r>
              <a:rPr sz="1600" i="1" spc="-5" dirty="0">
                <a:latin typeface="Trebuchet MS"/>
                <a:cs typeface="Trebuchet MS"/>
              </a:rPr>
              <a:t>laws.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3149" y="4182745"/>
            <a:ext cx="7169150" cy="1033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097780">
              <a:lnSpc>
                <a:spcPct val="100000"/>
              </a:lnSpc>
            </a:pPr>
            <a:r>
              <a:rPr sz="1800" b="1" spc="65" dirty="0">
                <a:latin typeface="Trebuchet MS"/>
                <a:cs typeface="Trebuchet MS"/>
              </a:rPr>
              <a:t>Scope </a:t>
            </a:r>
            <a:r>
              <a:rPr sz="1800" b="1" spc="10" dirty="0">
                <a:latin typeface="Trebuchet MS"/>
                <a:cs typeface="Trebuchet MS"/>
              </a:rPr>
              <a:t>of</a:t>
            </a:r>
            <a:r>
              <a:rPr sz="1800" b="1" spc="-220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Coverage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825"/>
              </a:lnSpc>
              <a:spcBef>
                <a:spcPts val="484"/>
              </a:spcBef>
            </a:pPr>
            <a:r>
              <a:rPr sz="1600" i="1" spc="-10" dirty="0">
                <a:latin typeface="Trebuchet MS"/>
                <a:cs typeface="Trebuchet MS"/>
              </a:rPr>
              <a:t>The </a:t>
            </a:r>
            <a:r>
              <a:rPr sz="1600" i="1" spc="-5" dirty="0">
                <a:latin typeface="Trebuchet MS"/>
                <a:cs typeface="Trebuchet MS"/>
              </a:rPr>
              <a:t>Ordinance </a:t>
            </a:r>
            <a:r>
              <a:rPr sz="1600" i="1" spc="25" dirty="0">
                <a:latin typeface="Trebuchet MS"/>
                <a:cs typeface="Trebuchet MS"/>
              </a:rPr>
              <a:t>covers </a:t>
            </a:r>
            <a:r>
              <a:rPr sz="1600" i="1" spc="-5" dirty="0">
                <a:latin typeface="Trebuchet MS"/>
                <a:cs typeface="Trebuchet MS"/>
              </a:rPr>
              <a:t>any </a:t>
            </a:r>
            <a:r>
              <a:rPr sz="1600" i="1" spc="-60" dirty="0">
                <a:latin typeface="Trebuchet MS"/>
                <a:cs typeface="Trebuchet MS"/>
              </a:rPr>
              <a:t>data relating directly </a:t>
            </a:r>
            <a:r>
              <a:rPr sz="1600" i="1" spc="-55" dirty="0">
                <a:latin typeface="Trebuchet MS"/>
                <a:cs typeface="Trebuchet MS"/>
              </a:rPr>
              <a:t>or </a:t>
            </a:r>
            <a:r>
              <a:rPr sz="1600" i="1" spc="-60" dirty="0">
                <a:latin typeface="Trebuchet MS"/>
                <a:cs typeface="Trebuchet MS"/>
              </a:rPr>
              <a:t>indirectly to </a:t>
            </a:r>
            <a:r>
              <a:rPr sz="1600" i="1" spc="-40" dirty="0">
                <a:latin typeface="Trebuchet MS"/>
                <a:cs typeface="Trebuchet MS"/>
              </a:rPr>
              <a:t>a </a:t>
            </a:r>
            <a:r>
              <a:rPr sz="1600" i="1" spc="-50" dirty="0">
                <a:latin typeface="Trebuchet MS"/>
                <a:cs typeface="Trebuchet MS"/>
              </a:rPr>
              <a:t>living</a:t>
            </a:r>
            <a:r>
              <a:rPr sz="1600" i="1" spc="-190" dirty="0">
                <a:latin typeface="Trebuchet MS"/>
                <a:cs typeface="Trebuchet MS"/>
              </a:rPr>
              <a:t> </a:t>
            </a:r>
            <a:r>
              <a:rPr sz="1600" i="1" spc="-55" dirty="0">
                <a:latin typeface="Trebuchet MS"/>
                <a:cs typeface="Trebuchet MS"/>
              </a:rPr>
              <a:t>individual</a:t>
            </a:r>
            <a:endParaRPr sz="1600">
              <a:latin typeface="Trebuchet MS"/>
              <a:cs typeface="Trebuchet MS"/>
            </a:endParaRPr>
          </a:p>
          <a:p>
            <a:pPr marL="60960">
              <a:lnSpc>
                <a:spcPts val="1730"/>
              </a:lnSpc>
            </a:pPr>
            <a:r>
              <a:rPr sz="1600" i="1" spc="-35" dirty="0">
                <a:latin typeface="Arial"/>
                <a:cs typeface="Arial"/>
              </a:rPr>
              <a:t>(data </a:t>
            </a:r>
            <a:r>
              <a:rPr sz="1600" i="1" dirty="0">
                <a:latin typeface="Arial"/>
                <a:cs typeface="Arial"/>
              </a:rPr>
              <a:t>subject)… </a:t>
            </a:r>
            <a:r>
              <a:rPr sz="1600" i="1" spc="50" dirty="0">
                <a:latin typeface="Arial"/>
                <a:cs typeface="Arial"/>
              </a:rPr>
              <a:t>It </a:t>
            </a:r>
            <a:r>
              <a:rPr sz="1600" i="1" spc="-15" dirty="0">
                <a:latin typeface="Arial"/>
                <a:cs typeface="Arial"/>
              </a:rPr>
              <a:t>applies </a:t>
            </a:r>
            <a:r>
              <a:rPr sz="1600" i="1" spc="40" dirty="0">
                <a:latin typeface="Arial"/>
                <a:cs typeface="Arial"/>
              </a:rPr>
              <a:t>to </a:t>
            </a:r>
            <a:r>
              <a:rPr sz="1600" i="1" spc="-30" dirty="0">
                <a:latin typeface="Arial"/>
                <a:cs typeface="Arial"/>
              </a:rPr>
              <a:t>any </a:t>
            </a:r>
            <a:r>
              <a:rPr sz="1600" i="1" spc="-5" dirty="0">
                <a:latin typeface="Arial"/>
                <a:cs typeface="Arial"/>
              </a:rPr>
              <a:t>person </a:t>
            </a:r>
            <a:r>
              <a:rPr sz="1600" i="1" spc="-35" dirty="0">
                <a:latin typeface="Arial"/>
                <a:cs typeface="Arial"/>
              </a:rPr>
              <a:t>(data </a:t>
            </a:r>
            <a:r>
              <a:rPr sz="1600" i="1" spc="-20" dirty="0">
                <a:latin typeface="Arial"/>
                <a:cs typeface="Arial"/>
              </a:rPr>
              <a:t>user) </a:t>
            </a:r>
            <a:r>
              <a:rPr sz="1600" i="1" spc="20" dirty="0">
                <a:latin typeface="Arial"/>
                <a:cs typeface="Arial"/>
              </a:rPr>
              <a:t>that </a:t>
            </a:r>
            <a:r>
              <a:rPr sz="1600" i="1" spc="5" dirty="0">
                <a:latin typeface="Arial"/>
                <a:cs typeface="Arial"/>
              </a:rPr>
              <a:t>controls </a:t>
            </a:r>
            <a:r>
              <a:rPr sz="1600" i="1" spc="25" dirty="0">
                <a:latin typeface="Arial"/>
                <a:cs typeface="Arial"/>
              </a:rPr>
              <a:t>the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spc="5" dirty="0">
                <a:latin typeface="Arial"/>
                <a:cs typeface="Arial"/>
              </a:rPr>
              <a:t>collection,</a:t>
            </a:r>
            <a:endParaRPr sz="1600">
              <a:latin typeface="Arial"/>
              <a:cs typeface="Arial"/>
            </a:endParaRPr>
          </a:p>
          <a:p>
            <a:pPr marL="3222625">
              <a:lnSpc>
                <a:spcPts val="1825"/>
              </a:lnSpc>
            </a:pPr>
            <a:r>
              <a:rPr sz="1600" i="1" spc="-40" dirty="0">
                <a:latin typeface="Trebuchet MS"/>
                <a:cs typeface="Trebuchet MS"/>
              </a:rPr>
              <a:t>holding, </a:t>
            </a:r>
            <a:r>
              <a:rPr sz="1600" i="1" spc="25" dirty="0">
                <a:latin typeface="Trebuchet MS"/>
                <a:cs typeface="Trebuchet MS"/>
              </a:rPr>
              <a:t>processing </a:t>
            </a:r>
            <a:r>
              <a:rPr sz="1600" i="1" spc="-55" dirty="0">
                <a:latin typeface="Trebuchet MS"/>
                <a:cs typeface="Trebuchet MS"/>
              </a:rPr>
              <a:t>or </a:t>
            </a:r>
            <a:r>
              <a:rPr sz="1600" i="1" spc="60" dirty="0">
                <a:latin typeface="Trebuchet MS"/>
                <a:cs typeface="Trebuchet MS"/>
              </a:rPr>
              <a:t>use </a:t>
            </a:r>
            <a:r>
              <a:rPr sz="1600" i="1" spc="-45" dirty="0">
                <a:latin typeface="Trebuchet MS"/>
                <a:cs typeface="Trebuchet MS"/>
              </a:rPr>
              <a:t>of </a:t>
            </a:r>
            <a:r>
              <a:rPr sz="1600" i="1" spc="-15" dirty="0">
                <a:latin typeface="Trebuchet MS"/>
                <a:cs typeface="Trebuchet MS"/>
              </a:rPr>
              <a:t>personal</a:t>
            </a:r>
            <a:r>
              <a:rPr sz="1600" i="1" spc="-310" dirty="0">
                <a:latin typeface="Trebuchet MS"/>
                <a:cs typeface="Trebuchet MS"/>
              </a:rPr>
              <a:t> </a:t>
            </a:r>
            <a:r>
              <a:rPr sz="1600" i="1" spc="-75" dirty="0">
                <a:latin typeface="Trebuchet MS"/>
                <a:cs typeface="Trebuchet MS"/>
              </a:rPr>
              <a:t>data.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2903" y="2591806"/>
            <a:ext cx="2144892" cy="24823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8678" y="2575678"/>
            <a:ext cx="2144892" cy="2482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5311" y="2737174"/>
            <a:ext cx="5623560" cy="3442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Information </a:t>
            </a:r>
            <a:r>
              <a:rPr spc="-30" dirty="0"/>
              <a:t>lifecycle</a:t>
            </a:r>
            <a:r>
              <a:rPr spc="-175" dirty="0"/>
              <a:t> </a:t>
            </a:r>
            <a:r>
              <a:rPr spc="60" dirty="0"/>
              <a:t>management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4616" y="1651761"/>
            <a:ext cx="630999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indent="-170180">
              <a:lnSpc>
                <a:spcPct val="100000"/>
              </a:lnSpc>
              <a:buClr>
                <a:srgbClr val="415299"/>
              </a:buClr>
              <a:buSzPct val="125000"/>
              <a:buFont typeface="Calibri"/>
              <a:buChar char="•"/>
              <a:tabLst>
                <a:tab pos="183515" algn="l"/>
              </a:tabLst>
            </a:pP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15" dirty="0">
                <a:latin typeface="Arial"/>
                <a:cs typeface="Arial"/>
              </a:rPr>
              <a:t>approach </a:t>
            </a:r>
            <a:r>
              <a:rPr sz="1000" spc="-5" dirty="0">
                <a:latin typeface="Arial"/>
                <a:cs typeface="Arial"/>
              </a:rPr>
              <a:t>aims </a:t>
            </a:r>
            <a:r>
              <a:rPr sz="1000" spc="30" dirty="0">
                <a:latin typeface="Arial"/>
                <a:cs typeface="Arial"/>
              </a:rPr>
              <a:t>to </a:t>
            </a:r>
            <a:r>
              <a:rPr sz="1000" spc="-20" dirty="0">
                <a:latin typeface="Arial"/>
                <a:cs typeface="Arial"/>
              </a:rPr>
              <a:t>gain </a:t>
            </a:r>
            <a:r>
              <a:rPr sz="1000" spc="-25" dirty="0">
                <a:latin typeface="Arial"/>
                <a:cs typeface="Arial"/>
              </a:rPr>
              <a:t>an </a:t>
            </a:r>
            <a:r>
              <a:rPr sz="1000" spc="-5" dirty="0">
                <a:latin typeface="Arial"/>
                <a:cs typeface="Arial"/>
              </a:rPr>
              <a:t>understanding </a:t>
            </a:r>
            <a:r>
              <a:rPr sz="1000" spc="25" dirty="0">
                <a:latin typeface="Arial"/>
                <a:cs typeface="Arial"/>
              </a:rPr>
              <a:t>of </a:t>
            </a:r>
            <a:r>
              <a:rPr sz="1000" spc="1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risks </a:t>
            </a:r>
            <a:r>
              <a:rPr sz="1000" spc="-5" dirty="0">
                <a:latin typeface="Arial"/>
                <a:cs typeface="Arial"/>
              </a:rPr>
              <a:t>associated </a:t>
            </a:r>
            <a:r>
              <a:rPr sz="1000" spc="4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your </a:t>
            </a:r>
            <a:r>
              <a:rPr sz="1000" spc="5" dirty="0">
                <a:latin typeface="Arial"/>
                <a:cs typeface="Arial"/>
              </a:rPr>
              <a:t>information </a:t>
            </a:r>
            <a:r>
              <a:rPr sz="1000" spc="-10" dirty="0">
                <a:latin typeface="Arial"/>
                <a:cs typeface="Arial"/>
              </a:rPr>
              <a:t>across </a:t>
            </a:r>
            <a:r>
              <a:rPr sz="1000" spc="15" dirty="0">
                <a:latin typeface="Arial"/>
                <a:cs typeface="Arial"/>
              </a:rPr>
              <a:t>its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lifecycle.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6800" y="2001431"/>
            <a:ext cx="8056880" cy="4152900"/>
          </a:xfrm>
          <a:custGeom>
            <a:avLst/>
            <a:gdLst/>
            <a:ahLst/>
            <a:cxnLst/>
            <a:rect l="l" t="t" r="r" b="b"/>
            <a:pathLst>
              <a:path w="8056880" h="4152900">
                <a:moveTo>
                  <a:pt x="4507391" y="76200"/>
                </a:moveTo>
                <a:lnTo>
                  <a:pt x="2655322" y="76200"/>
                </a:lnTo>
                <a:lnTo>
                  <a:pt x="2054088" y="228600"/>
                </a:lnTo>
                <a:lnTo>
                  <a:pt x="2006359" y="254000"/>
                </a:lnTo>
                <a:lnTo>
                  <a:pt x="1912092" y="279400"/>
                </a:lnTo>
                <a:lnTo>
                  <a:pt x="1865567" y="304800"/>
                </a:lnTo>
                <a:lnTo>
                  <a:pt x="1773766" y="330200"/>
                </a:lnTo>
                <a:lnTo>
                  <a:pt x="1728503" y="355600"/>
                </a:lnTo>
                <a:lnTo>
                  <a:pt x="1683672" y="368300"/>
                </a:lnTo>
                <a:lnTo>
                  <a:pt x="1595336" y="419100"/>
                </a:lnTo>
                <a:lnTo>
                  <a:pt x="1551843" y="431800"/>
                </a:lnTo>
                <a:lnTo>
                  <a:pt x="1466240" y="482600"/>
                </a:lnTo>
                <a:lnTo>
                  <a:pt x="1424142" y="495300"/>
                </a:lnTo>
                <a:lnTo>
                  <a:pt x="1341386" y="546100"/>
                </a:lnTo>
                <a:lnTo>
                  <a:pt x="1260592" y="596900"/>
                </a:lnTo>
                <a:lnTo>
                  <a:pt x="1220947" y="609600"/>
                </a:lnTo>
                <a:lnTo>
                  <a:pt x="1181811" y="635000"/>
                </a:lnTo>
                <a:lnTo>
                  <a:pt x="1105093" y="685800"/>
                </a:lnTo>
                <a:lnTo>
                  <a:pt x="1030490" y="736600"/>
                </a:lnTo>
                <a:lnTo>
                  <a:pt x="993998" y="762000"/>
                </a:lnTo>
                <a:lnTo>
                  <a:pt x="958053" y="787400"/>
                </a:lnTo>
                <a:lnTo>
                  <a:pt x="922663" y="825500"/>
                </a:lnTo>
                <a:lnTo>
                  <a:pt x="887833" y="850900"/>
                </a:lnTo>
                <a:lnTo>
                  <a:pt x="853570" y="876300"/>
                </a:lnTo>
                <a:lnTo>
                  <a:pt x="819880" y="901700"/>
                </a:lnTo>
                <a:lnTo>
                  <a:pt x="786770" y="927100"/>
                </a:lnTo>
                <a:lnTo>
                  <a:pt x="754246" y="965200"/>
                </a:lnTo>
                <a:lnTo>
                  <a:pt x="722314" y="990600"/>
                </a:lnTo>
                <a:lnTo>
                  <a:pt x="690981" y="1016000"/>
                </a:lnTo>
                <a:lnTo>
                  <a:pt x="660253" y="1041400"/>
                </a:lnTo>
                <a:lnTo>
                  <a:pt x="630137" y="1079500"/>
                </a:lnTo>
                <a:lnTo>
                  <a:pt x="600638" y="1104900"/>
                </a:lnTo>
                <a:lnTo>
                  <a:pt x="571764" y="1143000"/>
                </a:lnTo>
                <a:lnTo>
                  <a:pt x="543520" y="1168400"/>
                </a:lnTo>
                <a:lnTo>
                  <a:pt x="515913" y="1206500"/>
                </a:lnTo>
                <a:lnTo>
                  <a:pt x="488950" y="1231900"/>
                </a:lnTo>
                <a:lnTo>
                  <a:pt x="462636" y="1270000"/>
                </a:lnTo>
                <a:lnTo>
                  <a:pt x="436978" y="1295400"/>
                </a:lnTo>
                <a:lnTo>
                  <a:pt x="411982" y="1333500"/>
                </a:lnTo>
                <a:lnTo>
                  <a:pt x="387656" y="1358900"/>
                </a:lnTo>
                <a:lnTo>
                  <a:pt x="364004" y="1397000"/>
                </a:lnTo>
                <a:lnTo>
                  <a:pt x="341035" y="1422400"/>
                </a:lnTo>
                <a:lnTo>
                  <a:pt x="318753" y="1460500"/>
                </a:lnTo>
                <a:lnTo>
                  <a:pt x="297165" y="1498600"/>
                </a:lnTo>
                <a:lnTo>
                  <a:pt x="276278" y="1524000"/>
                </a:lnTo>
                <a:lnTo>
                  <a:pt x="256098" y="1562100"/>
                </a:lnTo>
                <a:lnTo>
                  <a:pt x="236631" y="1600200"/>
                </a:lnTo>
                <a:lnTo>
                  <a:pt x="217884" y="1638300"/>
                </a:lnTo>
                <a:lnTo>
                  <a:pt x="199863" y="1663700"/>
                </a:lnTo>
                <a:lnTo>
                  <a:pt x="182575" y="1701800"/>
                </a:lnTo>
                <a:lnTo>
                  <a:pt x="166025" y="1739900"/>
                </a:lnTo>
                <a:lnTo>
                  <a:pt x="150221" y="1778000"/>
                </a:lnTo>
                <a:lnTo>
                  <a:pt x="135168" y="1816100"/>
                </a:lnTo>
                <a:lnTo>
                  <a:pt x="120873" y="1841500"/>
                </a:lnTo>
                <a:lnTo>
                  <a:pt x="107343" y="1879600"/>
                </a:lnTo>
                <a:lnTo>
                  <a:pt x="94583" y="1917700"/>
                </a:lnTo>
                <a:lnTo>
                  <a:pt x="82600" y="1955800"/>
                </a:lnTo>
                <a:lnTo>
                  <a:pt x="71401" y="1993900"/>
                </a:lnTo>
                <a:lnTo>
                  <a:pt x="60991" y="2032000"/>
                </a:lnTo>
                <a:lnTo>
                  <a:pt x="51378" y="2070100"/>
                </a:lnTo>
                <a:lnTo>
                  <a:pt x="42567" y="2108200"/>
                </a:lnTo>
                <a:lnTo>
                  <a:pt x="34565" y="2146300"/>
                </a:lnTo>
                <a:lnTo>
                  <a:pt x="27379" y="2184400"/>
                </a:lnTo>
                <a:lnTo>
                  <a:pt x="21014" y="2222500"/>
                </a:lnTo>
                <a:lnTo>
                  <a:pt x="15477" y="2260600"/>
                </a:lnTo>
                <a:lnTo>
                  <a:pt x="10774" y="2298700"/>
                </a:lnTo>
                <a:lnTo>
                  <a:pt x="6912" y="2336800"/>
                </a:lnTo>
                <a:lnTo>
                  <a:pt x="3897" y="2374900"/>
                </a:lnTo>
                <a:lnTo>
                  <a:pt x="1736" y="2413000"/>
                </a:lnTo>
                <a:lnTo>
                  <a:pt x="435" y="2451100"/>
                </a:lnTo>
                <a:lnTo>
                  <a:pt x="0" y="2489200"/>
                </a:lnTo>
                <a:lnTo>
                  <a:pt x="608" y="2540000"/>
                </a:lnTo>
                <a:lnTo>
                  <a:pt x="2429" y="2590800"/>
                </a:lnTo>
                <a:lnTo>
                  <a:pt x="5458" y="2628900"/>
                </a:lnTo>
                <a:lnTo>
                  <a:pt x="9688" y="2679700"/>
                </a:lnTo>
                <a:lnTo>
                  <a:pt x="15113" y="2717800"/>
                </a:lnTo>
                <a:lnTo>
                  <a:pt x="21728" y="2768600"/>
                </a:lnTo>
                <a:lnTo>
                  <a:pt x="29527" y="2819400"/>
                </a:lnTo>
                <a:lnTo>
                  <a:pt x="38505" y="2857500"/>
                </a:lnTo>
                <a:lnTo>
                  <a:pt x="48655" y="2908300"/>
                </a:lnTo>
                <a:lnTo>
                  <a:pt x="59971" y="2946400"/>
                </a:lnTo>
                <a:lnTo>
                  <a:pt x="72449" y="2997200"/>
                </a:lnTo>
                <a:lnTo>
                  <a:pt x="86081" y="3035300"/>
                </a:lnTo>
                <a:lnTo>
                  <a:pt x="100863" y="3086100"/>
                </a:lnTo>
                <a:lnTo>
                  <a:pt x="116788" y="3124200"/>
                </a:lnTo>
                <a:lnTo>
                  <a:pt x="133851" y="3175000"/>
                </a:lnTo>
                <a:lnTo>
                  <a:pt x="152046" y="3213100"/>
                </a:lnTo>
                <a:lnTo>
                  <a:pt x="171367" y="3251200"/>
                </a:lnTo>
                <a:lnTo>
                  <a:pt x="191808" y="3302000"/>
                </a:lnTo>
                <a:lnTo>
                  <a:pt x="213364" y="3340100"/>
                </a:lnTo>
                <a:lnTo>
                  <a:pt x="236029" y="3390900"/>
                </a:lnTo>
                <a:lnTo>
                  <a:pt x="259797" y="3429000"/>
                </a:lnTo>
                <a:lnTo>
                  <a:pt x="284662" y="3467100"/>
                </a:lnTo>
                <a:lnTo>
                  <a:pt x="310618" y="3505200"/>
                </a:lnTo>
                <a:lnTo>
                  <a:pt x="337660" y="3556000"/>
                </a:lnTo>
                <a:lnTo>
                  <a:pt x="365782" y="3594100"/>
                </a:lnTo>
                <a:lnTo>
                  <a:pt x="394978" y="3632200"/>
                </a:lnTo>
                <a:lnTo>
                  <a:pt x="425242" y="3670300"/>
                </a:lnTo>
                <a:lnTo>
                  <a:pt x="456569" y="3708400"/>
                </a:lnTo>
                <a:lnTo>
                  <a:pt x="488952" y="3759200"/>
                </a:lnTo>
                <a:lnTo>
                  <a:pt x="522386" y="3797300"/>
                </a:lnTo>
                <a:lnTo>
                  <a:pt x="556866" y="3835400"/>
                </a:lnTo>
                <a:lnTo>
                  <a:pt x="592384" y="3873500"/>
                </a:lnTo>
                <a:lnTo>
                  <a:pt x="628937" y="3911600"/>
                </a:lnTo>
                <a:lnTo>
                  <a:pt x="666517" y="3949700"/>
                </a:lnTo>
                <a:lnTo>
                  <a:pt x="705119" y="3975100"/>
                </a:lnTo>
                <a:lnTo>
                  <a:pt x="744737" y="4013200"/>
                </a:lnTo>
                <a:lnTo>
                  <a:pt x="785366" y="4051300"/>
                </a:lnTo>
                <a:lnTo>
                  <a:pt x="826999" y="4089400"/>
                </a:lnTo>
                <a:lnTo>
                  <a:pt x="869631" y="4127500"/>
                </a:lnTo>
                <a:lnTo>
                  <a:pt x="913257" y="4152900"/>
                </a:lnTo>
                <a:lnTo>
                  <a:pt x="2519934" y="3149600"/>
                </a:lnTo>
                <a:lnTo>
                  <a:pt x="2477321" y="3124200"/>
                </a:lnTo>
                <a:lnTo>
                  <a:pt x="2437188" y="3086100"/>
                </a:lnTo>
                <a:lnTo>
                  <a:pt x="2399571" y="3048000"/>
                </a:lnTo>
                <a:lnTo>
                  <a:pt x="2364509" y="3009900"/>
                </a:lnTo>
                <a:lnTo>
                  <a:pt x="2332040" y="2971800"/>
                </a:lnTo>
                <a:lnTo>
                  <a:pt x="2302201" y="2933700"/>
                </a:lnTo>
                <a:lnTo>
                  <a:pt x="2275030" y="2895600"/>
                </a:lnTo>
                <a:lnTo>
                  <a:pt x="2250566" y="2844800"/>
                </a:lnTo>
                <a:lnTo>
                  <a:pt x="2228847" y="2806700"/>
                </a:lnTo>
                <a:lnTo>
                  <a:pt x="2209910" y="2755900"/>
                </a:lnTo>
                <a:lnTo>
                  <a:pt x="2193793" y="2717800"/>
                </a:lnTo>
                <a:lnTo>
                  <a:pt x="2180534" y="2679700"/>
                </a:lnTo>
                <a:lnTo>
                  <a:pt x="2170171" y="2628900"/>
                </a:lnTo>
                <a:lnTo>
                  <a:pt x="2162743" y="2578100"/>
                </a:lnTo>
                <a:lnTo>
                  <a:pt x="2158287" y="2540000"/>
                </a:lnTo>
                <a:lnTo>
                  <a:pt x="2156841" y="2489200"/>
                </a:lnTo>
                <a:lnTo>
                  <a:pt x="2157918" y="2451100"/>
                </a:lnTo>
                <a:lnTo>
                  <a:pt x="2161126" y="2413000"/>
                </a:lnTo>
                <a:lnTo>
                  <a:pt x="2166423" y="2374900"/>
                </a:lnTo>
                <a:lnTo>
                  <a:pt x="2173770" y="2336800"/>
                </a:lnTo>
                <a:lnTo>
                  <a:pt x="2183128" y="2298700"/>
                </a:lnTo>
                <a:lnTo>
                  <a:pt x="2194457" y="2260600"/>
                </a:lnTo>
                <a:lnTo>
                  <a:pt x="2207718" y="2235200"/>
                </a:lnTo>
                <a:lnTo>
                  <a:pt x="2222871" y="2197100"/>
                </a:lnTo>
                <a:lnTo>
                  <a:pt x="2239876" y="2159000"/>
                </a:lnTo>
                <a:lnTo>
                  <a:pt x="2258695" y="2120900"/>
                </a:lnTo>
                <a:lnTo>
                  <a:pt x="2279286" y="2095500"/>
                </a:lnTo>
                <a:lnTo>
                  <a:pt x="2301612" y="2057400"/>
                </a:lnTo>
                <a:lnTo>
                  <a:pt x="2325631" y="2019300"/>
                </a:lnTo>
                <a:lnTo>
                  <a:pt x="2351306" y="1993900"/>
                </a:lnTo>
                <a:lnTo>
                  <a:pt x="2378595" y="1955800"/>
                </a:lnTo>
                <a:lnTo>
                  <a:pt x="2407460" y="1930400"/>
                </a:lnTo>
                <a:lnTo>
                  <a:pt x="2437862" y="1905000"/>
                </a:lnTo>
                <a:lnTo>
                  <a:pt x="2469759" y="1866900"/>
                </a:lnTo>
                <a:lnTo>
                  <a:pt x="2503114" y="1841500"/>
                </a:lnTo>
                <a:lnTo>
                  <a:pt x="2537886" y="1816100"/>
                </a:lnTo>
                <a:lnTo>
                  <a:pt x="2574035" y="1790700"/>
                </a:lnTo>
                <a:lnTo>
                  <a:pt x="2611523" y="1765300"/>
                </a:lnTo>
                <a:lnTo>
                  <a:pt x="2650310" y="1739900"/>
                </a:lnTo>
                <a:lnTo>
                  <a:pt x="2690356" y="1714500"/>
                </a:lnTo>
                <a:lnTo>
                  <a:pt x="2731621" y="1701800"/>
                </a:lnTo>
                <a:lnTo>
                  <a:pt x="2774067" y="1676400"/>
                </a:lnTo>
                <a:lnTo>
                  <a:pt x="2817653" y="1651000"/>
                </a:lnTo>
                <a:lnTo>
                  <a:pt x="2862340" y="1638300"/>
                </a:lnTo>
                <a:lnTo>
                  <a:pt x="2908088" y="1612900"/>
                </a:lnTo>
                <a:lnTo>
                  <a:pt x="3100903" y="1562100"/>
                </a:lnTo>
                <a:lnTo>
                  <a:pt x="3254720" y="1524000"/>
                </a:lnTo>
                <a:lnTo>
                  <a:pt x="3307535" y="1524000"/>
                </a:lnTo>
                <a:lnTo>
                  <a:pt x="3361056" y="1511300"/>
                </a:lnTo>
                <a:lnTo>
                  <a:pt x="3415242" y="1511300"/>
                </a:lnTo>
                <a:lnTo>
                  <a:pt x="3470054" y="1498600"/>
                </a:lnTo>
                <a:lnTo>
                  <a:pt x="6865597" y="1498600"/>
                </a:lnTo>
                <a:lnTo>
                  <a:pt x="6844007" y="1460500"/>
                </a:lnTo>
                <a:lnTo>
                  <a:pt x="6821722" y="1422400"/>
                </a:lnTo>
                <a:lnTo>
                  <a:pt x="6798750" y="1397000"/>
                </a:lnTo>
                <a:lnTo>
                  <a:pt x="6775096" y="1358900"/>
                </a:lnTo>
                <a:lnTo>
                  <a:pt x="6750767" y="1333500"/>
                </a:lnTo>
                <a:lnTo>
                  <a:pt x="6725770" y="1295400"/>
                </a:lnTo>
                <a:lnTo>
                  <a:pt x="6700109" y="1270000"/>
                </a:lnTo>
                <a:lnTo>
                  <a:pt x="6673793" y="1231900"/>
                </a:lnTo>
                <a:lnTo>
                  <a:pt x="6646827" y="1206500"/>
                </a:lnTo>
                <a:lnTo>
                  <a:pt x="6619218" y="1168400"/>
                </a:lnTo>
                <a:lnTo>
                  <a:pt x="6590972" y="1143000"/>
                </a:lnTo>
                <a:lnTo>
                  <a:pt x="6562095" y="1104900"/>
                </a:lnTo>
                <a:lnTo>
                  <a:pt x="6532594" y="1079500"/>
                </a:lnTo>
                <a:lnTo>
                  <a:pt x="6502475" y="1041400"/>
                </a:lnTo>
                <a:lnTo>
                  <a:pt x="6471745" y="1016000"/>
                </a:lnTo>
                <a:lnTo>
                  <a:pt x="6440409" y="990600"/>
                </a:lnTo>
                <a:lnTo>
                  <a:pt x="6408475" y="965200"/>
                </a:lnTo>
                <a:lnTo>
                  <a:pt x="6375949" y="927100"/>
                </a:lnTo>
                <a:lnTo>
                  <a:pt x="6342837" y="901700"/>
                </a:lnTo>
                <a:lnTo>
                  <a:pt x="6309145" y="876300"/>
                </a:lnTo>
                <a:lnTo>
                  <a:pt x="6274880" y="850900"/>
                </a:lnTo>
                <a:lnTo>
                  <a:pt x="6240048" y="825500"/>
                </a:lnTo>
                <a:lnTo>
                  <a:pt x="6204655" y="787400"/>
                </a:lnTo>
                <a:lnTo>
                  <a:pt x="6168708" y="762000"/>
                </a:lnTo>
                <a:lnTo>
                  <a:pt x="6132214" y="736600"/>
                </a:lnTo>
                <a:lnTo>
                  <a:pt x="6057608" y="685800"/>
                </a:lnTo>
                <a:lnTo>
                  <a:pt x="5980887" y="635000"/>
                </a:lnTo>
                <a:lnTo>
                  <a:pt x="5941750" y="609600"/>
                </a:lnTo>
                <a:lnTo>
                  <a:pt x="5902103" y="596900"/>
                </a:lnTo>
                <a:lnTo>
                  <a:pt x="5821306" y="546100"/>
                </a:lnTo>
                <a:lnTo>
                  <a:pt x="5738548" y="495300"/>
                </a:lnTo>
                <a:lnTo>
                  <a:pt x="5696449" y="482600"/>
                </a:lnTo>
                <a:lnTo>
                  <a:pt x="5610845" y="431800"/>
                </a:lnTo>
                <a:lnTo>
                  <a:pt x="5567351" y="419100"/>
                </a:lnTo>
                <a:lnTo>
                  <a:pt x="5479014" y="368300"/>
                </a:lnTo>
                <a:lnTo>
                  <a:pt x="5434184" y="355600"/>
                </a:lnTo>
                <a:lnTo>
                  <a:pt x="5388920" y="330200"/>
                </a:lnTo>
                <a:lnTo>
                  <a:pt x="5297119" y="304800"/>
                </a:lnTo>
                <a:lnTo>
                  <a:pt x="5250594" y="279400"/>
                </a:lnTo>
                <a:lnTo>
                  <a:pt x="5156329" y="254000"/>
                </a:lnTo>
                <a:lnTo>
                  <a:pt x="5108601" y="228600"/>
                </a:lnTo>
                <a:lnTo>
                  <a:pt x="4507391" y="76200"/>
                </a:lnTo>
                <a:close/>
              </a:path>
              <a:path w="8056880" h="4152900">
                <a:moveTo>
                  <a:pt x="4110354" y="2501900"/>
                </a:moveTo>
                <a:lnTo>
                  <a:pt x="6039611" y="3911600"/>
                </a:lnTo>
                <a:lnTo>
                  <a:pt x="8056880" y="2565400"/>
                </a:lnTo>
                <a:lnTo>
                  <a:pt x="7161783" y="2552700"/>
                </a:lnTo>
                <a:lnTo>
                  <a:pt x="7162210" y="2540000"/>
                </a:lnTo>
                <a:lnTo>
                  <a:pt x="7162530" y="2514600"/>
                </a:lnTo>
                <a:lnTo>
                  <a:pt x="5005324" y="2514600"/>
                </a:lnTo>
                <a:lnTo>
                  <a:pt x="4110354" y="2501900"/>
                </a:lnTo>
                <a:close/>
              </a:path>
              <a:path w="8056880" h="4152900">
                <a:moveTo>
                  <a:pt x="6865597" y="1498600"/>
                </a:moveTo>
                <a:lnTo>
                  <a:pt x="3692712" y="1498600"/>
                </a:lnTo>
                <a:lnTo>
                  <a:pt x="3747510" y="1511300"/>
                </a:lnTo>
                <a:lnTo>
                  <a:pt x="3801684" y="1511300"/>
                </a:lnTo>
                <a:lnTo>
                  <a:pt x="3855193" y="1524000"/>
                </a:lnTo>
                <a:lnTo>
                  <a:pt x="3907999" y="1524000"/>
                </a:lnTo>
                <a:lnTo>
                  <a:pt x="4061795" y="1562100"/>
                </a:lnTo>
                <a:lnTo>
                  <a:pt x="4254599" y="1612900"/>
                </a:lnTo>
                <a:lnTo>
                  <a:pt x="4300347" y="1638300"/>
                </a:lnTo>
                <a:lnTo>
                  <a:pt x="4345034" y="1651000"/>
                </a:lnTo>
                <a:lnTo>
                  <a:pt x="4388621" y="1676400"/>
                </a:lnTo>
                <a:lnTo>
                  <a:pt x="4431068" y="1701800"/>
                </a:lnTo>
                <a:lnTo>
                  <a:pt x="4472336" y="1714500"/>
                </a:lnTo>
                <a:lnTo>
                  <a:pt x="4512385" y="1739900"/>
                </a:lnTo>
                <a:lnTo>
                  <a:pt x="4551176" y="1765300"/>
                </a:lnTo>
                <a:lnTo>
                  <a:pt x="4588668" y="1790700"/>
                </a:lnTo>
                <a:lnTo>
                  <a:pt x="4624823" y="1816100"/>
                </a:lnTo>
                <a:lnTo>
                  <a:pt x="4659600" y="1841500"/>
                </a:lnTo>
                <a:lnTo>
                  <a:pt x="4692960" y="1866900"/>
                </a:lnTo>
                <a:lnTo>
                  <a:pt x="4724863" y="1905000"/>
                </a:lnTo>
                <a:lnTo>
                  <a:pt x="4755270" y="1930400"/>
                </a:lnTo>
                <a:lnTo>
                  <a:pt x="4784141" y="1955800"/>
                </a:lnTo>
                <a:lnTo>
                  <a:pt x="4811437" y="1993900"/>
                </a:lnTo>
                <a:lnTo>
                  <a:pt x="4837117" y="2019300"/>
                </a:lnTo>
                <a:lnTo>
                  <a:pt x="4861143" y="2057400"/>
                </a:lnTo>
                <a:lnTo>
                  <a:pt x="4883474" y="2095500"/>
                </a:lnTo>
                <a:lnTo>
                  <a:pt x="4904072" y="2120900"/>
                </a:lnTo>
                <a:lnTo>
                  <a:pt x="4922895" y="2159000"/>
                </a:lnTo>
                <a:lnTo>
                  <a:pt x="4939906" y="2197100"/>
                </a:lnTo>
                <a:lnTo>
                  <a:pt x="4955063" y="2235200"/>
                </a:lnTo>
                <a:lnTo>
                  <a:pt x="4968328" y="2260600"/>
                </a:lnTo>
                <a:lnTo>
                  <a:pt x="4979661" y="2298700"/>
                </a:lnTo>
                <a:lnTo>
                  <a:pt x="4989023" y="2336800"/>
                </a:lnTo>
                <a:lnTo>
                  <a:pt x="4996373" y="2374900"/>
                </a:lnTo>
                <a:lnTo>
                  <a:pt x="5001672" y="2413000"/>
                </a:lnTo>
                <a:lnTo>
                  <a:pt x="5004880" y="2451100"/>
                </a:lnTo>
                <a:lnTo>
                  <a:pt x="5005959" y="2489200"/>
                </a:lnTo>
                <a:lnTo>
                  <a:pt x="5005959" y="2501900"/>
                </a:lnTo>
                <a:lnTo>
                  <a:pt x="5005705" y="2501900"/>
                </a:lnTo>
                <a:lnTo>
                  <a:pt x="5005324" y="2514600"/>
                </a:lnTo>
                <a:lnTo>
                  <a:pt x="7162530" y="2514600"/>
                </a:lnTo>
                <a:lnTo>
                  <a:pt x="7162730" y="2501900"/>
                </a:lnTo>
                <a:lnTo>
                  <a:pt x="7162800" y="2489200"/>
                </a:lnTo>
                <a:lnTo>
                  <a:pt x="7162364" y="2451100"/>
                </a:lnTo>
                <a:lnTo>
                  <a:pt x="7161063" y="2413000"/>
                </a:lnTo>
                <a:lnTo>
                  <a:pt x="7158901" y="2374900"/>
                </a:lnTo>
                <a:lnTo>
                  <a:pt x="7155886" y="2336800"/>
                </a:lnTo>
                <a:lnTo>
                  <a:pt x="7152023" y="2298700"/>
                </a:lnTo>
                <a:lnTo>
                  <a:pt x="7147320" y="2260600"/>
                </a:lnTo>
                <a:lnTo>
                  <a:pt x="7141782" y="2222500"/>
                </a:lnTo>
                <a:lnTo>
                  <a:pt x="7135416" y="2184400"/>
                </a:lnTo>
                <a:lnTo>
                  <a:pt x="7128228" y="2146300"/>
                </a:lnTo>
                <a:lnTo>
                  <a:pt x="7120225" y="2108200"/>
                </a:lnTo>
                <a:lnTo>
                  <a:pt x="7111413" y="2070100"/>
                </a:lnTo>
                <a:lnTo>
                  <a:pt x="7101799" y="2032000"/>
                </a:lnTo>
                <a:lnTo>
                  <a:pt x="7091388" y="1993900"/>
                </a:lnTo>
                <a:lnTo>
                  <a:pt x="7080187" y="1955800"/>
                </a:lnTo>
                <a:lnTo>
                  <a:pt x="7068203" y="1917700"/>
                </a:lnTo>
                <a:lnTo>
                  <a:pt x="7055441" y="1879600"/>
                </a:lnTo>
                <a:lnTo>
                  <a:pt x="7041909" y="1841500"/>
                </a:lnTo>
                <a:lnTo>
                  <a:pt x="7027612" y="1816100"/>
                </a:lnTo>
                <a:lnTo>
                  <a:pt x="7012558" y="1778000"/>
                </a:lnTo>
                <a:lnTo>
                  <a:pt x="6996751" y="1739900"/>
                </a:lnTo>
                <a:lnTo>
                  <a:pt x="6980200" y="1701800"/>
                </a:lnTo>
                <a:lnTo>
                  <a:pt x="6962909" y="1663700"/>
                </a:lnTo>
                <a:lnTo>
                  <a:pt x="6944886" y="1638300"/>
                </a:lnTo>
                <a:lnTo>
                  <a:pt x="6926137" y="1600200"/>
                </a:lnTo>
                <a:lnTo>
                  <a:pt x="6906668" y="1562100"/>
                </a:lnTo>
                <a:lnTo>
                  <a:pt x="6886486" y="1524000"/>
                </a:lnTo>
                <a:lnTo>
                  <a:pt x="6865597" y="1498600"/>
                </a:lnTo>
                <a:close/>
              </a:path>
              <a:path w="8056880" h="4152900">
                <a:moveTo>
                  <a:pt x="4349639" y="50800"/>
                </a:moveTo>
                <a:lnTo>
                  <a:pt x="2813083" y="50800"/>
                </a:lnTo>
                <a:lnTo>
                  <a:pt x="2707605" y="76200"/>
                </a:lnTo>
                <a:lnTo>
                  <a:pt x="4455110" y="76200"/>
                </a:lnTo>
                <a:lnTo>
                  <a:pt x="4349639" y="50800"/>
                </a:lnTo>
                <a:close/>
              </a:path>
              <a:path w="8056880" h="4152900">
                <a:moveTo>
                  <a:pt x="4189252" y="25400"/>
                </a:moveTo>
                <a:lnTo>
                  <a:pt x="2973483" y="25400"/>
                </a:lnTo>
                <a:lnTo>
                  <a:pt x="2866265" y="50800"/>
                </a:lnTo>
                <a:lnTo>
                  <a:pt x="4296461" y="50800"/>
                </a:lnTo>
                <a:lnTo>
                  <a:pt x="4189252" y="25400"/>
                </a:lnTo>
                <a:close/>
              </a:path>
              <a:path w="8056880" h="4152900">
                <a:moveTo>
                  <a:pt x="4026402" y="12700"/>
                </a:moveTo>
                <a:lnTo>
                  <a:pt x="3136347" y="12700"/>
                </a:lnTo>
                <a:lnTo>
                  <a:pt x="3081796" y="25400"/>
                </a:lnTo>
                <a:lnTo>
                  <a:pt x="4080949" y="25400"/>
                </a:lnTo>
                <a:lnTo>
                  <a:pt x="4026402" y="12700"/>
                </a:lnTo>
                <a:close/>
              </a:path>
              <a:path w="8056880" h="4152900">
                <a:moveTo>
                  <a:pt x="3916551" y="0"/>
                </a:moveTo>
                <a:lnTo>
                  <a:pt x="3246209" y="0"/>
                </a:lnTo>
                <a:lnTo>
                  <a:pt x="3191154" y="12700"/>
                </a:lnTo>
                <a:lnTo>
                  <a:pt x="3971601" y="12700"/>
                </a:lnTo>
                <a:lnTo>
                  <a:pt x="3916551" y="0"/>
                </a:lnTo>
                <a:close/>
              </a:path>
            </a:pathLst>
          </a:custGeom>
          <a:solidFill>
            <a:srgbClr val="BED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03375" y="4930267"/>
            <a:ext cx="131635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Phase 1 –</a:t>
            </a:r>
            <a:r>
              <a:rPr sz="1000" b="1" spc="-1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Generation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21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03375" y="5159121"/>
            <a:ext cx="955675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spc="-5" dirty="0"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dirty="0">
                <a:latin typeface="Arial"/>
                <a:cs typeface="Arial"/>
              </a:rPr>
              <a:t>Classification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dirty="0">
                <a:latin typeface="Arial"/>
                <a:cs typeface="Arial"/>
              </a:rPr>
              <a:t>Governance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01183" y="2514727"/>
            <a:ext cx="111887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Phase 5 –</a:t>
            </a:r>
            <a:r>
              <a:rPr sz="1000" b="1" spc="-1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Storage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45107" y="3903345"/>
            <a:ext cx="1532255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spc="-5" dirty="0">
                <a:latin typeface="Arial"/>
                <a:cs typeface="Arial"/>
              </a:rPr>
              <a:t>Internal </a:t>
            </a:r>
            <a:r>
              <a:rPr sz="1000" dirty="0">
                <a:latin typeface="Arial"/>
                <a:cs typeface="Arial"/>
              </a:rPr>
              <a:t>versus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External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spc="5" dirty="0">
                <a:latin typeface="Arial"/>
                <a:cs typeface="Arial"/>
              </a:rPr>
              <a:t>Third</a:t>
            </a:r>
            <a:r>
              <a:rPr sz="1000" spc="-1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Party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spc="-5" dirty="0">
                <a:latin typeface="Arial"/>
                <a:cs typeface="Arial"/>
              </a:rPr>
              <a:t>Appropriateness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spc="-5" dirty="0">
                <a:latin typeface="Arial"/>
                <a:cs typeface="Arial"/>
              </a:rPr>
              <a:t>Discovery/Subpoena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18029" y="2514727"/>
            <a:ext cx="115443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Phase 3 –</a:t>
            </a:r>
            <a:r>
              <a:rPr sz="1000" b="1" spc="-1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Transfer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5107" y="3505580"/>
            <a:ext cx="875665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772795">
              <a:lnSpc>
                <a:spcPct val="100000"/>
              </a:lnSpc>
            </a:pPr>
            <a:r>
              <a:rPr sz="1000" dirty="0">
                <a:solidFill>
                  <a:srgbClr val="96979A"/>
                </a:solidFill>
                <a:latin typeface="Arial"/>
                <a:cs typeface="Arial"/>
              </a:rPr>
              <a:t>■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dirty="0">
                <a:latin typeface="Arial"/>
                <a:cs typeface="Arial"/>
              </a:rPr>
              <a:t>Phase </a:t>
            </a:r>
            <a:r>
              <a:rPr sz="1000" b="1" spc="5" dirty="0">
                <a:latin typeface="Arial"/>
                <a:cs typeface="Arial"/>
              </a:rPr>
              <a:t>2 –</a:t>
            </a:r>
            <a:r>
              <a:rPr sz="1000" b="1" spc="-17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Use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18029" y="2743327"/>
            <a:ext cx="115633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080" indent="-173355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spc="5" dirty="0">
                <a:latin typeface="Arial"/>
                <a:cs typeface="Arial"/>
              </a:rPr>
              <a:t>Public </a:t>
            </a:r>
            <a:r>
              <a:rPr sz="1000" dirty="0">
                <a:latin typeface="Arial"/>
                <a:cs typeface="Arial"/>
              </a:rPr>
              <a:t>versus  </a:t>
            </a:r>
            <a:r>
              <a:rPr sz="1000" spc="5" dirty="0">
                <a:latin typeface="Arial"/>
                <a:cs typeface="Arial"/>
              </a:rPr>
              <a:t>Private</a:t>
            </a:r>
            <a:r>
              <a:rPr sz="1000" spc="-1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Networks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dirty="0">
                <a:latin typeface="Arial"/>
                <a:cs typeface="Arial"/>
              </a:rPr>
              <a:t>Encryption</a:t>
            </a:r>
            <a:endParaRPr sz="1000">
              <a:latin typeface="Arial"/>
              <a:cs typeface="Arial"/>
            </a:endParaRPr>
          </a:p>
          <a:p>
            <a:pPr marL="186055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Requirements</a:t>
            </a:r>
            <a:endParaRPr sz="1000">
              <a:latin typeface="Arial"/>
              <a:cs typeface="Arial"/>
            </a:endParaRPr>
          </a:p>
          <a:p>
            <a:pPr marL="186055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Arial"/>
                <a:cs typeface="Arial"/>
              </a:rPr>
              <a:t>Access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Control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01183" y="2743327"/>
            <a:ext cx="2118360" cy="1095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spc="-5" dirty="0">
                <a:latin typeface="Arial"/>
                <a:cs typeface="Arial"/>
              </a:rPr>
              <a:t>Access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Control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dirty="0">
                <a:latin typeface="Arial"/>
                <a:cs typeface="Arial"/>
              </a:rPr>
              <a:t>Structured versus</a:t>
            </a:r>
            <a:r>
              <a:rPr sz="1000" spc="-1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Unstructured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spc="-5" dirty="0">
                <a:latin typeface="Arial"/>
                <a:cs typeface="Arial"/>
              </a:rPr>
              <a:t>Integrity/Availability/Confidentiality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dirty="0">
                <a:latin typeface="Arial"/>
                <a:cs typeface="Arial"/>
              </a:rPr>
              <a:t>Encryption</a:t>
            </a:r>
            <a:endParaRPr sz="1000">
              <a:latin typeface="Arial"/>
              <a:cs typeface="Arial"/>
            </a:endParaRPr>
          </a:p>
          <a:p>
            <a:pPr marL="759460">
              <a:lnSpc>
                <a:spcPct val="100000"/>
              </a:lnSpc>
              <a:spcBef>
                <a:spcPts val="730"/>
              </a:spcBef>
            </a:pPr>
            <a:r>
              <a:rPr sz="1000" b="1" dirty="0">
                <a:latin typeface="Arial"/>
                <a:cs typeface="Arial"/>
              </a:rPr>
              <a:t>Phase </a:t>
            </a:r>
            <a:r>
              <a:rPr sz="1000" b="1" spc="5" dirty="0">
                <a:latin typeface="Arial"/>
                <a:cs typeface="Arial"/>
              </a:rPr>
              <a:t>6 –</a:t>
            </a:r>
            <a:r>
              <a:rPr sz="1000" b="1" spc="-16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Archival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48578" y="3903345"/>
            <a:ext cx="1465580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spc="-5" dirty="0">
                <a:latin typeface="Arial"/>
                <a:cs typeface="Arial"/>
              </a:rPr>
              <a:t>Legal and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Compliance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spc="5" dirty="0">
                <a:latin typeface="Arial"/>
                <a:cs typeface="Arial"/>
              </a:rPr>
              <a:t>Offsite</a:t>
            </a:r>
            <a:r>
              <a:rPr sz="1000" spc="-1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Considerations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dirty="0">
                <a:latin typeface="Arial"/>
                <a:cs typeface="Arial"/>
              </a:rPr>
              <a:t>Media</a:t>
            </a:r>
            <a:r>
              <a:rPr sz="1000" spc="-1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Concerns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dirty="0">
                <a:latin typeface="Arial"/>
                <a:cs typeface="Arial"/>
              </a:rPr>
              <a:t>Retention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34098" y="4930267"/>
            <a:ext cx="135001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Phase 7 –</a:t>
            </a:r>
            <a:r>
              <a:rPr sz="1000" b="1" spc="-15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Destruction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dirty="0">
                <a:latin typeface="Arial"/>
                <a:cs typeface="Arial"/>
              </a:rPr>
              <a:t>Secure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1000" dirty="0">
                <a:latin typeface="Arial"/>
                <a:cs typeface="Arial"/>
              </a:rPr>
              <a:t>Complete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8609" y="3939285"/>
            <a:ext cx="1348105" cy="108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Compliance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SzPct val="135000"/>
              <a:buFont typeface="Arial"/>
              <a:buChar char="■"/>
              <a:tabLst>
                <a:tab pos="186690" algn="l"/>
              </a:tabLst>
            </a:pPr>
            <a:r>
              <a:rPr sz="1000" dirty="0">
                <a:latin typeface="Arial"/>
                <a:cs typeface="Arial"/>
              </a:rPr>
              <a:t>Audit </a:t>
            </a:r>
            <a:r>
              <a:rPr sz="1000" spc="5" dirty="0">
                <a:latin typeface="Arial"/>
                <a:cs typeface="Arial"/>
              </a:rPr>
              <a:t>&amp;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Regulatory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SzPct val="135000"/>
              <a:buFont typeface="Arial"/>
              <a:buChar char="■"/>
              <a:tabLst>
                <a:tab pos="186690" algn="l"/>
              </a:tabLst>
            </a:pPr>
            <a:r>
              <a:rPr sz="1000" spc="-10" dirty="0">
                <a:latin typeface="Arial"/>
                <a:cs typeface="Arial"/>
              </a:rPr>
              <a:t>Legal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SzPct val="135000"/>
              <a:buFont typeface="Arial"/>
              <a:buChar char="■"/>
              <a:tabLst>
                <a:tab pos="186690" algn="l"/>
              </a:tabLst>
            </a:pPr>
            <a:r>
              <a:rPr sz="1000" spc="-5" dirty="0">
                <a:latin typeface="Arial"/>
                <a:cs typeface="Arial"/>
              </a:rPr>
              <a:t>Measurement</a:t>
            </a:r>
            <a:endParaRPr sz="10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SzPct val="135000"/>
              <a:buFont typeface="Arial"/>
              <a:buChar char="■"/>
              <a:tabLst>
                <a:tab pos="186690" algn="l"/>
              </a:tabLst>
            </a:pPr>
            <a:r>
              <a:rPr sz="1000" spc="-5" dirty="0">
                <a:latin typeface="Arial"/>
                <a:cs typeface="Arial"/>
              </a:rPr>
              <a:t>Business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Objectives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67885" y="2109596"/>
            <a:ext cx="965835" cy="77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653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Phase 4 –  </a:t>
            </a:r>
            <a:r>
              <a:rPr sz="1000" b="1" spc="30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ra</a:t>
            </a:r>
            <a:r>
              <a:rPr sz="1000" b="1" spc="5" dirty="0">
                <a:latin typeface="Arial"/>
                <a:cs typeface="Arial"/>
              </a:rPr>
              <a:t>n</a:t>
            </a:r>
            <a:r>
              <a:rPr sz="1000" b="1" spc="-10" dirty="0">
                <a:latin typeface="Arial"/>
                <a:cs typeface="Arial"/>
              </a:rPr>
              <a:t>s</a:t>
            </a:r>
            <a:r>
              <a:rPr sz="1000" b="1" dirty="0">
                <a:latin typeface="Arial"/>
                <a:cs typeface="Arial"/>
              </a:rPr>
              <a:t>f</a:t>
            </a:r>
            <a:r>
              <a:rPr sz="1000" b="1" spc="5" dirty="0">
                <a:latin typeface="Arial"/>
                <a:cs typeface="Arial"/>
              </a:rPr>
              <a:t>o</a:t>
            </a: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-5" dirty="0">
                <a:latin typeface="Arial"/>
                <a:cs typeface="Arial"/>
              </a:rPr>
              <a:t>ma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5" dirty="0">
                <a:latin typeface="Arial"/>
                <a:cs typeface="Arial"/>
              </a:rPr>
              <a:t>io</a:t>
            </a:r>
            <a:r>
              <a:rPr sz="1000" b="1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278130" indent="-173990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8765" algn="l"/>
              </a:tabLst>
            </a:pPr>
            <a:r>
              <a:rPr sz="1000" spc="5" dirty="0">
                <a:latin typeface="Arial"/>
                <a:cs typeface="Arial"/>
              </a:rPr>
              <a:t>Derivation</a:t>
            </a:r>
            <a:endParaRPr sz="1000">
              <a:latin typeface="Arial"/>
              <a:cs typeface="Arial"/>
            </a:endParaRPr>
          </a:p>
          <a:p>
            <a:pPr marL="226060" indent="-173990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26060" algn="l"/>
              </a:tabLst>
            </a:pPr>
            <a:r>
              <a:rPr sz="1000" dirty="0">
                <a:latin typeface="Arial"/>
                <a:cs typeface="Arial"/>
              </a:rPr>
              <a:t>Aggregation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20285" y="2948432"/>
            <a:ext cx="656590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865" indent="-174625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189865" algn="l"/>
              </a:tabLst>
            </a:pPr>
            <a:r>
              <a:rPr sz="1000" spc="-5" dirty="0">
                <a:latin typeface="Arial"/>
                <a:cs typeface="Arial"/>
              </a:rPr>
              <a:t>Lineage</a:t>
            </a:r>
            <a:endParaRPr sz="1000">
              <a:latin typeface="Arial"/>
              <a:cs typeface="Arial"/>
            </a:endParaRPr>
          </a:p>
          <a:p>
            <a:pPr marL="186690" indent="-173990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187325" algn="l"/>
              </a:tabLst>
            </a:pPr>
            <a:r>
              <a:rPr sz="1000" dirty="0">
                <a:latin typeface="Arial"/>
                <a:cs typeface="Arial"/>
              </a:rPr>
              <a:t>Integrity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Privacy </a:t>
            </a:r>
            <a:r>
              <a:rPr spc="10" dirty="0"/>
              <a:t>Ordinance </a:t>
            </a:r>
            <a:r>
              <a:rPr spc="45" dirty="0"/>
              <a:t>and </a:t>
            </a:r>
            <a:r>
              <a:rPr spc="15" dirty="0"/>
              <a:t>Relevant</a:t>
            </a:r>
            <a:r>
              <a:rPr spc="-305" dirty="0"/>
              <a:t> </a:t>
            </a:r>
            <a:r>
              <a:rPr spc="45" dirty="0"/>
              <a:t>Regulations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093" y="1578609"/>
            <a:ext cx="8184515" cy="301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dirty="0">
                <a:solidFill>
                  <a:srgbClr val="0C2C83"/>
                </a:solidFill>
                <a:latin typeface="Trebuchet MS"/>
                <a:cs typeface="Trebuchet MS"/>
              </a:rPr>
              <a:t>The </a:t>
            </a:r>
            <a:r>
              <a:rPr sz="1800" b="1" u="sng" spc="80" dirty="0">
                <a:solidFill>
                  <a:srgbClr val="0C2C83"/>
                </a:solidFill>
                <a:latin typeface="Trebuchet MS"/>
                <a:cs typeface="Trebuchet MS"/>
              </a:rPr>
              <a:t>Six </a:t>
            </a:r>
            <a:r>
              <a:rPr sz="1800"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800" b="1" u="sng" dirty="0">
                <a:solidFill>
                  <a:srgbClr val="0C2C83"/>
                </a:solidFill>
                <a:latin typeface="Trebuchet MS"/>
                <a:cs typeface="Trebuchet MS"/>
              </a:rPr>
              <a:t>Protection</a:t>
            </a:r>
            <a:r>
              <a:rPr sz="1800" b="1" u="sng" spc="-31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dirty="0">
                <a:solidFill>
                  <a:srgbClr val="0C2C83"/>
                </a:solidFill>
                <a:latin typeface="Trebuchet MS"/>
                <a:cs typeface="Trebuchet MS"/>
              </a:rPr>
              <a:t>Principles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5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Arial"/>
                <a:cs typeface="Arial"/>
              </a:rPr>
              <a:t>Principle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Purpose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manner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collection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personal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85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dirty="0">
                <a:latin typeface="Arial"/>
                <a:cs typeface="Arial"/>
              </a:rPr>
              <a:t>Collect </a:t>
            </a:r>
            <a:r>
              <a:rPr sz="1800" spc="-15" dirty="0">
                <a:latin typeface="Arial"/>
                <a:cs typeface="Arial"/>
              </a:rPr>
              <a:t>personal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spc="30" dirty="0">
                <a:latin typeface="Arial"/>
                <a:cs typeface="Arial"/>
              </a:rPr>
              <a:t>for </a:t>
            </a:r>
            <a:r>
              <a:rPr sz="1800" spc="-105" dirty="0">
                <a:latin typeface="Arial"/>
                <a:cs typeface="Arial"/>
              </a:rPr>
              <a:t>a </a:t>
            </a:r>
            <a:r>
              <a:rPr sz="1800" spc="25" dirty="0">
                <a:latin typeface="Arial"/>
                <a:cs typeface="Arial"/>
              </a:rPr>
              <a:t>lawful </a:t>
            </a:r>
            <a:r>
              <a:rPr sz="1800" dirty="0">
                <a:latin typeface="Arial"/>
                <a:cs typeface="Arial"/>
              </a:rPr>
              <a:t>purpose </a:t>
            </a:r>
            <a:r>
              <a:rPr sz="1800" spc="-40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by </a:t>
            </a:r>
            <a:r>
              <a:rPr sz="1800" spc="-5" dirty="0">
                <a:latin typeface="Arial"/>
                <a:cs typeface="Arial"/>
              </a:rPr>
              <a:t>fair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means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150">
              <a:latin typeface="Times New Roman"/>
              <a:cs typeface="Times New Roman"/>
            </a:endParaRPr>
          </a:p>
          <a:p>
            <a:pPr marL="546100" marR="5080" indent="-177165">
              <a:lnSpc>
                <a:spcPct val="887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4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latin typeface="Arial"/>
                <a:cs typeface="Arial"/>
              </a:rPr>
              <a:t>Purpose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collection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must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directly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related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function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activity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the  </a:t>
            </a:r>
            <a:r>
              <a:rPr sz="1800" spc="-30" dirty="0">
                <a:latin typeface="Arial"/>
                <a:cs typeface="Arial"/>
              </a:rPr>
              <a:t>data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5" dirty="0">
                <a:latin typeface="Arial"/>
                <a:cs typeface="Arial"/>
              </a:rPr>
              <a:t>No </a:t>
            </a:r>
            <a:r>
              <a:rPr sz="1800" spc="-10" dirty="0">
                <a:latin typeface="Arial"/>
                <a:cs typeface="Arial"/>
              </a:rPr>
              <a:t>excessive </a:t>
            </a:r>
            <a:r>
              <a:rPr sz="1800" spc="5" dirty="0">
                <a:latin typeface="Arial"/>
                <a:cs typeface="Arial"/>
              </a:rPr>
              <a:t>collection </a:t>
            </a:r>
            <a:r>
              <a:rPr sz="1800" spc="50" dirty="0">
                <a:latin typeface="Arial"/>
                <a:cs typeface="Arial"/>
              </a:rPr>
              <a:t>of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Privacy </a:t>
            </a:r>
            <a:r>
              <a:rPr spc="10" dirty="0"/>
              <a:t>Ordinance </a:t>
            </a:r>
            <a:r>
              <a:rPr spc="45" dirty="0"/>
              <a:t>and </a:t>
            </a:r>
            <a:r>
              <a:rPr spc="15" dirty="0"/>
              <a:t>Relevant</a:t>
            </a:r>
            <a:r>
              <a:rPr spc="-305" dirty="0"/>
              <a:t> </a:t>
            </a:r>
            <a:r>
              <a:rPr spc="45" dirty="0"/>
              <a:t>Regulations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093" y="1578609"/>
            <a:ext cx="8076565" cy="153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dirty="0">
                <a:solidFill>
                  <a:srgbClr val="0C2C83"/>
                </a:solidFill>
                <a:latin typeface="Trebuchet MS"/>
                <a:cs typeface="Trebuchet MS"/>
              </a:rPr>
              <a:t>The </a:t>
            </a:r>
            <a:r>
              <a:rPr sz="1800" b="1" u="sng" spc="80" dirty="0">
                <a:solidFill>
                  <a:srgbClr val="0C2C83"/>
                </a:solidFill>
                <a:latin typeface="Trebuchet MS"/>
                <a:cs typeface="Trebuchet MS"/>
              </a:rPr>
              <a:t>Six </a:t>
            </a:r>
            <a:r>
              <a:rPr sz="1800"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800" b="1" u="sng" dirty="0">
                <a:solidFill>
                  <a:srgbClr val="0C2C83"/>
                </a:solidFill>
                <a:latin typeface="Trebuchet MS"/>
                <a:cs typeface="Trebuchet MS"/>
              </a:rPr>
              <a:t>Protection</a:t>
            </a:r>
            <a:r>
              <a:rPr sz="1800" b="1" u="sng" spc="-31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dirty="0">
                <a:solidFill>
                  <a:srgbClr val="0C2C83"/>
                </a:solidFill>
                <a:latin typeface="Trebuchet MS"/>
                <a:cs typeface="Trebuchet MS"/>
              </a:rPr>
              <a:t>Principles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40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Arial"/>
                <a:cs typeface="Arial"/>
              </a:rPr>
              <a:t>Principle </a:t>
            </a:r>
            <a:r>
              <a:rPr sz="1800" dirty="0">
                <a:latin typeface="Arial"/>
                <a:cs typeface="Arial"/>
              </a:rPr>
              <a:t>2: </a:t>
            </a:r>
            <a:r>
              <a:rPr sz="1800" spc="-20" dirty="0">
                <a:latin typeface="Arial"/>
                <a:cs typeface="Arial"/>
              </a:rPr>
              <a:t>Accuracy </a:t>
            </a:r>
            <a:r>
              <a:rPr sz="1800" spc="-40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duration </a:t>
            </a:r>
            <a:r>
              <a:rPr sz="1800" spc="50" dirty="0">
                <a:latin typeface="Arial"/>
                <a:cs typeface="Arial"/>
              </a:rPr>
              <a:t>of </a:t>
            </a:r>
            <a:r>
              <a:rPr sz="1800" spc="20" dirty="0">
                <a:latin typeface="Arial"/>
                <a:cs typeface="Arial"/>
              </a:rPr>
              <a:t>retention </a:t>
            </a:r>
            <a:r>
              <a:rPr sz="1800" spc="50" dirty="0">
                <a:latin typeface="Arial"/>
                <a:cs typeface="Arial"/>
              </a:rPr>
              <a:t>of </a:t>
            </a:r>
            <a:r>
              <a:rPr sz="1800" spc="-15" dirty="0">
                <a:latin typeface="Arial"/>
                <a:cs typeface="Arial"/>
              </a:rPr>
              <a:t>personal </a:t>
            </a:r>
            <a:r>
              <a:rPr sz="1800" spc="-3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85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25" dirty="0">
                <a:latin typeface="Arial"/>
                <a:cs typeface="Arial"/>
              </a:rPr>
              <a:t>Keep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spc="-20" dirty="0">
                <a:latin typeface="Arial"/>
                <a:cs typeface="Arial"/>
              </a:rPr>
              <a:t>accurate </a:t>
            </a:r>
            <a:r>
              <a:rPr sz="1800" spc="-40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up-to-date </a:t>
            </a:r>
            <a:r>
              <a:rPr sz="1800" spc="-40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no longer </a:t>
            </a:r>
            <a:r>
              <a:rPr sz="1800" spc="-5" dirty="0">
                <a:latin typeface="Arial"/>
                <a:cs typeface="Arial"/>
              </a:rPr>
              <a:t>than </a:t>
            </a:r>
            <a:r>
              <a:rPr sz="1800" spc="35" dirty="0">
                <a:latin typeface="Arial"/>
                <a:cs typeface="Arial"/>
              </a:rPr>
              <a:t>its </a:t>
            </a:r>
            <a:r>
              <a:rPr sz="1800" spc="-20" dirty="0">
                <a:latin typeface="Arial"/>
                <a:cs typeface="Arial"/>
              </a:rPr>
              <a:t>necessary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period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Privacy </a:t>
            </a:r>
            <a:r>
              <a:rPr spc="10" dirty="0"/>
              <a:t>Ordinance </a:t>
            </a:r>
            <a:r>
              <a:rPr spc="45" dirty="0"/>
              <a:t>and </a:t>
            </a:r>
            <a:r>
              <a:rPr spc="15" dirty="0"/>
              <a:t>Relevant</a:t>
            </a:r>
            <a:r>
              <a:rPr spc="-305" dirty="0"/>
              <a:t> </a:t>
            </a:r>
            <a:r>
              <a:rPr spc="45" dirty="0"/>
              <a:t>Regulations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24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093" y="1554226"/>
            <a:ext cx="8590280" cy="3472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dirty="0">
                <a:solidFill>
                  <a:srgbClr val="0C2C83"/>
                </a:solidFill>
                <a:latin typeface="Trebuchet MS"/>
                <a:cs typeface="Trebuchet MS"/>
              </a:rPr>
              <a:t>The </a:t>
            </a:r>
            <a:r>
              <a:rPr sz="1800" b="1" u="sng" spc="80" dirty="0">
                <a:solidFill>
                  <a:srgbClr val="0C2C83"/>
                </a:solidFill>
                <a:latin typeface="Trebuchet MS"/>
                <a:cs typeface="Trebuchet MS"/>
              </a:rPr>
              <a:t>Six </a:t>
            </a:r>
            <a:r>
              <a:rPr sz="1800"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800" b="1" u="sng" dirty="0">
                <a:solidFill>
                  <a:srgbClr val="0C2C83"/>
                </a:solidFill>
                <a:latin typeface="Trebuchet MS"/>
                <a:cs typeface="Trebuchet MS"/>
              </a:rPr>
              <a:t>Protection</a:t>
            </a:r>
            <a:r>
              <a:rPr sz="1800" b="1" u="sng" spc="-31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dirty="0">
                <a:solidFill>
                  <a:srgbClr val="0C2C83"/>
                </a:solidFill>
                <a:latin typeface="Trebuchet MS"/>
                <a:cs typeface="Trebuchet MS"/>
              </a:rPr>
              <a:t>Principles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10" dirty="0">
                <a:latin typeface="Arial"/>
                <a:cs typeface="Arial"/>
              </a:rPr>
              <a:t>Principle </a:t>
            </a:r>
            <a:r>
              <a:rPr sz="1800" dirty="0">
                <a:latin typeface="Arial"/>
                <a:cs typeface="Arial"/>
              </a:rPr>
              <a:t>3: </a:t>
            </a:r>
            <a:r>
              <a:rPr sz="1800" spc="-10" dirty="0">
                <a:latin typeface="Arial"/>
                <a:cs typeface="Arial"/>
              </a:rPr>
              <a:t>Use </a:t>
            </a:r>
            <a:r>
              <a:rPr sz="1800" spc="50" dirty="0">
                <a:latin typeface="Arial"/>
                <a:cs typeface="Arial"/>
              </a:rPr>
              <a:t>of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personal </a:t>
            </a:r>
            <a:r>
              <a:rPr sz="1800" spc="-3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imes New Roman"/>
              <a:cs typeface="Times New Roman"/>
            </a:endParaRPr>
          </a:p>
          <a:p>
            <a:pPr marL="546100" marR="5080" indent="-177165">
              <a:lnSpc>
                <a:spcPct val="807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10" dirty="0">
                <a:latin typeface="Arial"/>
                <a:cs typeface="Arial"/>
              </a:rPr>
              <a:t>Use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spc="30" dirty="0">
                <a:latin typeface="Arial"/>
                <a:cs typeface="Arial"/>
              </a:rPr>
              <a:t>for the </a:t>
            </a:r>
            <a:r>
              <a:rPr sz="1800" dirty="0">
                <a:latin typeface="Arial"/>
                <a:cs typeface="Arial"/>
              </a:rPr>
              <a:t>purpose </a:t>
            </a:r>
            <a:r>
              <a:rPr sz="1800" spc="10" dirty="0">
                <a:latin typeface="Arial"/>
                <a:cs typeface="Arial"/>
              </a:rPr>
              <a:t>stated </a:t>
            </a:r>
            <a:r>
              <a:rPr sz="1800" spc="-10" dirty="0">
                <a:latin typeface="Arial"/>
                <a:cs typeface="Arial"/>
              </a:rPr>
              <a:t>at </a:t>
            </a:r>
            <a:r>
              <a:rPr sz="1800" spc="30" dirty="0">
                <a:latin typeface="Arial"/>
                <a:cs typeface="Arial"/>
              </a:rPr>
              <a:t>the </a:t>
            </a:r>
            <a:r>
              <a:rPr sz="1800" spc="50" dirty="0">
                <a:latin typeface="Arial"/>
                <a:cs typeface="Arial"/>
              </a:rPr>
              <a:t>time of </a:t>
            </a:r>
            <a:r>
              <a:rPr sz="1800" spc="5" dirty="0">
                <a:latin typeface="Arial"/>
                <a:cs typeface="Arial"/>
              </a:rPr>
              <a:t>collection </a:t>
            </a:r>
            <a:r>
              <a:rPr sz="1800" dirty="0">
                <a:latin typeface="Arial"/>
                <a:cs typeface="Arial"/>
              </a:rPr>
              <a:t>or </a:t>
            </a:r>
            <a:r>
              <a:rPr sz="1800" spc="30" dirty="0">
                <a:latin typeface="Arial"/>
                <a:cs typeface="Arial"/>
              </a:rPr>
              <a:t>for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a </a:t>
            </a:r>
            <a:r>
              <a:rPr sz="1800" spc="10" dirty="0">
                <a:latin typeface="Arial"/>
                <a:cs typeface="Arial"/>
              </a:rPr>
              <a:t>directly </a:t>
            </a:r>
            <a:r>
              <a:rPr sz="1800" spc="-5" dirty="0">
                <a:latin typeface="Arial"/>
                <a:cs typeface="Arial"/>
              </a:rPr>
              <a:t>related  </a:t>
            </a:r>
            <a:r>
              <a:rPr sz="1800" dirty="0">
                <a:latin typeface="Arial"/>
                <a:cs typeface="Arial"/>
              </a:rPr>
              <a:t>purpose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38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Arial"/>
                <a:cs typeface="Arial"/>
              </a:rPr>
              <a:t>Principle </a:t>
            </a:r>
            <a:r>
              <a:rPr sz="1800" dirty="0">
                <a:latin typeface="Arial"/>
                <a:cs typeface="Arial"/>
              </a:rPr>
              <a:t>4: </a:t>
            </a:r>
            <a:r>
              <a:rPr sz="1800" spc="-5" dirty="0">
                <a:latin typeface="Arial"/>
                <a:cs typeface="Arial"/>
              </a:rPr>
              <a:t>Security </a:t>
            </a:r>
            <a:r>
              <a:rPr sz="1800" spc="50" dirty="0">
                <a:latin typeface="Arial"/>
                <a:cs typeface="Arial"/>
              </a:rPr>
              <a:t>of </a:t>
            </a:r>
            <a:r>
              <a:rPr sz="1800" spc="-15" dirty="0">
                <a:latin typeface="Arial"/>
                <a:cs typeface="Arial"/>
              </a:rPr>
              <a:t>personal </a:t>
            </a:r>
            <a:r>
              <a:rPr sz="1800" spc="-3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19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dirty="0">
                <a:latin typeface="Arial"/>
                <a:cs typeface="Arial"/>
              </a:rPr>
              <a:t>Apply </a:t>
            </a:r>
            <a:r>
              <a:rPr sz="1800" spc="-10" dirty="0">
                <a:latin typeface="Arial"/>
                <a:cs typeface="Arial"/>
              </a:rPr>
              <a:t>appropriate </a:t>
            </a:r>
            <a:r>
              <a:rPr sz="1800" spc="-15" dirty="0">
                <a:latin typeface="Arial"/>
                <a:cs typeface="Arial"/>
              </a:rPr>
              <a:t>safeguard </a:t>
            </a:r>
            <a:r>
              <a:rPr sz="1800" spc="30" dirty="0">
                <a:latin typeface="Arial"/>
                <a:cs typeface="Arial"/>
              </a:rPr>
              <a:t>for</a:t>
            </a:r>
            <a:r>
              <a:rPr sz="1800" spc="-31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spc="20" dirty="0">
                <a:latin typeface="Arial"/>
                <a:cs typeface="Arial"/>
              </a:rPr>
              <a:t>protection</a:t>
            </a:r>
            <a:endParaRPr sz="18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1955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10" dirty="0">
                <a:latin typeface="Arial"/>
                <a:cs typeface="Arial"/>
              </a:rPr>
              <a:t>Protect </a:t>
            </a:r>
            <a:r>
              <a:rPr sz="1800" spc="35" dirty="0">
                <a:latin typeface="Arial"/>
                <a:cs typeface="Arial"/>
              </a:rPr>
              <a:t>the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spc="50" dirty="0">
                <a:latin typeface="Arial"/>
                <a:cs typeface="Arial"/>
              </a:rPr>
              <a:t>from</a:t>
            </a:r>
            <a:r>
              <a:rPr sz="1800" spc="-3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unauthorised </a:t>
            </a:r>
            <a:r>
              <a:rPr sz="1800" spc="-30" dirty="0">
                <a:latin typeface="Arial"/>
                <a:cs typeface="Arial"/>
              </a:rPr>
              <a:t>access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Privacy </a:t>
            </a:r>
            <a:r>
              <a:rPr spc="10" dirty="0"/>
              <a:t>Ordinance </a:t>
            </a:r>
            <a:r>
              <a:rPr spc="45" dirty="0"/>
              <a:t>and </a:t>
            </a:r>
            <a:r>
              <a:rPr spc="15" dirty="0"/>
              <a:t>Relevant</a:t>
            </a:r>
            <a:r>
              <a:rPr spc="-305" dirty="0"/>
              <a:t> </a:t>
            </a:r>
            <a:r>
              <a:rPr spc="45" dirty="0"/>
              <a:t>Regulations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25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093" y="1578609"/>
            <a:ext cx="7859395" cy="300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dirty="0">
                <a:solidFill>
                  <a:srgbClr val="0C2C83"/>
                </a:solidFill>
                <a:latin typeface="Trebuchet MS"/>
                <a:cs typeface="Trebuchet MS"/>
              </a:rPr>
              <a:t>The </a:t>
            </a:r>
            <a:r>
              <a:rPr sz="1800" b="1" u="sng" spc="80" dirty="0">
                <a:solidFill>
                  <a:srgbClr val="0C2C83"/>
                </a:solidFill>
                <a:latin typeface="Trebuchet MS"/>
                <a:cs typeface="Trebuchet MS"/>
              </a:rPr>
              <a:t>Six </a:t>
            </a:r>
            <a:r>
              <a:rPr sz="1800"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800" b="1" u="sng" dirty="0">
                <a:solidFill>
                  <a:srgbClr val="0C2C83"/>
                </a:solidFill>
                <a:latin typeface="Trebuchet MS"/>
                <a:cs typeface="Trebuchet MS"/>
              </a:rPr>
              <a:t>Protection</a:t>
            </a:r>
            <a:r>
              <a:rPr sz="1800" b="1" u="sng" spc="-31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dirty="0">
                <a:solidFill>
                  <a:srgbClr val="0C2C83"/>
                </a:solidFill>
                <a:latin typeface="Trebuchet MS"/>
                <a:cs typeface="Trebuchet MS"/>
              </a:rPr>
              <a:t>Principles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5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Arial"/>
                <a:cs typeface="Arial"/>
              </a:rPr>
              <a:t>Principle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 </a:t>
            </a:r>
            <a:r>
              <a:rPr sz="1800" spc="15" dirty="0">
                <a:latin typeface="Arial"/>
                <a:cs typeface="Arial"/>
              </a:rPr>
              <a:t>Information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generally</a:t>
            </a:r>
            <a:r>
              <a:rPr sz="1800" spc="-40" dirty="0">
                <a:latin typeface="Arial"/>
                <a:cs typeface="Arial"/>
              </a:rPr>
              <a:t> available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85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40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Arial"/>
                <a:cs typeface="Arial"/>
              </a:rPr>
              <a:t>Openness </a:t>
            </a:r>
            <a:r>
              <a:rPr sz="1800" dirty="0">
                <a:latin typeface="Arial"/>
                <a:cs typeface="Arial"/>
              </a:rPr>
              <a:t>about </a:t>
            </a:r>
            <a:r>
              <a:rPr sz="1800" spc="40" dirty="0">
                <a:latin typeface="Arial"/>
                <a:cs typeface="Arial"/>
              </a:rPr>
              <a:t>what </a:t>
            </a:r>
            <a:r>
              <a:rPr sz="1800" spc="-5" dirty="0">
                <a:latin typeface="Arial"/>
                <a:cs typeface="Arial"/>
              </a:rPr>
              <a:t>kind </a:t>
            </a:r>
            <a:r>
              <a:rPr sz="1800" spc="50" dirty="0">
                <a:latin typeface="Arial"/>
                <a:cs typeface="Arial"/>
              </a:rPr>
              <a:t>of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is held </a:t>
            </a:r>
            <a:r>
              <a:rPr sz="1800" spc="-40" dirty="0">
                <a:latin typeface="Arial"/>
                <a:cs typeface="Arial"/>
              </a:rPr>
              <a:t>and </a:t>
            </a:r>
            <a:r>
              <a:rPr sz="1800" spc="3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main </a:t>
            </a:r>
            <a:r>
              <a:rPr sz="1800" dirty="0">
                <a:latin typeface="Arial"/>
                <a:cs typeface="Arial"/>
              </a:rPr>
              <a:t>purpose </a:t>
            </a:r>
            <a:r>
              <a:rPr sz="1800" spc="5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10" dirty="0">
                <a:latin typeface="Arial"/>
                <a:cs typeface="Arial"/>
              </a:rPr>
              <a:t>Principle </a:t>
            </a:r>
            <a:r>
              <a:rPr sz="1800" dirty="0">
                <a:latin typeface="Arial"/>
                <a:cs typeface="Arial"/>
              </a:rPr>
              <a:t>6: </a:t>
            </a:r>
            <a:r>
              <a:rPr sz="1800" spc="-10" dirty="0">
                <a:latin typeface="Arial"/>
                <a:cs typeface="Arial"/>
              </a:rPr>
              <a:t>Access </a:t>
            </a:r>
            <a:r>
              <a:rPr sz="1800" spc="45" dirty="0">
                <a:latin typeface="Arial"/>
                <a:cs typeface="Arial"/>
              </a:rPr>
              <a:t>to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personal </a:t>
            </a:r>
            <a:r>
              <a:rPr sz="1800" spc="-3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368935">
              <a:lnSpc>
                <a:spcPts val="255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90" dirty="0">
                <a:latin typeface="Calibri"/>
                <a:cs typeface="Calibri"/>
              </a:rPr>
              <a:t>Make </a:t>
            </a:r>
            <a:r>
              <a:rPr sz="1800" spc="30" dirty="0">
                <a:latin typeface="Calibri"/>
                <a:cs typeface="Calibri"/>
              </a:rPr>
              <a:t>data </a:t>
            </a:r>
            <a:r>
              <a:rPr sz="1800" spc="125" dirty="0">
                <a:latin typeface="Calibri"/>
                <a:cs typeface="Calibri"/>
              </a:rPr>
              <a:t>access </a:t>
            </a:r>
            <a:r>
              <a:rPr sz="1800" spc="45" dirty="0">
                <a:latin typeface="Calibri"/>
                <a:cs typeface="Calibri"/>
              </a:rPr>
              <a:t>and </a:t>
            </a:r>
            <a:r>
              <a:rPr sz="1800" spc="30" dirty="0">
                <a:latin typeface="Calibri"/>
                <a:cs typeface="Calibri"/>
              </a:rPr>
              <a:t>data </a:t>
            </a:r>
            <a:r>
              <a:rPr sz="1800" spc="45" dirty="0">
                <a:latin typeface="Calibri"/>
                <a:cs typeface="Calibri"/>
              </a:rPr>
              <a:t>correction </a:t>
            </a:r>
            <a:r>
              <a:rPr sz="1800" spc="80" dirty="0">
                <a:latin typeface="Calibri"/>
                <a:cs typeface="Calibri"/>
              </a:rPr>
              <a:t>requests </a:t>
            </a:r>
            <a:r>
              <a:rPr sz="1800" spc="20" dirty="0">
                <a:latin typeface="Calibri"/>
                <a:cs typeface="Calibri"/>
              </a:rPr>
              <a:t>in </a:t>
            </a:r>
            <a:r>
              <a:rPr sz="1800" spc="75" dirty="0">
                <a:latin typeface="Calibri"/>
                <a:cs typeface="Calibri"/>
              </a:rPr>
              <a:t>respect </a:t>
            </a:r>
            <a:r>
              <a:rPr sz="1800" spc="50" dirty="0">
                <a:latin typeface="Calibri"/>
                <a:cs typeface="Calibri"/>
              </a:rPr>
              <a:t>of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individual’s</a:t>
            </a:r>
            <a:endParaRPr sz="1800">
              <a:latin typeface="Calibri"/>
              <a:cs typeface="Calibri"/>
            </a:endParaRPr>
          </a:p>
          <a:p>
            <a:pPr marL="546100">
              <a:lnSpc>
                <a:spcPts val="2010"/>
              </a:lnSpc>
            </a:pPr>
            <a:r>
              <a:rPr sz="1800" spc="-15" dirty="0">
                <a:latin typeface="Arial"/>
                <a:cs typeface="Arial"/>
              </a:rPr>
              <a:t>personal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6387" y="1532128"/>
            <a:ext cx="6650355" cy="2541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Overview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2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8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45" dirty="0">
                <a:solidFill>
                  <a:srgbClr val="0C2C83"/>
                </a:solidFill>
                <a:latin typeface="Trebuchet MS"/>
                <a:cs typeface="Trebuchet MS"/>
              </a:rPr>
              <a:t>Understanding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1600" b="1" spc="20" dirty="0">
                <a:solidFill>
                  <a:srgbClr val="0C2C83"/>
                </a:solidFill>
                <a:latin typeface="Trebuchet MS"/>
                <a:cs typeface="Trebuchet MS"/>
              </a:rPr>
              <a:t>University</a:t>
            </a:r>
            <a:r>
              <a:rPr sz="1600" b="1" spc="-32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Challenge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spc="5" dirty="0">
                <a:solidFill>
                  <a:srgbClr val="0C2C83"/>
                </a:solidFill>
                <a:latin typeface="Trebuchet MS"/>
                <a:cs typeface="Trebuchet MS"/>
              </a:rPr>
              <a:t>in</a:t>
            </a:r>
            <a:r>
              <a:rPr sz="1600" b="1" spc="-3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universities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ts val="3360"/>
              </a:lnSpc>
              <a:spcBef>
                <a:spcPts val="254"/>
              </a:spcBef>
            </a:pP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Roles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Responsibilities </a:t>
            </a:r>
            <a:r>
              <a:rPr sz="2000" b="1" spc="-5" dirty="0">
                <a:solidFill>
                  <a:srgbClr val="0C2C83"/>
                </a:solidFill>
                <a:latin typeface="Trebuchet MS"/>
                <a:cs typeface="Trebuchet MS"/>
              </a:rPr>
              <a:t>in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 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Ordinance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dirty="0">
                <a:solidFill>
                  <a:srgbClr val="0C2C83"/>
                </a:solidFill>
                <a:latin typeface="Trebuchet MS"/>
                <a:cs typeface="Trebuchet MS"/>
              </a:rPr>
              <a:t>Relevant</a:t>
            </a:r>
            <a:r>
              <a:rPr sz="2000" b="1" spc="-16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Regulations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509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Hong</a:t>
            </a:r>
            <a:r>
              <a:rPr sz="1600" b="1" spc="-5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Kong</a:t>
            </a:r>
            <a:r>
              <a:rPr sz="1600" b="1" spc="-1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1600" b="1" spc="-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C2C83"/>
                </a:solidFill>
                <a:latin typeface="Trebuchet MS"/>
                <a:cs typeface="Trebuchet MS"/>
              </a:rPr>
              <a:t>(Privacy)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Ordinance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0" dirty="0">
                <a:solidFill>
                  <a:srgbClr val="0C2C83"/>
                </a:solidFill>
                <a:latin typeface="Trebuchet MS"/>
                <a:cs typeface="Trebuchet MS"/>
              </a:rPr>
              <a:t>Six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33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 principles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26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2127" y="4148328"/>
            <a:ext cx="7092950" cy="289560"/>
          </a:xfrm>
          <a:prstGeom prst="rect">
            <a:avLst/>
          </a:prstGeom>
          <a:solidFill>
            <a:srgbClr val="80DFD2"/>
          </a:solidFill>
        </p:spPr>
        <p:txBody>
          <a:bodyPr vert="horz" wrap="square" lIns="0" tIns="8255" rIns="0" bIns="0" rtlCol="0">
            <a:spAutoFit/>
          </a:bodyPr>
          <a:lstStyle/>
          <a:p>
            <a:pPr marL="383540" indent="-177165">
              <a:lnSpc>
                <a:spcPct val="100000"/>
              </a:lnSpc>
              <a:spcBef>
                <a:spcPts val="65"/>
              </a:spcBef>
              <a:buClr>
                <a:srgbClr val="415299"/>
              </a:buClr>
              <a:buFont typeface="Calibri"/>
              <a:buChar char="•"/>
              <a:tabLst>
                <a:tab pos="384175" algn="l"/>
              </a:tabLst>
            </a:pP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Practicing </a:t>
            </a:r>
            <a:r>
              <a:rPr sz="1600" b="1" spc="-5" dirty="0">
                <a:solidFill>
                  <a:srgbClr val="0C2C83"/>
                </a:solidFill>
                <a:latin typeface="Trebuchet MS"/>
                <a:cs typeface="Trebuchet MS"/>
              </a:rPr>
              <a:t>the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</a:t>
            </a:r>
            <a:r>
              <a:rPr sz="1600" b="1" spc="-33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principles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387" y="4498085"/>
            <a:ext cx="4023995" cy="68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governance </a:t>
            </a:r>
            <a:r>
              <a:rPr sz="1600" b="1" spc="120" dirty="0">
                <a:solidFill>
                  <a:srgbClr val="0C2C83"/>
                </a:solidFill>
                <a:latin typeface="Trebuchet MS"/>
                <a:cs typeface="Trebuchet MS"/>
              </a:rPr>
              <a:t>&amp;</a:t>
            </a:r>
            <a:r>
              <a:rPr sz="1600" b="1" spc="-2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processes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Security</a:t>
            </a:r>
            <a:r>
              <a:rPr sz="2000" b="1" spc="-8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55" dirty="0">
                <a:solidFill>
                  <a:srgbClr val="0C2C83"/>
                </a:solidFill>
                <a:latin typeface="Trebuchet MS"/>
                <a:cs typeface="Trebuchet MS"/>
              </a:rPr>
              <a:t>Measures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Agen</a:t>
            </a:r>
            <a:r>
              <a:rPr spc="45" dirty="0"/>
              <a:t>da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01353" y="6568846"/>
            <a:ext cx="16573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What </a:t>
            </a:r>
            <a:r>
              <a:rPr spc="20" dirty="0"/>
              <a:t>could </a:t>
            </a:r>
            <a:r>
              <a:rPr spc="140" dirty="0"/>
              <a:t>go</a:t>
            </a:r>
            <a:r>
              <a:rPr spc="-290" dirty="0"/>
              <a:t> </a:t>
            </a:r>
            <a:r>
              <a:rPr spc="90" dirty="0"/>
              <a:t>wrong?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7281" y="5164708"/>
            <a:ext cx="4091304" cy="101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10" dirty="0">
                <a:solidFill>
                  <a:srgbClr val="9E2F39"/>
                </a:solidFill>
                <a:latin typeface="Trebuchet MS"/>
                <a:cs typeface="Trebuchet MS"/>
              </a:rPr>
              <a:t>What </a:t>
            </a:r>
            <a:r>
              <a:rPr sz="2000" b="1" i="1" spc="40" dirty="0">
                <a:solidFill>
                  <a:srgbClr val="9E2F39"/>
                </a:solidFill>
                <a:latin typeface="Trebuchet MS"/>
                <a:cs typeface="Trebuchet MS"/>
              </a:rPr>
              <a:t>went</a:t>
            </a:r>
            <a:r>
              <a:rPr sz="2000" b="1" i="1" spc="-15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2000" b="1" i="1" spc="95" dirty="0">
                <a:solidFill>
                  <a:srgbClr val="9E2F39"/>
                </a:solidFill>
                <a:latin typeface="Trebuchet MS"/>
                <a:cs typeface="Trebuchet MS"/>
              </a:rPr>
              <a:t>wrong?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i="1" spc="-20" dirty="0">
                <a:solidFill>
                  <a:srgbClr val="9E2F39"/>
                </a:solidFill>
                <a:latin typeface="Trebuchet MS"/>
                <a:cs typeface="Trebuchet MS"/>
              </a:rPr>
              <a:t>Example: </a:t>
            </a:r>
            <a:r>
              <a:rPr sz="1800" i="1" spc="-20" dirty="0">
                <a:solidFill>
                  <a:srgbClr val="9E2F39"/>
                </a:solidFill>
                <a:latin typeface="Arial"/>
                <a:cs typeface="Arial"/>
              </a:rPr>
              <a:t>Labour </a:t>
            </a:r>
            <a:r>
              <a:rPr sz="1800" i="1" spc="10" dirty="0">
                <a:solidFill>
                  <a:srgbClr val="9E2F39"/>
                </a:solidFill>
                <a:latin typeface="Arial"/>
                <a:cs typeface="Arial"/>
              </a:rPr>
              <a:t>Department’s</a:t>
            </a:r>
            <a:r>
              <a:rPr sz="1800" i="1" spc="-110" dirty="0">
                <a:solidFill>
                  <a:srgbClr val="9E2F39"/>
                </a:solidFill>
                <a:latin typeface="Arial"/>
                <a:cs typeface="Arial"/>
              </a:rPr>
              <a:t> </a:t>
            </a:r>
            <a:r>
              <a:rPr sz="1800" i="1" spc="-40" dirty="0">
                <a:solidFill>
                  <a:srgbClr val="9E2F39"/>
                </a:solidFill>
                <a:latin typeface="Arial"/>
                <a:cs typeface="Arial"/>
              </a:rPr>
              <a:t>Personal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spc="-10" dirty="0">
                <a:solidFill>
                  <a:srgbClr val="9E2F39"/>
                </a:solidFill>
                <a:latin typeface="Trebuchet MS"/>
                <a:cs typeface="Trebuchet MS"/>
              </a:rPr>
              <a:t>Data </a:t>
            </a:r>
            <a:r>
              <a:rPr sz="1800" i="1" spc="45" dirty="0">
                <a:solidFill>
                  <a:srgbClr val="9E2F39"/>
                </a:solidFill>
                <a:latin typeface="Trebuchet MS"/>
                <a:cs typeface="Trebuchet MS"/>
              </a:rPr>
              <a:t>System </a:t>
            </a:r>
            <a:r>
              <a:rPr sz="1800" i="1" spc="-95" dirty="0">
                <a:solidFill>
                  <a:srgbClr val="9E2F39"/>
                </a:solidFill>
                <a:latin typeface="Trebuchet MS"/>
                <a:cs typeface="Trebuchet MS"/>
              </a:rPr>
              <a:t>for </a:t>
            </a:r>
            <a:r>
              <a:rPr sz="1800" i="1" spc="5" dirty="0">
                <a:solidFill>
                  <a:srgbClr val="9E2F39"/>
                </a:solidFill>
                <a:latin typeface="Trebuchet MS"/>
                <a:cs typeface="Trebuchet MS"/>
              </a:rPr>
              <a:t>Job</a:t>
            </a:r>
            <a:r>
              <a:rPr sz="1800" i="1" spc="-12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1800" i="1" spc="40" dirty="0">
                <a:solidFill>
                  <a:srgbClr val="9E2F39"/>
                </a:solidFill>
                <a:latin typeface="Trebuchet MS"/>
                <a:cs typeface="Trebuchet MS"/>
              </a:rPr>
              <a:t>Seekers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dirty="0">
                <a:solidFill>
                  <a:srgbClr val="9E2F39"/>
                </a:solidFill>
                <a:latin typeface="Arial"/>
                <a:cs typeface="Arial"/>
              </a:rPr>
              <a:t>Reference: </a:t>
            </a:r>
            <a:r>
              <a:rPr sz="900" spc="-40" dirty="0">
                <a:solidFill>
                  <a:srgbClr val="9E2F39"/>
                </a:solidFill>
                <a:latin typeface="Arial"/>
                <a:cs typeface="Arial"/>
              </a:rPr>
              <a:t>PCPD </a:t>
            </a:r>
            <a:r>
              <a:rPr sz="900" spc="5" dirty="0">
                <a:solidFill>
                  <a:srgbClr val="9E2F39"/>
                </a:solidFill>
                <a:latin typeface="Arial"/>
                <a:cs typeface="Arial"/>
              </a:rPr>
              <a:t>Inspection </a:t>
            </a:r>
            <a:r>
              <a:rPr sz="900" dirty="0">
                <a:solidFill>
                  <a:srgbClr val="9E2F39"/>
                </a:solidFill>
                <a:latin typeface="Arial"/>
                <a:cs typeface="Arial"/>
              </a:rPr>
              <a:t>Report issued 20 </a:t>
            </a:r>
            <a:r>
              <a:rPr sz="900" spc="5" dirty="0">
                <a:solidFill>
                  <a:srgbClr val="9E2F39"/>
                </a:solidFill>
                <a:latin typeface="Arial"/>
                <a:cs typeface="Arial"/>
              </a:rPr>
              <a:t>November</a:t>
            </a:r>
            <a:r>
              <a:rPr sz="900" spc="-135" dirty="0">
                <a:solidFill>
                  <a:srgbClr val="9E2F3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E2F39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0520" y="3965447"/>
            <a:ext cx="1898904" cy="384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424" y="3727703"/>
            <a:ext cx="2161032" cy="2438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9980" y="3432555"/>
            <a:ext cx="874394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8704" y="3041904"/>
            <a:ext cx="4169664" cy="975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5351" y="3965447"/>
            <a:ext cx="1892808" cy="3840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7920" y="3727703"/>
            <a:ext cx="2161032" cy="2438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52750" y="3432555"/>
            <a:ext cx="83439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Retention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01896" y="3965447"/>
            <a:ext cx="1892807" cy="384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74464" y="3727703"/>
            <a:ext cx="2157984" cy="2438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5696" y="3041904"/>
            <a:ext cx="2103120" cy="9753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50560" y="3432555"/>
            <a:ext cx="34988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9E2F39"/>
                </a:solidFill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08376" y="1557527"/>
            <a:ext cx="0" cy="1511935"/>
          </a:xfrm>
          <a:custGeom>
            <a:avLst/>
            <a:gdLst/>
            <a:ahLst/>
            <a:cxnLst/>
            <a:rect l="l" t="t" r="r" b="b"/>
            <a:pathLst>
              <a:path h="1511935">
                <a:moveTo>
                  <a:pt x="0" y="1511808"/>
                </a:moveTo>
                <a:lnTo>
                  <a:pt x="0" y="0"/>
                </a:lnTo>
              </a:path>
            </a:pathLst>
          </a:custGeom>
          <a:ln w="18288">
            <a:solidFill>
              <a:srgbClr val="9E2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44444" y="1552955"/>
            <a:ext cx="212280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>
                <a:solidFill>
                  <a:srgbClr val="9E2F39"/>
                </a:solidFill>
                <a:latin typeface="Trebuchet MS"/>
                <a:cs typeface="Trebuchet MS"/>
              </a:rPr>
              <a:t>DPP2</a:t>
            </a:r>
            <a:r>
              <a:rPr sz="900" b="1" spc="-3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125" dirty="0">
                <a:solidFill>
                  <a:srgbClr val="9E2F39"/>
                </a:solidFill>
                <a:latin typeface="Trebuchet MS"/>
                <a:cs typeface="Trebuchet MS"/>
              </a:rPr>
              <a:t>–</a:t>
            </a:r>
            <a:r>
              <a:rPr sz="900" b="1" spc="-3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9E2F39"/>
                </a:solidFill>
                <a:latin typeface="Trebuchet MS"/>
                <a:cs typeface="Trebuchet MS"/>
              </a:rPr>
              <a:t>Accuracy</a:t>
            </a:r>
            <a:r>
              <a:rPr sz="900" b="1" spc="-60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70" dirty="0">
                <a:solidFill>
                  <a:srgbClr val="9E2F39"/>
                </a:solidFill>
                <a:latin typeface="Trebuchet MS"/>
                <a:cs typeface="Trebuchet MS"/>
              </a:rPr>
              <a:t>&amp;</a:t>
            </a:r>
            <a:r>
              <a:rPr sz="900" b="1" spc="-2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5" dirty="0">
                <a:solidFill>
                  <a:srgbClr val="9E2F39"/>
                </a:solidFill>
                <a:latin typeface="Trebuchet MS"/>
                <a:cs typeface="Trebuchet MS"/>
              </a:rPr>
              <a:t>Retention</a:t>
            </a:r>
            <a:r>
              <a:rPr sz="900" b="1" spc="-8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-5" dirty="0">
                <a:solidFill>
                  <a:srgbClr val="9E2F39"/>
                </a:solidFill>
                <a:latin typeface="Trebuchet MS"/>
                <a:cs typeface="Trebuchet MS"/>
              </a:rPr>
              <a:t>Principle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44444" y="1714500"/>
            <a:ext cx="2362200" cy="1325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080" indent="-173355" algn="just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spc="-10" dirty="0">
                <a:latin typeface="Arial"/>
                <a:cs typeface="Arial"/>
              </a:rPr>
              <a:t>Lack </a:t>
            </a:r>
            <a:r>
              <a:rPr sz="900" spc="25" dirty="0">
                <a:latin typeface="Arial"/>
                <a:cs typeface="Arial"/>
              </a:rPr>
              <a:t>of </a:t>
            </a:r>
            <a:r>
              <a:rPr sz="900" dirty="0">
                <a:latin typeface="Arial"/>
                <a:cs typeface="Arial"/>
              </a:rPr>
              <a:t>ongoing </a:t>
            </a:r>
            <a:r>
              <a:rPr sz="900" spc="-5" dirty="0">
                <a:latin typeface="Arial"/>
                <a:cs typeface="Arial"/>
              </a:rPr>
              <a:t>quality </a:t>
            </a:r>
            <a:r>
              <a:rPr sz="900" spc="5" dirty="0">
                <a:latin typeface="Arial"/>
                <a:cs typeface="Arial"/>
              </a:rPr>
              <a:t>control </a:t>
            </a:r>
            <a:r>
              <a:rPr sz="900" spc="-15" dirty="0">
                <a:latin typeface="Arial"/>
                <a:cs typeface="Arial"/>
              </a:rPr>
              <a:t>and  </a:t>
            </a:r>
            <a:r>
              <a:rPr sz="900" spc="10" dirty="0">
                <a:latin typeface="Arial"/>
                <a:cs typeface="Arial"/>
              </a:rPr>
              <a:t>improvement </a:t>
            </a:r>
            <a:r>
              <a:rPr sz="900" spc="-15" dirty="0">
                <a:latin typeface="Arial"/>
                <a:cs typeface="Arial"/>
              </a:rPr>
              <a:t>plan </a:t>
            </a:r>
            <a:r>
              <a:rPr sz="900" spc="5" dirty="0">
                <a:latin typeface="Arial"/>
                <a:cs typeface="Arial"/>
              </a:rPr>
              <a:t>on </a:t>
            </a:r>
            <a:r>
              <a:rPr sz="900" spc="15" dirty="0">
                <a:latin typeface="Arial"/>
                <a:cs typeface="Arial"/>
              </a:rPr>
              <a:t>the </a:t>
            </a:r>
            <a:r>
              <a:rPr sz="900" spc="-15" dirty="0">
                <a:latin typeface="Arial"/>
                <a:cs typeface="Arial"/>
              </a:rPr>
              <a:t>data </a:t>
            </a:r>
            <a:r>
              <a:rPr sz="900" spc="-10" dirty="0">
                <a:latin typeface="Arial"/>
                <a:cs typeface="Arial"/>
              </a:rPr>
              <a:t>accuracy  </a:t>
            </a:r>
            <a:r>
              <a:rPr sz="900" spc="25" dirty="0">
                <a:latin typeface="Arial"/>
                <a:cs typeface="Arial"/>
              </a:rPr>
              <a:t>of </a:t>
            </a:r>
            <a:r>
              <a:rPr sz="900" spc="20" dirty="0">
                <a:latin typeface="Arial"/>
                <a:cs typeface="Arial"/>
              </a:rPr>
              <a:t>the </a:t>
            </a:r>
            <a:r>
              <a:rPr sz="900" spc="-5" dirty="0">
                <a:latin typeface="Arial"/>
                <a:cs typeface="Arial"/>
              </a:rPr>
              <a:t>Registration Forms </a:t>
            </a:r>
            <a:r>
              <a:rPr sz="900" spc="-25" dirty="0">
                <a:latin typeface="Arial"/>
                <a:cs typeface="Arial"/>
              </a:rPr>
              <a:t>and </a:t>
            </a:r>
            <a:r>
              <a:rPr sz="900" spc="5" dirty="0">
                <a:latin typeface="Arial"/>
                <a:cs typeface="Arial"/>
              </a:rPr>
              <a:t>subsequent  </a:t>
            </a:r>
            <a:r>
              <a:rPr sz="900" spc="-10" dirty="0">
                <a:latin typeface="Arial"/>
                <a:cs typeface="Arial"/>
              </a:rPr>
              <a:t>data</a:t>
            </a:r>
            <a:r>
              <a:rPr sz="900" spc="-125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amendments</a:t>
            </a:r>
            <a:endParaRPr sz="900">
              <a:latin typeface="Arial"/>
              <a:cs typeface="Arial"/>
            </a:endParaRPr>
          </a:p>
          <a:p>
            <a:pPr marL="186055" marR="5080" indent="-173355" algn="just">
              <a:lnSpc>
                <a:spcPct val="100000"/>
              </a:lnSpc>
              <a:spcBef>
                <a:spcPts val="19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dirty="0">
                <a:latin typeface="Arial"/>
                <a:cs typeface="Arial"/>
              </a:rPr>
              <a:t>Registration </a:t>
            </a:r>
            <a:r>
              <a:rPr sz="900" spc="25" dirty="0">
                <a:latin typeface="Arial"/>
                <a:cs typeface="Arial"/>
              </a:rPr>
              <a:t>form </a:t>
            </a:r>
            <a:r>
              <a:rPr sz="900" spc="10" dirty="0">
                <a:latin typeface="Arial"/>
                <a:cs typeface="Arial"/>
              </a:rPr>
              <a:t>not </a:t>
            </a:r>
            <a:r>
              <a:rPr sz="900" dirty="0">
                <a:latin typeface="Arial"/>
                <a:cs typeface="Arial"/>
              </a:rPr>
              <a:t>destroyed </a:t>
            </a:r>
            <a:r>
              <a:rPr sz="900" spc="-5" dirty="0">
                <a:latin typeface="Arial"/>
                <a:cs typeface="Arial"/>
              </a:rPr>
              <a:t>according  </a:t>
            </a:r>
            <a:r>
              <a:rPr sz="900" spc="30" dirty="0">
                <a:latin typeface="Arial"/>
                <a:cs typeface="Arial"/>
              </a:rPr>
              <a:t>to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schedule</a:t>
            </a:r>
            <a:endParaRPr sz="9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215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spc="-10" dirty="0">
                <a:latin typeface="Arial"/>
                <a:cs typeface="Arial"/>
              </a:rPr>
              <a:t>Lack </a:t>
            </a:r>
            <a:r>
              <a:rPr sz="900" spc="15" dirty="0">
                <a:latin typeface="Arial"/>
                <a:cs typeface="Arial"/>
              </a:rPr>
              <a:t>of </a:t>
            </a:r>
            <a:r>
              <a:rPr sz="900" spc="10" dirty="0">
                <a:latin typeface="Arial"/>
                <a:cs typeface="Arial"/>
              </a:rPr>
              <a:t>formal </a:t>
            </a:r>
            <a:r>
              <a:rPr sz="900" spc="15" dirty="0">
                <a:latin typeface="Arial"/>
                <a:cs typeface="Arial"/>
              </a:rPr>
              <a:t>review of </a:t>
            </a:r>
            <a:r>
              <a:rPr sz="900" spc="10" dirty="0">
                <a:latin typeface="Arial"/>
                <a:cs typeface="Arial"/>
              </a:rPr>
              <a:t>retention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policies</a:t>
            </a:r>
            <a:endParaRPr sz="900">
              <a:latin typeface="Arial"/>
              <a:cs typeface="Arial"/>
            </a:endParaRPr>
          </a:p>
          <a:p>
            <a:pPr marL="186055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across </a:t>
            </a:r>
            <a:r>
              <a:rPr sz="900" spc="15" dirty="0">
                <a:latin typeface="Arial"/>
                <a:cs typeface="Arial"/>
              </a:rPr>
              <a:t>different</a:t>
            </a:r>
            <a:r>
              <a:rPr sz="900" spc="-1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divisions</a:t>
            </a:r>
            <a:endParaRPr sz="9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19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dirty="0">
                <a:latin typeface="Arial"/>
                <a:cs typeface="Arial"/>
              </a:rPr>
              <a:t>Long </a:t>
            </a:r>
            <a:r>
              <a:rPr sz="900" spc="-10" dirty="0">
                <a:latin typeface="Arial"/>
                <a:cs typeface="Arial"/>
              </a:rPr>
              <a:t>data </a:t>
            </a:r>
            <a:r>
              <a:rPr sz="900" spc="10" dirty="0">
                <a:latin typeface="Arial"/>
                <a:cs typeface="Arial"/>
              </a:rPr>
              <a:t>retention </a:t>
            </a:r>
            <a:r>
              <a:rPr sz="900" dirty="0">
                <a:latin typeface="Arial"/>
                <a:cs typeface="Arial"/>
              </a:rPr>
              <a:t>period </a:t>
            </a:r>
            <a:r>
              <a:rPr sz="900" spc="20" dirty="0">
                <a:latin typeface="Arial"/>
                <a:cs typeface="Arial"/>
              </a:rPr>
              <a:t>for</a:t>
            </a:r>
            <a:r>
              <a:rPr sz="900" spc="-17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contractor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12028" y="1669638"/>
            <a:ext cx="148272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800"/>
              </a:lnSpc>
            </a:pPr>
            <a:r>
              <a:rPr sz="900" b="1" spc="20" dirty="0">
                <a:solidFill>
                  <a:srgbClr val="9E2F39"/>
                </a:solidFill>
                <a:latin typeface="Trebuchet MS"/>
                <a:cs typeface="Trebuchet MS"/>
              </a:rPr>
              <a:t>DPP3</a:t>
            </a:r>
            <a:r>
              <a:rPr sz="900" b="1" spc="-4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125" dirty="0">
                <a:solidFill>
                  <a:srgbClr val="9E2F39"/>
                </a:solidFill>
                <a:latin typeface="Trebuchet MS"/>
                <a:cs typeface="Trebuchet MS"/>
              </a:rPr>
              <a:t>–</a:t>
            </a:r>
            <a:r>
              <a:rPr sz="900" b="1" spc="-4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30" dirty="0">
                <a:solidFill>
                  <a:srgbClr val="9E2F39"/>
                </a:solidFill>
                <a:latin typeface="Trebuchet MS"/>
                <a:cs typeface="Trebuchet MS"/>
              </a:rPr>
              <a:t>Data</a:t>
            </a:r>
            <a:r>
              <a:rPr sz="900" b="1" spc="-50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50" dirty="0">
                <a:solidFill>
                  <a:srgbClr val="9E2F39"/>
                </a:solidFill>
                <a:latin typeface="Trebuchet MS"/>
                <a:cs typeface="Trebuchet MS"/>
              </a:rPr>
              <a:t>Use</a:t>
            </a:r>
            <a:r>
              <a:rPr sz="900" b="1" spc="-70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-5" dirty="0">
                <a:solidFill>
                  <a:srgbClr val="9E2F39"/>
                </a:solidFill>
                <a:latin typeface="Trebuchet MS"/>
                <a:cs typeface="Trebuchet MS"/>
              </a:rPr>
              <a:t>Principle  </a:t>
            </a:r>
            <a:r>
              <a:rPr sz="900" b="1" spc="20" dirty="0">
                <a:solidFill>
                  <a:srgbClr val="9E2F39"/>
                </a:solidFill>
                <a:latin typeface="Trebuchet MS"/>
                <a:cs typeface="Trebuchet MS"/>
              </a:rPr>
              <a:t>DPP5</a:t>
            </a:r>
            <a:r>
              <a:rPr sz="900" b="1" spc="-4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125" dirty="0">
                <a:solidFill>
                  <a:srgbClr val="9E2F39"/>
                </a:solidFill>
                <a:latin typeface="Trebuchet MS"/>
                <a:cs typeface="Trebuchet MS"/>
              </a:rPr>
              <a:t>–</a:t>
            </a:r>
            <a:r>
              <a:rPr sz="900" b="1" spc="-4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30" dirty="0">
                <a:solidFill>
                  <a:srgbClr val="9E2F39"/>
                </a:solidFill>
                <a:latin typeface="Trebuchet MS"/>
                <a:cs typeface="Trebuchet MS"/>
              </a:rPr>
              <a:t>Openness</a:t>
            </a:r>
            <a:r>
              <a:rPr sz="900" b="1" spc="-80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-5" dirty="0">
                <a:solidFill>
                  <a:srgbClr val="9E2F39"/>
                </a:solidFill>
                <a:latin typeface="Trebuchet MS"/>
                <a:cs typeface="Trebuchet MS"/>
              </a:rPr>
              <a:t>Principle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37118" y="2017140"/>
            <a:ext cx="91757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latin typeface="Arial"/>
                <a:cs typeface="Arial"/>
              </a:rPr>
              <a:t>the  </a:t>
            </a:r>
            <a:r>
              <a:rPr sz="900" spc="-5" dirty="0">
                <a:latin typeface="Arial"/>
                <a:cs typeface="Arial"/>
              </a:rPr>
              <a:t>disclosure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12028" y="2017140"/>
            <a:ext cx="2037714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dirty="0">
                <a:latin typeface="Arial"/>
                <a:cs typeface="Arial"/>
              </a:rPr>
              <a:t>Absence   </a:t>
            </a:r>
            <a:r>
              <a:rPr sz="900" spc="25" dirty="0">
                <a:latin typeface="Arial"/>
                <a:cs typeface="Arial"/>
              </a:rPr>
              <a:t>of  written  </a:t>
            </a:r>
            <a:r>
              <a:rPr sz="900" spc="-5" dirty="0">
                <a:latin typeface="Arial"/>
                <a:cs typeface="Arial"/>
              </a:rPr>
              <a:t>guideline  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86055">
              <a:lnSpc>
                <a:spcPct val="100000"/>
              </a:lnSpc>
            </a:pPr>
            <a:r>
              <a:rPr sz="900" spc="40" dirty="0">
                <a:latin typeface="Calibri"/>
                <a:cs typeface="Calibri"/>
              </a:rPr>
              <a:t>employer’s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10" dirty="0">
                <a:latin typeface="Arial"/>
                <a:cs typeface="Arial"/>
              </a:rPr>
              <a:t>identity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53000" y="4242815"/>
            <a:ext cx="0" cy="1706880"/>
          </a:xfrm>
          <a:custGeom>
            <a:avLst/>
            <a:gdLst/>
            <a:ahLst/>
            <a:cxnLst/>
            <a:rect l="l" t="t" r="r" b="b"/>
            <a:pathLst>
              <a:path h="1706879">
                <a:moveTo>
                  <a:pt x="0" y="1706879"/>
                </a:moveTo>
                <a:lnTo>
                  <a:pt x="0" y="0"/>
                </a:lnTo>
              </a:path>
            </a:pathLst>
          </a:custGeom>
          <a:ln w="18288">
            <a:solidFill>
              <a:srgbClr val="9E2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74665" y="4219702"/>
            <a:ext cx="167767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>
                <a:solidFill>
                  <a:srgbClr val="9E2F39"/>
                </a:solidFill>
                <a:latin typeface="Trebuchet MS"/>
                <a:cs typeface="Trebuchet MS"/>
              </a:rPr>
              <a:t>DPP4</a:t>
            </a:r>
            <a:r>
              <a:rPr sz="900" b="1" spc="-40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125" dirty="0">
                <a:solidFill>
                  <a:srgbClr val="9E2F39"/>
                </a:solidFill>
                <a:latin typeface="Trebuchet MS"/>
                <a:cs typeface="Trebuchet MS"/>
              </a:rPr>
              <a:t>–</a:t>
            </a:r>
            <a:r>
              <a:rPr sz="900" b="1" spc="-3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25" dirty="0">
                <a:solidFill>
                  <a:srgbClr val="9E2F39"/>
                </a:solidFill>
                <a:latin typeface="Trebuchet MS"/>
                <a:cs typeface="Trebuchet MS"/>
              </a:rPr>
              <a:t>Data</a:t>
            </a:r>
            <a:r>
              <a:rPr sz="900" b="1" spc="-40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9E2F39"/>
                </a:solidFill>
                <a:latin typeface="Trebuchet MS"/>
                <a:cs typeface="Trebuchet MS"/>
              </a:rPr>
              <a:t>Security</a:t>
            </a:r>
            <a:r>
              <a:rPr sz="900" b="1" spc="-8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-5" dirty="0">
                <a:solidFill>
                  <a:srgbClr val="9E2F39"/>
                </a:solidFill>
                <a:latin typeface="Trebuchet MS"/>
                <a:cs typeface="Trebuchet MS"/>
              </a:rPr>
              <a:t>Principle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74665" y="4381500"/>
            <a:ext cx="2838450" cy="169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spc="-10" dirty="0">
                <a:latin typeface="Arial"/>
                <a:cs typeface="Arial"/>
              </a:rPr>
              <a:t>Lack </a:t>
            </a:r>
            <a:r>
              <a:rPr sz="900" spc="25" dirty="0">
                <a:latin typeface="Arial"/>
                <a:cs typeface="Arial"/>
              </a:rPr>
              <a:t>of </a:t>
            </a:r>
            <a:r>
              <a:rPr sz="900" spc="-5" dirty="0">
                <a:latin typeface="Arial"/>
                <a:cs typeface="Arial"/>
              </a:rPr>
              <a:t>physical access</a:t>
            </a:r>
            <a:r>
              <a:rPr sz="900" spc="-16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control</a:t>
            </a:r>
            <a:endParaRPr sz="900">
              <a:latin typeface="Arial"/>
              <a:cs typeface="Arial"/>
            </a:endParaRPr>
          </a:p>
          <a:p>
            <a:pPr marL="186055" marR="10795" indent="-173355">
              <a:lnSpc>
                <a:spcPct val="100000"/>
              </a:lnSpc>
              <a:spcBef>
                <a:spcPts val="19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dirty="0">
                <a:latin typeface="Arial"/>
                <a:cs typeface="Arial"/>
              </a:rPr>
              <a:t>No departmental-wide </a:t>
            </a:r>
            <a:r>
              <a:rPr sz="900" spc="-5" dirty="0">
                <a:latin typeface="Arial"/>
                <a:cs typeface="Arial"/>
              </a:rPr>
              <a:t>guideline </a:t>
            </a:r>
            <a:r>
              <a:rPr sz="900" dirty="0">
                <a:latin typeface="Arial"/>
                <a:cs typeface="Arial"/>
              </a:rPr>
              <a:t>on </a:t>
            </a:r>
            <a:r>
              <a:rPr sz="900" spc="-10" dirty="0">
                <a:latin typeface="Arial"/>
                <a:cs typeface="Arial"/>
              </a:rPr>
              <a:t>disposal </a:t>
            </a:r>
            <a:r>
              <a:rPr sz="900" dirty="0">
                <a:latin typeface="Arial"/>
                <a:cs typeface="Arial"/>
              </a:rPr>
              <a:t>of  </a:t>
            </a:r>
            <a:r>
              <a:rPr sz="900" spc="10" dirty="0">
                <a:latin typeface="Arial"/>
                <a:cs typeface="Arial"/>
              </a:rPr>
              <a:t>equipment </a:t>
            </a:r>
            <a:r>
              <a:rPr sz="900" spc="-15" dirty="0">
                <a:latin typeface="Arial"/>
                <a:cs typeface="Arial"/>
              </a:rPr>
              <a:t>and IT </a:t>
            </a:r>
            <a:r>
              <a:rPr sz="900" spc="10" dirty="0">
                <a:latin typeface="Arial"/>
                <a:cs typeface="Arial"/>
              </a:rPr>
              <a:t>security</a:t>
            </a:r>
            <a:r>
              <a:rPr sz="900" spc="-1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guideline</a:t>
            </a:r>
            <a:endParaRPr sz="9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215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spc="10" dirty="0">
                <a:latin typeface="Arial"/>
                <a:cs typeface="Arial"/>
              </a:rPr>
              <a:t>Insufficient  </a:t>
            </a:r>
            <a:r>
              <a:rPr sz="900" spc="-5" dirty="0">
                <a:latin typeface="Arial"/>
                <a:cs typeface="Arial"/>
              </a:rPr>
              <a:t>measures  </a:t>
            </a:r>
            <a:r>
              <a:rPr sz="900" spc="10" dirty="0">
                <a:latin typeface="Arial"/>
                <a:cs typeface="Arial"/>
              </a:rPr>
              <a:t>for  </a:t>
            </a:r>
            <a:r>
              <a:rPr sz="900" spc="-5" dirty="0">
                <a:latin typeface="Arial"/>
                <a:cs typeface="Arial"/>
              </a:rPr>
              <a:t>unauthorised  </a:t>
            </a:r>
            <a:r>
              <a:rPr sz="900" spc="-10" dirty="0">
                <a:latin typeface="Arial"/>
                <a:cs typeface="Arial"/>
              </a:rPr>
              <a:t>access</a:t>
            </a:r>
            <a:r>
              <a:rPr sz="900" spc="215" dirty="0">
                <a:latin typeface="Arial"/>
                <a:cs typeface="Arial"/>
              </a:rPr>
              <a:t> </a:t>
            </a:r>
            <a:r>
              <a:rPr sz="900" spc="35" dirty="0">
                <a:latin typeface="Arial"/>
                <a:cs typeface="Arial"/>
              </a:rPr>
              <a:t>to</a:t>
            </a:r>
            <a:endParaRPr sz="900">
              <a:latin typeface="Arial"/>
              <a:cs typeface="Arial"/>
            </a:endParaRPr>
          </a:p>
          <a:p>
            <a:pPr marL="186055">
              <a:lnSpc>
                <a:spcPct val="100000"/>
              </a:lnSpc>
            </a:pPr>
            <a:r>
              <a:rPr sz="900" spc="20" dirty="0">
                <a:latin typeface="Arial"/>
                <a:cs typeface="Arial"/>
              </a:rPr>
              <a:t>the </a:t>
            </a:r>
            <a:r>
              <a:rPr sz="900" spc="-50" dirty="0">
                <a:latin typeface="Arial"/>
                <a:cs typeface="Arial"/>
              </a:rPr>
              <a:t>CCTV</a:t>
            </a:r>
            <a:r>
              <a:rPr sz="900" spc="-114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system</a:t>
            </a:r>
            <a:endParaRPr sz="9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19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dirty="0">
                <a:latin typeface="Arial"/>
                <a:cs typeface="Arial"/>
              </a:rPr>
              <a:t>Absence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25" dirty="0">
                <a:latin typeface="Arial"/>
                <a:cs typeface="Arial"/>
              </a:rPr>
              <a:t>of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30" dirty="0">
                <a:latin typeface="Arial"/>
                <a:cs typeface="Arial"/>
              </a:rPr>
              <a:t>written</a:t>
            </a:r>
            <a:r>
              <a:rPr sz="900" spc="-6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guidelines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the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use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25" dirty="0">
                <a:latin typeface="Arial"/>
                <a:cs typeface="Arial"/>
              </a:rPr>
              <a:t>of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CCTV</a:t>
            </a:r>
            <a:endParaRPr sz="9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19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dirty="0">
                <a:latin typeface="Arial"/>
                <a:cs typeface="Arial"/>
              </a:rPr>
              <a:t>No training </a:t>
            </a:r>
            <a:r>
              <a:rPr sz="900" spc="-15" dirty="0">
                <a:latin typeface="Arial"/>
                <a:cs typeface="Arial"/>
              </a:rPr>
              <a:t>plan </a:t>
            </a:r>
            <a:r>
              <a:rPr sz="900" dirty="0">
                <a:latin typeface="Arial"/>
                <a:cs typeface="Arial"/>
              </a:rPr>
              <a:t>on </a:t>
            </a:r>
            <a:r>
              <a:rPr sz="900" spc="-5" dirty="0">
                <a:latin typeface="Arial"/>
                <a:cs typeface="Arial"/>
              </a:rPr>
              <a:t>personal </a:t>
            </a:r>
            <a:r>
              <a:rPr sz="900" spc="-10" dirty="0">
                <a:latin typeface="Arial"/>
                <a:cs typeface="Arial"/>
              </a:rPr>
              <a:t>data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protection</a:t>
            </a:r>
            <a:endParaRPr sz="900">
              <a:latin typeface="Arial"/>
              <a:cs typeface="Arial"/>
            </a:endParaRPr>
          </a:p>
          <a:p>
            <a:pPr marL="186055" marR="6985" indent="-173355">
              <a:lnSpc>
                <a:spcPct val="100000"/>
              </a:lnSpc>
              <a:spcBef>
                <a:spcPts val="215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dirty="0">
                <a:latin typeface="Arial"/>
                <a:cs typeface="Arial"/>
              </a:rPr>
              <a:t>No </a:t>
            </a:r>
            <a:r>
              <a:rPr sz="900" spc="30" dirty="0">
                <a:latin typeface="Arial"/>
                <a:cs typeface="Arial"/>
              </a:rPr>
              <a:t>written </a:t>
            </a:r>
            <a:r>
              <a:rPr sz="900" spc="-5" dirty="0">
                <a:latin typeface="Arial"/>
                <a:cs typeface="Arial"/>
              </a:rPr>
              <a:t>procedure </a:t>
            </a:r>
            <a:r>
              <a:rPr sz="900" spc="-15" dirty="0">
                <a:latin typeface="Arial"/>
                <a:cs typeface="Arial"/>
              </a:rPr>
              <a:t>and </a:t>
            </a:r>
            <a:r>
              <a:rPr sz="900" spc="5" dirty="0">
                <a:latin typeface="Arial"/>
                <a:cs typeface="Arial"/>
              </a:rPr>
              <a:t>monitoring </a:t>
            </a:r>
            <a:r>
              <a:rPr sz="900" dirty="0">
                <a:latin typeface="Arial"/>
                <a:cs typeface="Arial"/>
              </a:rPr>
              <a:t>mechanism  </a:t>
            </a:r>
            <a:r>
              <a:rPr sz="900" spc="20" dirty="0">
                <a:latin typeface="Arial"/>
                <a:cs typeface="Arial"/>
              </a:rPr>
              <a:t>for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the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deletion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25" dirty="0">
                <a:latin typeface="Arial"/>
                <a:cs typeface="Arial"/>
              </a:rPr>
              <a:t>of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the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personal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data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share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drive</a:t>
            </a:r>
            <a:endParaRPr sz="9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195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dirty="0">
                <a:latin typeface="Arial"/>
                <a:cs typeface="Arial"/>
              </a:rPr>
              <a:t>Unauthorised</a:t>
            </a:r>
            <a:r>
              <a:rPr sz="900" spc="-1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login</a:t>
            </a:r>
            <a:endParaRPr sz="9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19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spc="5" dirty="0">
                <a:latin typeface="Arial"/>
                <a:cs typeface="Arial"/>
              </a:rPr>
              <a:t>Default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password</a:t>
            </a:r>
            <a:r>
              <a:rPr sz="900" spc="-65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not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required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30" dirty="0">
                <a:latin typeface="Arial"/>
                <a:cs typeface="Arial"/>
              </a:rPr>
              <a:t>to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change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45479" y="1700783"/>
            <a:ext cx="0" cy="1369060"/>
          </a:xfrm>
          <a:custGeom>
            <a:avLst/>
            <a:gdLst/>
            <a:ahLst/>
            <a:cxnLst/>
            <a:rect l="l" t="t" r="r" b="b"/>
            <a:pathLst>
              <a:path h="1369060">
                <a:moveTo>
                  <a:pt x="0" y="1368552"/>
                </a:moveTo>
                <a:lnTo>
                  <a:pt x="0" y="0"/>
                </a:lnTo>
              </a:path>
            </a:pathLst>
          </a:custGeom>
          <a:ln w="18288">
            <a:solidFill>
              <a:srgbClr val="9E2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3752" y="4242815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554735"/>
                </a:moveTo>
                <a:lnTo>
                  <a:pt x="0" y="0"/>
                </a:lnTo>
              </a:path>
            </a:pathLst>
          </a:custGeom>
          <a:ln w="18288">
            <a:solidFill>
              <a:srgbClr val="9E2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24203" y="4218432"/>
            <a:ext cx="1826895" cy="58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9E2F39"/>
                </a:solidFill>
                <a:latin typeface="Trebuchet MS"/>
                <a:cs typeface="Trebuchet MS"/>
              </a:rPr>
              <a:t>DPP1-</a:t>
            </a:r>
            <a:r>
              <a:rPr sz="900" b="1" spc="-4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25" dirty="0">
                <a:solidFill>
                  <a:srgbClr val="9E2F39"/>
                </a:solidFill>
                <a:latin typeface="Trebuchet MS"/>
                <a:cs typeface="Trebuchet MS"/>
              </a:rPr>
              <a:t>Data</a:t>
            </a:r>
            <a:r>
              <a:rPr sz="900" b="1" spc="-7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9E2F39"/>
                </a:solidFill>
                <a:latin typeface="Trebuchet MS"/>
                <a:cs typeface="Trebuchet MS"/>
              </a:rPr>
              <a:t>Collection</a:t>
            </a:r>
            <a:r>
              <a:rPr sz="900" b="1" spc="-95" dirty="0">
                <a:solidFill>
                  <a:srgbClr val="9E2F39"/>
                </a:solidFill>
                <a:latin typeface="Trebuchet MS"/>
                <a:cs typeface="Trebuchet MS"/>
              </a:rPr>
              <a:t> </a:t>
            </a:r>
            <a:r>
              <a:rPr sz="900" b="1" spc="-5" dirty="0">
                <a:solidFill>
                  <a:srgbClr val="9E2F39"/>
                </a:solidFill>
                <a:latin typeface="Trebuchet MS"/>
                <a:cs typeface="Trebuchet MS"/>
              </a:rPr>
              <a:t>Principle</a:t>
            </a:r>
            <a:endParaRPr sz="900">
              <a:latin typeface="Trebuchet MS"/>
              <a:cs typeface="Trebuchet MS"/>
            </a:endParaRPr>
          </a:p>
          <a:p>
            <a:pPr marL="186055" marR="5080" indent="-173355" algn="just">
              <a:lnSpc>
                <a:spcPct val="100000"/>
              </a:lnSpc>
              <a:spcBef>
                <a:spcPts val="190"/>
              </a:spcBef>
              <a:buClr>
                <a:srgbClr val="96979A"/>
              </a:buClr>
              <a:buFont typeface="Arial"/>
              <a:buChar char="■"/>
              <a:tabLst>
                <a:tab pos="186690" algn="l"/>
              </a:tabLst>
            </a:pPr>
            <a:r>
              <a:rPr sz="900" spc="-10" dirty="0">
                <a:latin typeface="Arial"/>
                <a:cs typeface="Arial"/>
              </a:rPr>
              <a:t>Unclear </a:t>
            </a:r>
            <a:r>
              <a:rPr sz="900" dirty="0">
                <a:latin typeface="Arial"/>
                <a:cs typeface="Arial"/>
              </a:rPr>
              <a:t>descriptions </a:t>
            </a:r>
            <a:r>
              <a:rPr sz="900" spc="25" dirty="0">
                <a:latin typeface="Arial"/>
                <a:cs typeface="Arial"/>
              </a:rPr>
              <a:t>of </a:t>
            </a:r>
            <a:r>
              <a:rPr sz="900" spc="15" dirty="0">
                <a:latin typeface="Arial"/>
                <a:cs typeface="Arial"/>
              </a:rPr>
              <a:t>type </a:t>
            </a:r>
            <a:r>
              <a:rPr sz="900" dirty="0">
                <a:latin typeface="Arial"/>
                <a:cs typeface="Arial"/>
              </a:rPr>
              <a:t>of  </a:t>
            </a:r>
            <a:r>
              <a:rPr sz="900" spc="-10" dirty="0">
                <a:latin typeface="Arial"/>
                <a:cs typeface="Arial"/>
              </a:rPr>
              <a:t>personal </a:t>
            </a:r>
            <a:r>
              <a:rPr sz="900" spc="-15" dirty="0">
                <a:latin typeface="Arial"/>
                <a:cs typeface="Arial"/>
              </a:rPr>
              <a:t>data </a:t>
            </a:r>
            <a:r>
              <a:rPr sz="900" dirty="0">
                <a:latin typeface="Arial"/>
                <a:cs typeface="Arial"/>
              </a:rPr>
              <a:t>collected </a:t>
            </a:r>
            <a:r>
              <a:rPr sz="900" spc="25" dirty="0">
                <a:latin typeface="Arial"/>
                <a:cs typeface="Arial"/>
              </a:rPr>
              <a:t>from  </a:t>
            </a:r>
            <a:r>
              <a:rPr sz="900" dirty="0">
                <a:latin typeface="Arial"/>
                <a:cs typeface="Arial"/>
              </a:rPr>
              <a:t>job seeker </a:t>
            </a:r>
            <a:r>
              <a:rPr sz="900" spc="-15" dirty="0">
                <a:latin typeface="Arial"/>
                <a:cs typeface="Arial"/>
              </a:rPr>
              <a:t>and </a:t>
            </a:r>
            <a:r>
              <a:rPr sz="900" spc="15" dirty="0">
                <a:latin typeface="Arial"/>
                <a:cs typeface="Arial"/>
              </a:rPr>
              <a:t>its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purpose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537959" y="3727703"/>
            <a:ext cx="2157984" cy="2438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65392" y="3965447"/>
            <a:ext cx="1892807" cy="3840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92240" y="3041904"/>
            <a:ext cx="2100071" cy="9753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152893" y="3432555"/>
            <a:ext cx="7188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9E2F39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9E2F39"/>
                </a:solidFill>
                <a:latin typeface="Arial"/>
                <a:cs typeface="Arial"/>
              </a:rPr>
              <a:t>let</a:t>
            </a:r>
            <a:r>
              <a:rPr sz="1400" b="1" spc="-5" dirty="0">
                <a:solidFill>
                  <a:srgbClr val="9E2F39"/>
                </a:solidFill>
                <a:latin typeface="Arial"/>
                <a:cs typeface="Arial"/>
              </a:rPr>
              <a:t>i</a:t>
            </a:r>
            <a:r>
              <a:rPr sz="1400" b="1" spc="-20" dirty="0">
                <a:solidFill>
                  <a:srgbClr val="9E2F39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9E2F39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5841" y="6524650"/>
            <a:ext cx="5874385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40" dirty="0">
                <a:solidFill>
                  <a:srgbClr val="585858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585858"/>
                </a:solidFill>
                <a:latin typeface="Arial"/>
                <a:cs typeface="Arial"/>
              </a:rPr>
              <a:t>2015 </a:t>
            </a:r>
            <a:r>
              <a:rPr sz="700" spc="-15" dirty="0">
                <a:solidFill>
                  <a:srgbClr val="585858"/>
                </a:solidFill>
                <a:latin typeface="Arial"/>
                <a:cs typeface="Arial"/>
              </a:rPr>
              <a:t>KPMG, </a:t>
            </a:r>
            <a:r>
              <a:rPr sz="700" spc="-45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700" spc="-5" dirty="0">
                <a:solidFill>
                  <a:srgbClr val="585858"/>
                </a:solidFill>
                <a:latin typeface="Arial"/>
                <a:cs typeface="Arial"/>
              </a:rPr>
              <a:t>Hong </a:t>
            </a:r>
            <a:r>
              <a:rPr sz="700" spc="-15" dirty="0">
                <a:solidFill>
                  <a:srgbClr val="585858"/>
                </a:solidFill>
                <a:latin typeface="Arial"/>
                <a:cs typeface="Arial"/>
              </a:rPr>
              <a:t>Kong </a:t>
            </a:r>
            <a:r>
              <a:rPr sz="700" spc="-5" dirty="0">
                <a:solidFill>
                  <a:srgbClr val="585858"/>
                </a:solidFill>
                <a:latin typeface="Arial"/>
                <a:cs typeface="Arial"/>
              </a:rPr>
              <a:t>partnership </a:t>
            </a:r>
            <a:r>
              <a:rPr sz="700" spc="-20" dirty="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sz="700" spc="-45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700" spc="5" dirty="0">
                <a:solidFill>
                  <a:srgbClr val="585858"/>
                </a:solidFill>
                <a:latin typeface="Arial"/>
                <a:cs typeface="Arial"/>
              </a:rPr>
              <a:t>member </a:t>
            </a:r>
            <a:r>
              <a:rPr sz="700" spc="15" dirty="0">
                <a:solidFill>
                  <a:srgbClr val="585858"/>
                </a:solidFill>
                <a:latin typeface="Arial"/>
                <a:cs typeface="Arial"/>
              </a:rPr>
              <a:t>firm of </a:t>
            </a:r>
            <a:r>
              <a:rPr sz="700" spc="10" dirty="0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sz="700" spc="-15" dirty="0">
                <a:solidFill>
                  <a:srgbClr val="585858"/>
                </a:solidFill>
                <a:latin typeface="Arial"/>
                <a:cs typeface="Arial"/>
              </a:rPr>
              <a:t>KPMG </a:t>
            </a:r>
            <a:r>
              <a:rPr sz="700" spc="10" dirty="0">
                <a:solidFill>
                  <a:srgbClr val="585858"/>
                </a:solidFill>
                <a:latin typeface="Arial"/>
                <a:cs typeface="Arial"/>
              </a:rPr>
              <a:t>network </a:t>
            </a:r>
            <a:r>
              <a:rPr sz="700" spc="15" dirty="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sz="700" spc="-5" dirty="0">
                <a:solidFill>
                  <a:srgbClr val="585858"/>
                </a:solidFill>
                <a:latin typeface="Arial"/>
                <a:cs typeface="Arial"/>
              </a:rPr>
              <a:t>independent </a:t>
            </a:r>
            <a:r>
              <a:rPr sz="700" spc="5" dirty="0">
                <a:solidFill>
                  <a:srgbClr val="585858"/>
                </a:solidFill>
                <a:latin typeface="Arial"/>
                <a:cs typeface="Arial"/>
              </a:rPr>
              <a:t>member </a:t>
            </a:r>
            <a:r>
              <a:rPr sz="700" spc="10" dirty="0">
                <a:solidFill>
                  <a:srgbClr val="585858"/>
                </a:solidFill>
                <a:latin typeface="Arial"/>
                <a:cs typeface="Arial"/>
              </a:rPr>
              <a:t>firms </a:t>
            </a:r>
            <a:r>
              <a:rPr sz="700" dirty="0">
                <a:solidFill>
                  <a:srgbClr val="585858"/>
                </a:solidFill>
                <a:latin typeface="Arial"/>
                <a:cs typeface="Arial"/>
              </a:rPr>
              <a:t>affiliated </a:t>
            </a:r>
            <a:r>
              <a:rPr sz="700" spc="20" dirty="0">
                <a:solidFill>
                  <a:srgbClr val="585858"/>
                </a:solidFill>
                <a:latin typeface="Arial"/>
                <a:cs typeface="Arial"/>
              </a:rPr>
              <a:t>with </a:t>
            </a:r>
            <a:r>
              <a:rPr sz="700" spc="-15" dirty="0">
                <a:solidFill>
                  <a:srgbClr val="585858"/>
                </a:solidFill>
                <a:latin typeface="Arial"/>
                <a:cs typeface="Arial"/>
              </a:rPr>
              <a:t>KPMG </a:t>
            </a:r>
            <a:r>
              <a:rPr sz="700" dirty="0">
                <a:solidFill>
                  <a:srgbClr val="585858"/>
                </a:solidFill>
                <a:latin typeface="Arial"/>
                <a:cs typeface="Arial"/>
              </a:rPr>
              <a:t>International  </a:t>
            </a:r>
            <a:r>
              <a:rPr sz="700" spc="-10" dirty="0">
                <a:solidFill>
                  <a:srgbClr val="585858"/>
                </a:solidFill>
                <a:latin typeface="Arial"/>
                <a:cs typeface="Arial"/>
              </a:rPr>
              <a:t>Cooperative </a:t>
            </a:r>
            <a:r>
              <a:rPr sz="700" spc="-30" dirty="0">
                <a:solidFill>
                  <a:srgbClr val="585858"/>
                </a:solidFill>
                <a:latin typeface="Arial"/>
                <a:cs typeface="Arial"/>
              </a:rPr>
              <a:t>("KPMG </a:t>
            </a:r>
            <a:r>
              <a:rPr sz="700" spc="-10" dirty="0">
                <a:solidFill>
                  <a:srgbClr val="585858"/>
                </a:solidFill>
                <a:latin typeface="Arial"/>
                <a:cs typeface="Arial"/>
              </a:rPr>
              <a:t>International"), </a:t>
            </a:r>
            <a:r>
              <a:rPr sz="700" spc="-45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700" dirty="0">
                <a:solidFill>
                  <a:srgbClr val="585858"/>
                </a:solidFill>
                <a:latin typeface="Arial"/>
                <a:cs typeface="Arial"/>
              </a:rPr>
              <a:t>Swiss </a:t>
            </a:r>
            <a:r>
              <a:rPr sz="700" spc="5" dirty="0">
                <a:solidFill>
                  <a:srgbClr val="585858"/>
                </a:solidFill>
                <a:latin typeface="Arial"/>
                <a:cs typeface="Arial"/>
              </a:rPr>
              <a:t>entity.  </a:t>
            </a:r>
            <a:r>
              <a:rPr sz="700" spc="-10" dirty="0">
                <a:solidFill>
                  <a:srgbClr val="585858"/>
                </a:solidFill>
                <a:latin typeface="Arial"/>
                <a:cs typeface="Arial"/>
              </a:rPr>
              <a:t>All </a:t>
            </a:r>
            <a:r>
              <a:rPr sz="700" dirty="0">
                <a:solidFill>
                  <a:srgbClr val="585858"/>
                </a:solidFill>
                <a:latin typeface="Arial"/>
                <a:cs typeface="Arial"/>
              </a:rPr>
              <a:t>rights </a:t>
            </a:r>
            <a:r>
              <a:rPr sz="700" spc="-5" dirty="0">
                <a:solidFill>
                  <a:srgbClr val="585858"/>
                </a:solidFill>
                <a:latin typeface="Arial"/>
                <a:cs typeface="Arial"/>
              </a:rPr>
              <a:t>reserved. Printed </a:t>
            </a:r>
            <a:r>
              <a:rPr sz="700" spc="-10" dirty="0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sz="700" spc="-5" dirty="0">
                <a:solidFill>
                  <a:srgbClr val="585858"/>
                </a:solidFill>
                <a:latin typeface="Arial"/>
                <a:cs typeface="Arial"/>
              </a:rPr>
              <a:t>Hong </a:t>
            </a:r>
            <a:r>
              <a:rPr sz="700" spc="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585858"/>
                </a:solidFill>
                <a:latin typeface="Arial"/>
                <a:cs typeface="Arial"/>
              </a:rPr>
              <a:t>Kong.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Practicing </a:t>
            </a:r>
            <a:r>
              <a:rPr spc="-5" dirty="0"/>
              <a:t>the </a:t>
            </a:r>
            <a:r>
              <a:rPr spc="30" dirty="0"/>
              <a:t>data </a:t>
            </a:r>
            <a:r>
              <a:rPr spc="5" dirty="0"/>
              <a:t>protection</a:t>
            </a:r>
            <a:r>
              <a:rPr spc="-270" dirty="0"/>
              <a:t> </a:t>
            </a:r>
            <a:r>
              <a:rPr dirty="0"/>
              <a:t>principles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28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b="1" u="sng" spc="10" dirty="0">
                <a:solidFill>
                  <a:srgbClr val="0C2C83"/>
                </a:solidFill>
                <a:latin typeface="Trebuchet MS"/>
                <a:cs typeface="Trebuchet MS"/>
              </a:rPr>
              <a:t>Collection</a:t>
            </a:r>
            <a:r>
              <a:rPr b="1" u="sng" spc="-19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b="1" u="sng" spc="45" dirty="0">
                <a:solidFill>
                  <a:srgbClr val="0C2C83"/>
                </a:solidFill>
                <a:latin typeface="Trebuchet MS"/>
                <a:cs typeface="Trebuchet MS"/>
              </a:rPr>
              <a:t>Statement</a:t>
            </a:r>
          </a:p>
          <a:p>
            <a:pPr marL="52705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dirty="0"/>
              <a:t>Include </a:t>
            </a:r>
            <a:r>
              <a:rPr spc="-100" dirty="0"/>
              <a:t>a </a:t>
            </a:r>
            <a:r>
              <a:rPr spc="30" dirty="0"/>
              <a:t>statement </a:t>
            </a:r>
            <a:r>
              <a:rPr spc="-15" dirty="0"/>
              <a:t>explaining </a:t>
            </a:r>
            <a:r>
              <a:rPr spc="30" dirty="0"/>
              <a:t>the following </a:t>
            </a:r>
            <a:r>
              <a:rPr spc="45" dirty="0"/>
              <a:t>when</a:t>
            </a:r>
            <a:r>
              <a:rPr spc="-315" dirty="0"/>
              <a:t> </a:t>
            </a:r>
            <a:r>
              <a:rPr spc="-5" dirty="0"/>
              <a:t>gathering </a:t>
            </a:r>
            <a:r>
              <a:rPr spc="-20" dirty="0"/>
              <a:t>personal </a:t>
            </a:r>
            <a:r>
              <a:rPr spc="-25" dirty="0"/>
              <a:t>data: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20" dirty="0"/>
              <a:t>What </a:t>
            </a:r>
            <a:r>
              <a:rPr spc="-5" dirty="0"/>
              <a:t>kind </a:t>
            </a:r>
            <a:r>
              <a:rPr spc="50" dirty="0"/>
              <a:t>of</a:t>
            </a:r>
            <a:r>
              <a:rPr spc="-325" dirty="0"/>
              <a:t> </a:t>
            </a:r>
            <a:r>
              <a:rPr spc="-50" dirty="0"/>
              <a:t>data?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42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20" dirty="0"/>
              <a:t>What </a:t>
            </a:r>
            <a:r>
              <a:rPr spc="45" dirty="0"/>
              <a:t>will </a:t>
            </a:r>
            <a:r>
              <a:rPr spc="30" dirty="0"/>
              <a:t>the </a:t>
            </a:r>
            <a:r>
              <a:rPr spc="-30" dirty="0"/>
              <a:t>data </a:t>
            </a:r>
            <a:r>
              <a:rPr spc="45" dirty="0"/>
              <a:t>to </a:t>
            </a:r>
            <a:r>
              <a:rPr dirty="0"/>
              <a:t>be </a:t>
            </a:r>
            <a:r>
              <a:rPr spc="-5" dirty="0"/>
              <a:t>used </a:t>
            </a:r>
            <a:r>
              <a:rPr dirty="0"/>
              <a:t>for?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35" dirty="0"/>
              <a:t>Who </a:t>
            </a:r>
            <a:r>
              <a:rPr spc="45" dirty="0"/>
              <a:t>will </a:t>
            </a:r>
            <a:r>
              <a:rPr spc="-30" dirty="0"/>
              <a:t>access </a:t>
            </a:r>
            <a:r>
              <a:rPr spc="30" dirty="0"/>
              <a:t>the</a:t>
            </a:r>
            <a:r>
              <a:rPr spc="-315" dirty="0"/>
              <a:t> </a:t>
            </a:r>
            <a:r>
              <a:rPr spc="-50" dirty="0"/>
              <a:t>data?</a:t>
            </a:r>
            <a:endParaRPr sz="225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25" dirty="0"/>
              <a:t>Keep </a:t>
            </a:r>
            <a:r>
              <a:rPr spc="-40" dirty="0"/>
              <a:t>and </a:t>
            </a:r>
            <a:r>
              <a:rPr spc="-5" dirty="0"/>
              <a:t>use </a:t>
            </a:r>
            <a:r>
              <a:rPr spc="-30" dirty="0"/>
              <a:t>data </a:t>
            </a:r>
            <a:r>
              <a:rPr spc="20" dirty="0"/>
              <a:t>strictly </a:t>
            </a:r>
            <a:r>
              <a:rPr dirty="0"/>
              <a:t>on </a:t>
            </a:r>
            <a:r>
              <a:rPr spc="-20" dirty="0"/>
              <a:t>necessary </a:t>
            </a:r>
            <a:r>
              <a:rPr dirty="0"/>
              <a:t>purpose </a:t>
            </a:r>
            <a:r>
              <a:rPr spc="-15" dirty="0"/>
              <a:t>especially </a:t>
            </a:r>
            <a:r>
              <a:rPr spc="30" dirty="0"/>
              <a:t>for </a:t>
            </a:r>
            <a:r>
              <a:rPr spc="5" dirty="0"/>
              <a:t>sensitive</a:t>
            </a:r>
            <a:r>
              <a:rPr spc="-165" dirty="0"/>
              <a:t> </a:t>
            </a:r>
            <a:r>
              <a:rPr spc="-30" dirty="0"/>
              <a:t>data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6387" y="1532128"/>
            <a:ext cx="466026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Overview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2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7368" y="1917192"/>
            <a:ext cx="7077709" cy="287020"/>
          </a:xfrm>
          <a:prstGeom prst="rect">
            <a:avLst/>
          </a:prstGeom>
          <a:solidFill>
            <a:srgbClr val="80DFD2"/>
          </a:solidFill>
        </p:spPr>
        <p:txBody>
          <a:bodyPr vert="horz" wrap="square" lIns="0" tIns="19050" rIns="0" bIns="0" rtlCol="0">
            <a:spAutoFit/>
          </a:bodyPr>
          <a:lstStyle/>
          <a:p>
            <a:pPr marL="368300" indent="-177165">
              <a:lnSpc>
                <a:spcPct val="100000"/>
              </a:lnSpc>
              <a:spcBef>
                <a:spcPts val="150"/>
              </a:spcBef>
              <a:buClr>
                <a:srgbClr val="415299"/>
              </a:buClr>
              <a:buFont typeface="Calibri"/>
              <a:buChar char="•"/>
              <a:tabLst>
                <a:tab pos="368935" algn="l"/>
              </a:tabLst>
            </a:pPr>
            <a:r>
              <a:rPr sz="1600" b="1" spc="45" dirty="0">
                <a:solidFill>
                  <a:srgbClr val="0C2C83"/>
                </a:solidFill>
                <a:latin typeface="Trebuchet MS"/>
                <a:cs typeface="Trebuchet MS"/>
              </a:rPr>
              <a:t>Understanding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1600" b="1" spc="20" dirty="0">
                <a:solidFill>
                  <a:srgbClr val="0C2C83"/>
                </a:solidFill>
                <a:latin typeface="Trebuchet MS"/>
                <a:cs typeface="Trebuchet MS"/>
              </a:rPr>
              <a:t>University</a:t>
            </a:r>
            <a:r>
              <a:rPr sz="1600" b="1" spc="-32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Challenge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387" y="2278126"/>
            <a:ext cx="6650355" cy="290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spc="5" dirty="0">
                <a:solidFill>
                  <a:srgbClr val="0C2C83"/>
                </a:solidFill>
                <a:latin typeface="Trebuchet MS"/>
                <a:cs typeface="Trebuchet MS"/>
              </a:rPr>
              <a:t>in</a:t>
            </a:r>
            <a:r>
              <a:rPr sz="1600" b="1" spc="-3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universities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ts val="3360"/>
              </a:lnSpc>
              <a:spcBef>
                <a:spcPts val="254"/>
              </a:spcBef>
            </a:pP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Roles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Responsibilities </a:t>
            </a:r>
            <a:r>
              <a:rPr sz="2000" b="1" spc="-5" dirty="0">
                <a:solidFill>
                  <a:srgbClr val="0C2C83"/>
                </a:solidFill>
                <a:latin typeface="Trebuchet MS"/>
                <a:cs typeface="Trebuchet MS"/>
              </a:rPr>
              <a:t>in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 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Ordinance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dirty="0">
                <a:solidFill>
                  <a:srgbClr val="0C2C83"/>
                </a:solidFill>
                <a:latin typeface="Trebuchet MS"/>
                <a:cs typeface="Trebuchet MS"/>
              </a:rPr>
              <a:t>Relevant</a:t>
            </a:r>
            <a:r>
              <a:rPr sz="2000" b="1" spc="-16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Regulations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509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Hong</a:t>
            </a:r>
            <a:r>
              <a:rPr sz="1600" b="1" spc="-5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Kong</a:t>
            </a:r>
            <a:r>
              <a:rPr sz="1600" b="1" spc="-1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1600" b="1" spc="-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C2C83"/>
                </a:solidFill>
                <a:latin typeface="Trebuchet MS"/>
                <a:cs typeface="Trebuchet MS"/>
              </a:rPr>
              <a:t>(Privacy)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Ordinance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0" dirty="0">
                <a:solidFill>
                  <a:srgbClr val="0C2C83"/>
                </a:solidFill>
                <a:latin typeface="Trebuchet MS"/>
                <a:cs typeface="Trebuchet MS"/>
              </a:rPr>
              <a:t>Six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33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 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70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Practicing </a:t>
            </a:r>
            <a:r>
              <a:rPr sz="1600" b="1" spc="-5" dirty="0">
                <a:solidFill>
                  <a:srgbClr val="0C2C83"/>
                </a:solidFill>
                <a:latin typeface="Trebuchet MS"/>
                <a:cs typeface="Trebuchet MS"/>
              </a:rPr>
              <a:t>the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</a:t>
            </a:r>
            <a:r>
              <a:rPr sz="1600" b="1" spc="-33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governance </a:t>
            </a:r>
            <a:r>
              <a:rPr sz="1600" b="1" spc="120" dirty="0">
                <a:solidFill>
                  <a:srgbClr val="0C2C83"/>
                </a:solidFill>
                <a:latin typeface="Trebuchet MS"/>
                <a:cs typeface="Trebuchet MS"/>
              </a:rPr>
              <a:t>&amp;</a:t>
            </a:r>
            <a:r>
              <a:rPr sz="1600" b="1" spc="-2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processes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Security</a:t>
            </a:r>
            <a:r>
              <a:rPr sz="2000" b="1" spc="-8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55" dirty="0">
                <a:solidFill>
                  <a:srgbClr val="0C2C83"/>
                </a:solidFill>
                <a:latin typeface="Trebuchet MS"/>
                <a:cs typeface="Trebuchet MS"/>
              </a:rPr>
              <a:t>Measures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Agen</a:t>
            </a:r>
            <a:r>
              <a:rPr spc="45" dirty="0"/>
              <a:t>da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Practicing </a:t>
            </a:r>
            <a:r>
              <a:rPr spc="-5" dirty="0"/>
              <a:t>the </a:t>
            </a:r>
            <a:r>
              <a:rPr spc="30" dirty="0"/>
              <a:t>data </a:t>
            </a:r>
            <a:r>
              <a:rPr spc="5" dirty="0"/>
              <a:t>protection</a:t>
            </a:r>
            <a:r>
              <a:rPr spc="-270" dirty="0"/>
              <a:t> </a:t>
            </a:r>
            <a:r>
              <a:rPr dirty="0"/>
              <a:t>principles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29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b="1" u="sng" spc="55" dirty="0">
                <a:solidFill>
                  <a:srgbClr val="0C2C83"/>
                </a:solidFill>
                <a:latin typeface="Trebuchet MS"/>
                <a:cs typeface="Trebuchet MS"/>
              </a:rPr>
              <a:t>Maintain </a:t>
            </a:r>
            <a:r>
              <a:rPr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b="1" u="sng" spc="-23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b="1" u="sng" spc="10" dirty="0">
                <a:solidFill>
                  <a:srgbClr val="0C2C83"/>
                </a:solidFill>
                <a:latin typeface="Trebuchet MS"/>
                <a:cs typeface="Trebuchet MS"/>
              </a:rPr>
              <a:t>Accuracy</a:t>
            </a:r>
          </a:p>
          <a:p>
            <a:pPr marL="52705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25" dirty="0"/>
              <a:t>Keep </a:t>
            </a:r>
            <a:r>
              <a:rPr spc="-40" dirty="0"/>
              <a:t>all </a:t>
            </a:r>
            <a:r>
              <a:rPr spc="-20" dirty="0"/>
              <a:t>personal </a:t>
            </a:r>
            <a:r>
              <a:rPr spc="-30" dirty="0"/>
              <a:t>data </a:t>
            </a:r>
            <a:r>
              <a:rPr spc="-10" dirty="0"/>
              <a:t>up-to-date </a:t>
            </a:r>
            <a:r>
              <a:rPr spc="-40" dirty="0"/>
              <a:t>and</a:t>
            </a:r>
            <a:r>
              <a:rPr spc="-210" dirty="0"/>
              <a:t> </a:t>
            </a:r>
            <a:r>
              <a:rPr spc="-20" dirty="0"/>
              <a:t>accurate</a:t>
            </a:r>
            <a:endParaRPr sz="225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6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dirty="0"/>
              <a:t>Responsibilities</a:t>
            </a:r>
            <a:r>
              <a:rPr spc="-85" dirty="0"/>
              <a:t> </a:t>
            </a:r>
            <a:r>
              <a:rPr spc="50" dirty="0"/>
              <a:t>of</a:t>
            </a:r>
            <a:r>
              <a:rPr spc="-45" dirty="0"/>
              <a:t> </a:t>
            </a:r>
            <a:r>
              <a:rPr spc="30" dirty="0"/>
              <a:t>staff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15" dirty="0"/>
              <a:t>Provide </a:t>
            </a:r>
            <a:r>
              <a:rPr spc="-20" dirty="0"/>
              <a:t>accurate </a:t>
            </a:r>
            <a:r>
              <a:rPr spc="-40" dirty="0"/>
              <a:t>and </a:t>
            </a:r>
            <a:r>
              <a:rPr spc="-10" dirty="0"/>
              <a:t>up-to-date </a:t>
            </a:r>
            <a:r>
              <a:rPr spc="-15" dirty="0"/>
              <a:t>personal </a:t>
            </a:r>
            <a:r>
              <a:rPr spc="15" dirty="0"/>
              <a:t>information </a:t>
            </a:r>
            <a:r>
              <a:rPr spc="45" dirty="0"/>
              <a:t>to </a:t>
            </a:r>
            <a:r>
              <a:rPr spc="30" dirty="0"/>
              <a:t>the</a:t>
            </a:r>
            <a:r>
              <a:rPr spc="-235" dirty="0"/>
              <a:t> </a:t>
            </a:r>
            <a:r>
              <a:rPr spc="5" dirty="0"/>
              <a:t>University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ts val="2655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4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35" dirty="0"/>
              <a:t>Inform</a:t>
            </a:r>
            <a:r>
              <a:rPr spc="-15" dirty="0"/>
              <a:t> </a:t>
            </a:r>
            <a:r>
              <a:rPr spc="30" dirty="0"/>
              <a:t>the</a:t>
            </a:r>
            <a:r>
              <a:rPr spc="-15" dirty="0"/>
              <a:t> </a:t>
            </a:r>
            <a:r>
              <a:rPr spc="5" dirty="0"/>
              <a:t>University</a:t>
            </a:r>
            <a:r>
              <a:rPr spc="-10" dirty="0"/>
              <a:t> </a:t>
            </a:r>
            <a:r>
              <a:rPr spc="50" dirty="0"/>
              <a:t>of</a:t>
            </a:r>
            <a:r>
              <a:rPr spc="5" dirty="0"/>
              <a:t> </a:t>
            </a:r>
            <a:r>
              <a:rPr spc="-40" dirty="0"/>
              <a:t>any</a:t>
            </a:r>
            <a:r>
              <a:rPr spc="-10" dirty="0"/>
              <a:t> </a:t>
            </a:r>
            <a:r>
              <a:rPr dirty="0"/>
              <a:t>errors</a:t>
            </a:r>
            <a:r>
              <a:rPr spc="-10" dirty="0"/>
              <a:t> </a:t>
            </a:r>
            <a:r>
              <a:rPr dirty="0"/>
              <a:t>or</a:t>
            </a:r>
            <a:r>
              <a:rPr spc="-20" dirty="0"/>
              <a:t> changes</a:t>
            </a:r>
            <a:r>
              <a:rPr spc="-10" dirty="0"/>
              <a:t> </a:t>
            </a:r>
            <a:r>
              <a:rPr spc="50" dirty="0"/>
              <a:t>to</a:t>
            </a:r>
            <a:r>
              <a:rPr spc="10" dirty="0"/>
              <a:t> </a:t>
            </a:r>
            <a:r>
              <a:rPr spc="15" dirty="0"/>
              <a:t>information</a:t>
            </a:r>
            <a:r>
              <a:rPr spc="-40" dirty="0"/>
              <a:t> </a:t>
            </a:r>
            <a:r>
              <a:rPr spc="35" dirty="0"/>
              <a:t>which</a:t>
            </a:r>
            <a:r>
              <a:rPr spc="5" dirty="0"/>
              <a:t> </a:t>
            </a:r>
            <a:r>
              <a:rPr spc="25" dirty="0"/>
              <a:t>they</a:t>
            </a:r>
            <a:r>
              <a:rPr spc="-30" dirty="0"/>
              <a:t> </a:t>
            </a:r>
            <a:r>
              <a:rPr spc="-35" dirty="0"/>
              <a:t>have</a:t>
            </a:r>
            <a:endParaRPr sz="2250">
              <a:latin typeface="Calibri"/>
              <a:cs typeface="Calibri"/>
            </a:endParaRPr>
          </a:p>
          <a:p>
            <a:pPr marL="586105">
              <a:lnSpc>
                <a:spcPts val="2115"/>
              </a:lnSpc>
            </a:pPr>
            <a:r>
              <a:rPr dirty="0"/>
              <a:t>provided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Practicing </a:t>
            </a:r>
            <a:r>
              <a:rPr spc="-5" dirty="0"/>
              <a:t>the </a:t>
            </a:r>
            <a:r>
              <a:rPr spc="30" dirty="0"/>
              <a:t>data </a:t>
            </a:r>
            <a:r>
              <a:rPr spc="5" dirty="0"/>
              <a:t>protection</a:t>
            </a:r>
            <a:r>
              <a:rPr spc="-270" dirty="0"/>
              <a:t> </a:t>
            </a:r>
            <a:r>
              <a:rPr dirty="0"/>
              <a:t>principles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30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093" y="1606041"/>
            <a:ext cx="8288020" cy="3307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spc="-5" dirty="0">
                <a:solidFill>
                  <a:srgbClr val="0C2C83"/>
                </a:solidFill>
                <a:latin typeface="Trebuchet MS"/>
                <a:cs typeface="Trebuchet MS"/>
              </a:rPr>
              <a:t>Third </a:t>
            </a:r>
            <a:r>
              <a:rPr sz="1800" b="1" u="sng" spc="5" dirty="0">
                <a:solidFill>
                  <a:srgbClr val="0C2C83"/>
                </a:solidFill>
                <a:latin typeface="Trebuchet MS"/>
                <a:cs typeface="Trebuchet MS"/>
              </a:rPr>
              <a:t>Party </a:t>
            </a:r>
            <a:r>
              <a:rPr sz="1800"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800" b="1" u="sng" spc="-21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spc="25" dirty="0">
                <a:solidFill>
                  <a:srgbClr val="0C2C83"/>
                </a:solidFill>
                <a:latin typeface="Trebuchet MS"/>
                <a:cs typeface="Trebuchet MS"/>
              </a:rPr>
              <a:t>Processor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655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15" dirty="0">
                <a:latin typeface="Arial"/>
                <a:cs typeface="Arial"/>
              </a:rPr>
              <a:t>Establish </a:t>
            </a:r>
            <a:r>
              <a:rPr sz="1800" spc="-100" dirty="0">
                <a:latin typeface="Arial"/>
                <a:cs typeface="Arial"/>
              </a:rPr>
              <a:t>a </a:t>
            </a:r>
            <a:r>
              <a:rPr sz="1800" spc="55" dirty="0">
                <a:latin typeface="Arial"/>
                <a:cs typeface="Arial"/>
              </a:rPr>
              <a:t>written </a:t>
            </a:r>
            <a:r>
              <a:rPr sz="1800" spc="5" dirty="0">
                <a:latin typeface="Arial"/>
                <a:cs typeface="Arial"/>
              </a:rPr>
              <a:t>contract </a:t>
            </a:r>
            <a:r>
              <a:rPr sz="1800" dirty="0">
                <a:latin typeface="Arial"/>
                <a:cs typeface="Arial"/>
              </a:rPr>
              <a:t>on </a:t>
            </a:r>
            <a:r>
              <a:rPr sz="1800" spc="15" dirty="0">
                <a:latin typeface="Arial"/>
                <a:cs typeface="Arial"/>
              </a:rPr>
              <a:t>information </a:t>
            </a:r>
            <a:r>
              <a:rPr sz="1800" spc="10" dirty="0">
                <a:latin typeface="Arial"/>
                <a:cs typeface="Arial"/>
              </a:rPr>
              <a:t>confidentiality </a:t>
            </a:r>
            <a:r>
              <a:rPr sz="1800" spc="-40" dirty="0">
                <a:latin typeface="Arial"/>
                <a:cs typeface="Arial"/>
              </a:rPr>
              <a:t>and </a:t>
            </a:r>
            <a:r>
              <a:rPr sz="1800" spc="10" dirty="0">
                <a:latin typeface="Arial"/>
                <a:cs typeface="Arial"/>
              </a:rPr>
              <a:t>security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between</a:t>
            </a:r>
            <a:endParaRPr sz="1800">
              <a:latin typeface="Arial"/>
              <a:cs typeface="Arial"/>
            </a:endParaRPr>
          </a:p>
          <a:p>
            <a:pPr marL="189230">
              <a:lnSpc>
                <a:spcPts val="2115"/>
              </a:lnSpc>
            </a:pPr>
            <a:r>
              <a:rPr sz="1800" spc="5" dirty="0">
                <a:latin typeface="Arial"/>
                <a:cs typeface="Arial"/>
              </a:rPr>
              <a:t>university </a:t>
            </a:r>
            <a:r>
              <a:rPr sz="1800" spc="-40" dirty="0">
                <a:latin typeface="Arial"/>
                <a:cs typeface="Arial"/>
              </a:rPr>
              <a:t>and </a:t>
            </a:r>
            <a:r>
              <a:rPr sz="1800" spc="30" dirty="0">
                <a:latin typeface="Arial"/>
                <a:cs typeface="Arial"/>
              </a:rPr>
              <a:t>the </a:t>
            </a:r>
            <a:r>
              <a:rPr sz="1800" spc="20" dirty="0">
                <a:latin typeface="Arial"/>
                <a:cs typeface="Arial"/>
              </a:rPr>
              <a:t>third </a:t>
            </a:r>
            <a:r>
              <a:rPr sz="1800" spc="-5" dirty="0">
                <a:latin typeface="Arial"/>
                <a:cs typeface="Arial"/>
              </a:rPr>
              <a:t>party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processor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10" dirty="0">
                <a:latin typeface="Arial"/>
                <a:cs typeface="Arial"/>
              </a:rPr>
              <a:t>Non-disclosure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agreement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15" dirty="0">
                <a:latin typeface="Arial"/>
                <a:cs typeface="Arial"/>
              </a:rPr>
              <a:t>Compliance </a:t>
            </a:r>
            <a:r>
              <a:rPr sz="1800" spc="70" dirty="0">
                <a:latin typeface="Arial"/>
                <a:cs typeface="Arial"/>
              </a:rPr>
              <a:t>with </a:t>
            </a:r>
            <a:r>
              <a:rPr sz="1800" spc="30" dirty="0">
                <a:latin typeface="Arial"/>
                <a:cs typeface="Arial"/>
              </a:rPr>
              <a:t>the </a:t>
            </a:r>
            <a:r>
              <a:rPr sz="1800" spc="-30" dirty="0">
                <a:latin typeface="Arial"/>
                <a:cs typeface="Arial"/>
              </a:rPr>
              <a:t>Personal Data </a:t>
            </a:r>
            <a:r>
              <a:rPr sz="1800" spc="-50" dirty="0">
                <a:latin typeface="Arial"/>
                <a:cs typeface="Arial"/>
              </a:rPr>
              <a:t>(Privacy)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Ordinance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1800" b="1" u="sng" spc="15" dirty="0">
                <a:solidFill>
                  <a:srgbClr val="0C2C83"/>
                </a:solidFill>
                <a:latin typeface="Trebuchet MS"/>
                <a:cs typeface="Trebuchet MS"/>
              </a:rPr>
              <a:t>Individual </a:t>
            </a:r>
            <a:r>
              <a:rPr sz="1800" b="1" u="sng" spc="45" dirty="0">
                <a:solidFill>
                  <a:srgbClr val="0C2C83"/>
                </a:solidFill>
                <a:latin typeface="Trebuchet MS"/>
                <a:cs typeface="Trebuchet MS"/>
              </a:rPr>
              <a:t>Staff/ </a:t>
            </a:r>
            <a:r>
              <a:rPr sz="1800"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Student</a:t>
            </a:r>
            <a:r>
              <a:rPr sz="1800" b="1" u="sng" spc="-28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spc="65" dirty="0">
                <a:solidFill>
                  <a:srgbClr val="0C2C83"/>
                </a:solidFill>
                <a:latin typeface="Trebuchet MS"/>
                <a:cs typeface="Trebuchet MS"/>
              </a:rPr>
              <a:t>Rights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655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10" dirty="0">
                <a:latin typeface="Arial"/>
                <a:cs typeface="Arial"/>
              </a:rPr>
              <a:t>Maintain </a:t>
            </a:r>
            <a:r>
              <a:rPr sz="1800" spc="-60" dirty="0">
                <a:latin typeface="Arial"/>
                <a:cs typeface="Arial"/>
              </a:rPr>
              <a:t>an </a:t>
            </a:r>
            <a:r>
              <a:rPr sz="1800" dirty="0">
                <a:latin typeface="Arial"/>
                <a:cs typeface="Arial"/>
              </a:rPr>
              <a:t>open </a:t>
            </a:r>
            <a:r>
              <a:rPr sz="1800" spc="20" dirty="0">
                <a:latin typeface="Arial"/>
                <a:cs typeface="Arial"/>
              </a:rPr>
              <a:t>attitude </a:t>
            </a:r>
            <a:r>
              <a:rPr sz="1800" spc="70" dirty="0">
                <a:latin typeface="Arial"/>
                <a:cs typeface="Arial"/>
              </a:rPr>
              <a:t>with </a:t>
            </a:r>
            <a:r>
              <a:rPr sz="1800" spc="25" dirty="0">
                <a:latin typeface="Arial"/>
                <a:cs typeface="Arial"/>
              </a:rPr>
              <a:t>staff/ students </a:t>
            </a:r>
            <a:r>
              <a:rPr sz="1800" spc="-15" dirty="0">
                <a:latin typeface="Arial"/>
                <a:cs typeface="Arial"/>
              </a:rPr>
              <a:t>regarding </a:t>
            </a:r>
            <a:r>
              <a:rPr sz="1800" spc="30" dirty="0">
                <a:latin typeface="Arial"/>
                <a:cs typeface="Arial"/>
              </a:rPr>
              <a:t>the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personal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being</a:t>
            </a:r>
            <a:endParaRPr sz="1800">
              <a:latin typeface="Arial"/>
              <a:cs typeface="Arial"/>
            </a:endParaRPr>
          </a:p>
          <a:p>
            <a:pPr marL="189230">
              <a:lnSpc>
                <a:spcPts val="2115"/>
              </a:lnSpc>
            </a:pPr>
            <a:r>
              <a:rPr sz="1800" dirty="0">
                <a:latin typeface="Arial"/>
                <a:cs typeface="Arial"/>
              </a:rPr>
              <a:t>held </a:t>
            </a:r>
            <a:r>
              <a:rPr sz="1800" spc="-5" dirty="0">
                <a:latin typeface="Arial"/>
                <a:cs typeface="Arial"/>
              </a:rPr>
              <a:t>about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them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Practicing </a:t>
            </a:r>
            <a:r>
              <a:rPr spc="-5" dirty="0"/>
              <a:t>the </a:t>
            </a:r>
            <a:r>
              <a:rPr spc="30" dirty="0"/>
              <a:t>data </a:t>
            </a:r>
            <a:r>
              <a:rPr spc="5" dirty="0"/>
              <a:t>protection</a:t>
            </a:r>
            <a:r>
              <a:rPr spc="-270" dirty="0"/>
              <a:t> </a:t>
            </a:r>
            <a:r>
              <a:rPr dirty="0"/>
              <a:t>principles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31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093" y="1606041"/>
            <a:ext cx="8569325" cy="3307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spc="30" dirty="0">
                <a:solidFill>
                  <a:srgbClr val="0C2C83"/>
                </a:solidFill>
                <a:latin typeface="Trebuchet MS"/>
                <a:cs typeface="Trebuchet MS"/>
              </a:rPr>
              <a:t>Records</a:t>
            </a:r>
            <a:r>
              <a:rPr sz="1800" b="1" u="sng" spc="-11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spc="45" dirty="0">
                <a:solidFill>
                  <a:srgbClr val="0C2C83"/>
                </a:solidFill>
                <a:latin typeface="Trebuchet MS"/>
                <a:cs typeface="Trebuchet MS"/>
              </a:rPr>
              <a:t>Handling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15" dirty="0">
                <a:latin typeface="Arial"/>
                <a:cs typeface="Arial"/>
              </a:rPr>
              <a:t>Review </a:t>
            </a:r>
            <a:r>
              <a:rPr sz="1800" spc="20" dirty="0">
                <a:latin typeface="Arial"/>
                <a:cs typeface="Arial"/>
              </a:rPr>
              <a:t>files </a:t>
            </a:r>
            <a:r>
              <a:rPr sz="1800" spc="-15" dirty="0">
                <a:latin typeface="Arial"/>
                <a:cs typeface="Arial"/>
              </a:rPr>
              <a:t>regularly </a:t>
            </a:r>
            <a:r>
              <a:rPr sz="1800" spc="-40" dirty="0">
                <a:latin typeface="Arial"/>
                <a:cs typeface="Arial"/>
              </a:rPr>
              <a:t>and </a:t>
            </a:r>
            <a:r>
              <a:rPr sz="1800" spc="-20" dirty="0">
                <a:latin typeface="Arial"/>
                <a:cs typeface="Arial"/>
              </a:rPr>
              <a:t>discard </a:t>
            </a:r>
            <a:r>
              <a:rPr sz="1800" spc="-15" dirty="0">
                <a:latin typeface="Arial"/>
                <a:cs typeface="Arial"/>
              </a:rPr>
              <a:t>unnecessary </a:t>
            </a:r>
            <a:r>
              <a:rPr sz="1800" dirty="0">
                <a:latin typeface="Arial"/>
                <a:cs typeface="Arial"/>
              </a:rPr>
              <a:t>or </a:t>
            </a:r>
            <a:r>
              <a:rPr sz="1800" spc="10" dirty="0">
                <a:latin typeface="Arial"/>
                <a:cs typeface="Arial"/>
              </a:rPr>
              <a:t>obsolete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15" dirty="0">
                <a:latin typeface="Arial"/>
                <a:cs typeface="Arial"/>
              </a:rPr>
              <a:t>Delete </a:t>
            </a:r>
            <a:r>
              <a:rPr sz="1800" spc="-15" dirty="0">
                <a:latin typeface="Arial"/>
                <a:cs typeface="Arial"/>
              </a:rPr>
              <a:t>unnecessary </a:t>
            </a:r>
            <a:r>
              <a:rPr sz="1800" spc="10" dirty="0">
                <a:latin typeface="Arial"/>
                <a:cs typeface="Arial"/>
              </a:rPr>
              <a:t>electronic</a:t>
            </a:r>
            <a:r>
              <a:rPr sz="1800" spc="-3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records</a:t>
            </a:r>
            <a:endParaRPr sz="1800">
              <a:latin typeface="Arial"/>
              <a:cs typeface="Arial"/>
            </a:endParaRPr>
          </a:p>
          <a:p>
            <a:pPr marL="189230" marR="5080" indent="-177165">
              <a:lnSpc>
                <a:spcPct val="967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5" dirty="0">
                <a:latin typeface="Arial"/>
                <a:cs typeface="Arial"/>
              </a:rPr>
              <a:t>Do </a:t>
            </a:r>
            <a:r>
              <a:rPr sz="1800" spc="35" dirty="0">
                <a:latin typeface="Arial"/>
                <a:cs typeface="Arial"/>
              </a:rPr>
              <a:t>not </a:t>
            </a:r>
            <a:r>
              <a:rPr sz="1800" spc="-5" dirty="0">
                <a:latin typeface="Arial"/>
                <a:cs typeface="Arial"/>
              </a:rPr>
              <a:t>give </a:t>
            </a:r>
            <a:r>
              <a:rPr sz="1800" spc="-15" dirty="0">
                <a:latin typeface="Arial"/>
                <a:cs typeface="Arial"/>
              </a:rPr>
              <a:t>away </a:t>
            </a:r>
            <a:r>
              <a:rPr sz="180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sell </a:t>
            </a:r>
            <a:r>
              <a:rPr sz="1800" spc="5" dirty="0">
                <a:latin typeface="Arial"/>
                <a:cs typeface="Arial"/>
              </a:rPr>
              <a:t>university </a:t>
            </a:r>
            <a:r>
              <a:rPr sz="1800" spc="20" dirty="0">
                <a:latin typeface="Arial"/>
                <a:cs typeface="Arial"/>
              </a:rPr>
              <a:t>computers </a:t>
            </a:r>
            <a:r>
              <a:rPr sz="1800" dirty="0">
                <a:latin typeface="Arial"/>
                <a:cs typeface="Arial"/>
              </a:rPr>
              <a:t>or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spc="-5" dirty="0">
                <a:latin typeface="Arial"/>
                <a:cs typeface="Arial"/>
              </a:rPr>
              <a:t>storage </a:t>
            </a:r>
            <a:r>
              <a:rPr sz="1800" dirty="0">
                <a:latin typeface="Arial"/>
                <a:cs typeface="Arial"/>
              </a:rPr>
              <a:t>media </a:t>
            </a:r>
            <a:r>
              <a:rPr sz="1800" spc="55" dirty="0">
                <a:latin typeface="Arial"/>
                <a:cs typeface="Arial"/>
              </a:rPr>
              <a:t>without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going  </a:t>
            </a:r>
            <a:r>
              <a:rPr sz="1800" spc="15" dirty="0">
                <a:latin typeface="Arial"/>
                <a:cs typeface="Arial"/>
              </a:rPr>
              <a:t>through </a:t>
            </a:r>
            <a:r>
              <a:rPr sz="1800" spc="-10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proper </a:t>
            </a:r>
            <a:r>
              <a:rPr sz="1800" spc="-20" dirty="0">
                <a:latin typeface="Arial"/>
                <a:cs typeface="Arial"/>
              </a:rPr>
              <a:t>disposal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procedure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20" dirty="0">
                <a:latin typeface="Arial"/>
                <a:cs typeface="Arial"/>
              </a:rPr>
              <a:t>Shred </a:t>
            </a:r>
            <a:r>
              <a:rPr sz="1800" spc="-15" dirty="0">
                <a:latin typeface="Arial"/>
                <a:cs typeface="Arial"/>
              </a:rPr>
              <a:t>unnecessary </a:t>
            </a:r>
            <a:r>
              <a:rPr sz="1800" spc="-25" dirty="0">
                <a:latin typeface="Arial"/>
                <a:cs typeface="Arial"/>
              </a:rPr>
              <a:t>paper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records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5" dirty="0">
                <a:latin typeface="Arial"/>
                <a:cs typeface="Arial"/>
              </a:rPr>
              <a:t>Dispose </a:t>
            </a:r>
            <a:r>
              <a:rPr sz="1800" spc="-30" dirty="0">
                <a:latin typeface="Arial"/>
                <a:cs typeface="Arial"/>
              </a:rPr>
              <a:t>data</a:t>
            </a:r>
            <a:r>
              <a:rPr sz="1800" spc="-3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securely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655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41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latin typeface="Arial"/>
                <a:cs typeface="Arial"/>
              </a:rPr>
              <a:t>Implement </a:t>
            </a:r>
            <a:r>
              <a:rPr sz="1800" spc="10" dirty="0">
                <a:latin typeface="Arial"/>
                <a:cs typeface="Arial"/>
              </a:rPr>
              <a:t>security </a:t>
            </a:r>
            <a:r>
              <a:rPr sz="1800" spc="-5" dirty="0">
                <a:latin typeface="Arial"/>
                <a:cs typeface="Arial"/>
              </a:rPr>
              <a:t>measures </a:t>
            </a:r>
            <a:r>
              <a:rPr sz="1800" spc="45" dirty="0">
                <a:latin typeface="Arial"/>
                <a:cs typeface="Arial"/>
              </a:rPr>
              <a:t>to </a:t>
            </a:r>
            <a:r>
              <a:rPr sz="1800" spc="25" dirty="0">
                <a:latin typeface="Arial"/>
                <a:cs typeface="Arial"/>
              </a:rPr>
              <a:t>protect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spc="-20" dirty="0">
                <a:latin typeface="Arial"/>
                <a:cs typeface="Arial"/>
              </a:rPr>
              <a:t>(e.g. </a:t>
            </a:r>
            <a:r>
              <a:rPr sz="1800" spc="-5" dirty="0">
                <a:latin typeface="Arial"/>
                <a:cs typeface="Arial"/>
              </a:rPr>
              <a:t>Locked </a:t>
            </a:r>
            <a:r>
              <a:rPr sz="1800" spc="25" dirty="0">
                <a:latin typeface="Arial"/>
                <a:cs typeface="Arial"/>
              </a:rPr>
              <a:t>file </a:t>
            </a:r>
            <a:r>
              <a:rPr sz="1800" spc="-5" dirty="0">
                <a:latin typeface="Arial"/>
                <a:cs typeface="Arial"/>
              </a:rPr>
              <a:t>cabinets, </a:t>
            </a:r>
            <a:r>
              <a:rPr sz="1800" spc="5" dirty="0">
                <a:latin typeface="Arial"/>
                <a:cs typeface="Arial"/>
              </a:rPr>
              <a:t>password</a:t>
            </a:r>
            <a:endParaRPr sz="1800">
              <a:latin typeface="Arial"/>
              <a:cs typeface="Arial"/>
            </a:endParaRPr>
          </a:p>
          <a:p>
            <a:pPr marL="189230">
              <a:lnSpc>
                <a:spcPts val="2115"/>
              </a:lnSpc>
            </a:pPr>
            <a:r>
              <a:rPr sz="1800" spc="-40" dirty="0">
                <a:latin typeface="Arial"/>
                <a:cs typeface="Arial"/>
              </a:rPr>
              <a:t>and </a:t>
            </a:r>
            <a:r>
              <a:rPr sz="1800" spc="5" dirty="0">
                <a:latin typeface="Arial"/>
                <a:cs typeface="Arial"/>
              </a:rPr>
              <a:t>encryption, </a:t>
            </a:r>
            <a:r>
              <a:rPr sz="1800" spc="-25" dirty="0">
                <a:latin typeface="Arial"/>
                <a:cs typeface="Arial"/>
              </a:rPr>
              <a:t>clean </a:t>
            </a:r>
            <a:r>
              <a:rPr sz="1800" spc="-5" dirty="0">
                <a:latin typeface="Arial"/>
                <a:cs typeface="Arial"/>
              </a:rPr>
              <a:t>desk policy,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etc)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Practicing </a:t>
            </a:r>
            <a:r>
              <a:rPr spc="-5" dirty="0"/>
              <a:t>the </a:t>
            </a:r>
            <a:r>
              <a:rPr spc="30" dirty="0"/>
              <a:t>data </a:t>
            </a:r>
            <a:r>
              <a:rPr spc="5" dirty="0"/>
              <a:t>protection</a:t>
            </a:r>
            <a:r>
              <a:rPr spc="-270" dirty="0"/>
              <a:t> </a:t>
            </a:r>
            <a:r>
              <a:rPr dirty="0"/>
              <a:t>principles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32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b="1" u="sng" spc="5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b="1" u="sng" spc="-9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b="1" u="sng" spc="25" dirty="0">
                <a:solidFill>
                  <a:srgbClr val="0C2C83"/>
                </a:solidFill>
                <a:latin typeface="Trebuchet MS"/>
                <a:cs typeface="Trebuchet MS"/>
              </a:rPr>
              <a:t>Disclosure</a:t>
            </a:r>
          </a:p>
          <a:p>
            <a:pPr marL="52705">
              <a:lnSpc>
                <a:spcPts val="2655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75" dirty="0"/>
              <a:t>Can </a:t>
            </a:r>
            <a:r>
              <a:rPr dirty="0"/>
              <a:t>only </a:t>
            </a:r>
            <a:r>
              <a:rPr spc="-5" dirty="0"/>
              <a:t>disclose </a:t>
            </a:r>
            <a:r>
              <a:rPr spc="25" dirty="0"/>
              <a:t>student </a:t>
            </a:r>
            <a:r>
              <a:rPr spc="-30" dirty="0"/>
              <a:t>data </a:t>
            </a:r>
            <a:r>
              <a:rPr spc="50" dirty="0"/>
              <a:t>to </a:t>
            </a:r>
            <a:r>
              <a:rPr spc="30" dirty="0"/>
              <a:t>the </a:t>
            </a:r>
            <a:r>
              <a:rPr spc="15" dirty="0"/>
              <a:t>3</a:t>
            </a:r>
            <a:r>
              <a:rPr sz="1800" spc="22" baseline="25462" dirty="0"/>
              <a:t>rd </a:t>
            </a:r>
            <a:r>
              <a:rPr sz="1800" spc="25" dirty="0">
                <a:latin typeface="Calibri"/>
                <a:cs typeface="Calibri"/>
              </a:rPr>
              <a:t>party </a:t>
            </a:r>
            <a:r>
              <a:rPr sz="1800" spc="85" dirty="0">
                <a:latin typeface="Calibri"/>
                <a:cs typeface="Calibri"/>
              </a:rPr>
              <a:t>which </a:t>
            </a:r>
            <a:r>
              <a:rPr sz="1800" spc="90" dirty="0">
                <a:latin typeface="Calibri"/>
                <a:cs typeface="Calibri"/>
              </a:rPr>
              <a:t>is </a:t>
            </a:r>
            <a:r>
              <a:rPr sz="1800" spc="100" dirty="0">
                <a:latin typeface="Calibri"/>
                <a:cs typeface="Calibri"/>
              </a:rPr>
              <a:t>used </a:t>
            </a:r>
            <a:r>
              <a:rPr sz="1800" spc="25" dirty="0">
                <a:latin typeface="Calibri"/>
                <a:cs typeface="Calibri"/>
              </a:rPr>
              <a:t>for </a:t>
            </a:r>
            <a:r>
              <a:rPr sz="1800" spc="75" dirty="0">
                <a:latin typeface="Calibri"/>
                <a:cs typeface="Calibri"/>
              </a:rPr>
              <a:t>students’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80" dirty="0">
                <a:latin typeface="Calibri"/>
                <a:cs typeface="Calibri"/>
              </a:rPr>
              <a:t>studies</a:t>
            </a:r>
            <a:endParaRPr sz="1800">
              <a:latin typeface="Calibri"/>
              <a:cs typeface="Calibri"/>
            </a:endParaRPr>
          </a:p>
          <a:p>
            <a:pPr marL="229235">
              <a:lnSpc>
                <a:spcPts val="2115"/>
              </a:lnSpc>
            </a:pPr>
            <a:r>
              <a:rPr spc="-40" dirty="0"/>
              <a:t>and </a:t>
            </a:r>
            <a:r>
              <a:rPr spc="45" dirty="0"/>
              <a:t>to </a:t>
            </a:r>
            <a:r>
              <a:rPr spc="50" dirty="0"/>
              <a:t>meet </a:t>
            </a:r>
            <a:r>
              <a:rPr dirty="0"/>
              <a:t>regulation</a:t>
            </a:r>
            <a:r>
              <a:rPr spc="-125" dirty="0"/>
              <a:t> </a:t>
            </a:r>
            <a:r>
              <a:rPr spc="15" dirty="0"/>
              <a:t>requirements</a:t>
            </a:r>
          </a:p>
          <a:p>
            <a:pPr marL="52705">
              <a:lnSpc>
                <a:spcPts val="2655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20" dirty="0"/>
              <a:t>Handle </a:t>
            </a:r>
            <a:r>
              <a:rPr spc="-40" dirty="0"/>
              <a:t>all </a:t>
            </a:r>
            <a:r>
              <a:rPr spc="35" dirty="0"/>
              <a:t>the </a:t>
            </a:r>
            <a:r>
              <a:rPr spc="10" dirty="0"/>
              <a:t>requests </a:t>
            </a:r>
            <a:r>
              <a:rPr spc="35" dirty="0"/>
              <a:t>for </a:t>
            </a:r>
            <a:r>
              <a:rPr spc="30" dirty="0"/>
              <a:t>the </a:t>
            </a:r>
            <a:r>
              <a:rPr spc="-20" dirty="0"/>
              <a:t>personal </a:t>
            </a:r>
            <a:r>
              <a:rPr spc="-30" dirty="0"/>
              <a:t>data </a:t>
            </a:r>
            <a:r>
              <a:rPr spc="-5" dirty="0"/>
              <a:t>carefully </a:t>
            </a:r>
            <a:r>
              <a:rPr spc="-40" dirty="0"/>
              <a:t>and </a:t>
            </a:r>
            <a:r>
              <a:rPr spc="-5" dirty="0"/>
              <a:t>ensure </a:t>
            </a:r>
            <a:r>
              <a:rPr spc="25" dirty="0"/>
              <a:t>they </a:t>
            </a:r>
            <a:r>
              <a:rPr spc="-40" dirty="0"/>
              <a:t>are</a:t>
            </a:r>
            <a:r>
              <a:rPr spc="-320" dirty="0"/>
              <a:t> </a:t>
            </a:r>
            <a:r>
              <a:rPr dirty="0"/>
              <a:t>genuine</a:t>
            </a:r>
            <a:endParaRPr sz="2250">
              <a:latin typeface="Calibri"/>
              <a:cs typeface="Calibri"/>
            </a:endParaRPr>
          </a:p>
          <a:p>
            <a:pPr marL="229235">
              <a:lnSpc>
                <a:spcPts val="2115"/>
              </a:lnSpc>
            </a:pPr>
            <a:r>
              <a:rPr spc="-40" dirty="0"/>
              <a:t>and</a:t>
            </a:r>
            <a:r>
              <a:rPr spc="-75" dirty="0"/>
              <a:t> </a:t>
            </a:r>
            <a:r>
              <a:rPr spc="20" dirty="0"/>
              <a:t>legitimate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Practicing </a:t>
            </a:r>
            <a:r>
              <a:rPr spc="-5" dirty="0"/>
              <a:t>the </a:t>
            </a:r>
            <a:r>
              <a:rPr spc="30" dirty="0"/>
              <a:t>data </a:t>
            </a:r>
            <a:r>
              <a:rPr spc="5" dirty="0"/>
              <a:t>protection</a:t>
            </a:r>
            <a:r>
              <a:rPr spc="-270" dirty="0"/>
              <a:t> </a:t>
            </a:r>
            <a:r>
              <a:rPr dirty="0"/>
              <a:t>principles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33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093" y="1606041"/>
            <a:ext cx="8614410" cy="477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spc="15" dirty="0">
                <a:solidFill>
                  <a:srgbClr val="0C2C83"/>
                </a:solidFill>
                <a:latin typeface="Trebuchet MS"/>
                <a:cs typeface="Trebuchet MS"/>
              </a:rPr>
              <a:t>Research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655"/>
              </a:lnSpc>
              <a:spcBef>
                <a:spcPts val="414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65" dirty="0">
                <a:latin typeface="Calibri"/>
                <a:cs typeface="Calibri"/>
              </a:rPr>
              <a:t>Personal </a:t>
            </a:r>
            <a:r>
              <a:rPr sz="1800" spc="25" dirty="0">
                <a:latin typeface="Calibri"/>
                <a:cs typeface="Calibri"/>
              </a:rPr>
              <a:t>data </a:t>
            </a:r>
            <a:r>
              <a:rPr sz="1800" spc="60" dirty="0">
                <a:latin typeface="Calibri"/>
                <a:cs typeface="Calibri"/>
              </a:rPr>
              <a:t>collected </a:t>
            </a:r>
            <a:r>
              <a:rPr sz="1800" spc="25" dirty="0">
                <a:latin typeface="Calibri"/>
                <a:cs typeface="Calibri"/>
              </a:rPr>
              <a:t>for </a:t>
            </a:r>
            <a:r>
              <a:rPr sz="1800" spc="65" dirty="0">
                <a:latin typeface="Calibri"/>
                <a:cs typeface="Calibri"/>
              </a:rPr>
              <a:t>research </a:t>
            </a:r>
            <a:r>
              <a:rPr sz="1800" spc="100" dirty="0">
                <a:latin typeface="Calibri"/>
                <a:cs typeface="Calibri"/>
              </a:rPr>
              <a:t>must </a:t>
            </a:r>
            <a:r>
              <a:rPr sz="1800" spc="75" dirty="0">
                <a:latin typeface="Calibri"/>
                <a:cs typeface="Calibri"/>
              </a:rPr>
              <a:t>comply </a:t>
            </a:r>
            <a:r>
              <a:rPr sz="1800" spc="60" dirty="0">
                <a:latin typeface="Calibri"/>
                <a:cs typeface="Calibri"/>
              </a:rPr>
              <a:t>with </a:t>
            </a:r>
            <a:r>
              <a:rPr sz="1800" spc="50" dirty="0">
                <a:latin typeface="Calibri"/>
                <a:cs typeface="Calibri"/>
              </a:rPr>
              <a:t>the </a:t>
            </a:r>
            <a:r>
              <a:rPr sz="1800" spc="60" dirty="0">
                <a:latin typeface="Calibri"/>
                <a:cs typeface="Calibri"/>
              </a:rPr>
              <a:t>university’s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189230">
              <a:lnSpc>
                <a:spcPts val="2115"/>
              </a:lnSpc>
            </a:pPr>
            <a:r>
              <a:rPr sz="1800" spc="20" dirty="0">
                <a:latin typeface="Arial"/>
                <a:cs typeface="Arial"/>
              </a:rPr>
              <a:t>protection </a:t>
            </a:r>
            <a:r>
              <a:rPr sz="1800" dirty="0">
                <a:latin typeface="Arial"/>
                <a:cs typeface="Arial"/>
              </a:rPr>
              <a:t>rules </a:t>
            </a:r>
            <a:r>
              <a:rPr sz="1800" spc="-40" dirty="0">
                <a:latin typeface="Arial"/>
                <a:cs typeface="Arial"/>
              </a:rPr>
              <a:t>and </a:t>
            </a:r>
            <a:r>
              <a:rPr sz="1800" spc="30" dirty="0">
                <a:latin typeface="Arial"/>
                <a:cs typeface="Arial"/>
              </a:rPr>
              <a:t>the </a:t>
            </a:r>
            <a:r>
              <a:rPr sz="1800" spc="-30" dirty="0">
                <a:latin typeface="Arial"/>
                <a:cs typeface="Arial"/>
              </a:rPr>
              <a:t>Personal </a:t>
            </a:r>
            <a:r>
              <a:rPr sz="1800" spc="-35" dirty="0">
                <a:latin typeface="Arial"/>
                <a:cs typeface="Arial"/>
              </a:rPr>
              <a:t>Data </a:t>
            </a:r>
            <a:r>
              <a:rPr sz="1800" spc="-50" dirty="0">
                <a:latin typeface="Arial"/>
                <a:cs typeface="Arial"/>
              </a:rPr>
              <a:t>(Privacy)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Ordinance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34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latin typeface="Arial"/>
                <a:cs typeface="Arial"/>
              </a:rPr>
              <a:t>Examples:</a:t>
            </a:r>
            <a:endParaRPr sz="18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5" dirty="0">
                <a:latin typeface="Arial"/>
                <a:cs typeface="Arial"/>
              </a:rPr>
              <a:t>Do </a:t>
            </a:r>
            <a:r>
              <a:rPr sz="1800" spc="35" dirty="0">
                <a:latin typeface="Arial"/>
                <a:cs typeface="Arial"/>
              </a:rPr>
              <a:t>not </a:t>
            </a:r>
            <a:r>
              <a:rPr sz="1800" spc="-5" dirty="0">
                <a:latin typeface="Arial"/>
                <a:cs typeface="Arial"/>
              </a:rPr>
              <a:t>keep </a:t>
            </a:r>
            <a:r>
              <a:rPr sz="1800" spc="-15" dirty="0">
                <a:latin typeface="Arial"/>
                <a:cs typeface="Arial"/>
              </a:rPr>
              <a:t>personal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longer </a:t>
            </a:r>
            <a:r>
              <a:rPr sz="1800" spc="-5" dirty="0">
                <a:latin typeface="Arial"/>
                <a:cs typeface="Arial"/>
              </a:rPr>
              <a:t>than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20" dirty="0">
                <a:latin typeface="Arial"/>
                <a:cs typeface="Arial"/>
              </a:rPr>
              <a:t>necessary </a:t>
            </a:r>
            <a:r>
              <a:rPr sz="1800" spc="30" dirty="0">
                <a:latin typeface="Arial"/>
                <a:cs typeface="Arial"/>
              </a:rPr>
              <a:t>for </a:t>
            </a:r>
            <a:r>
              <a:rPr sz="1800" spc="35" dirty="0">
                <a:latin typeface="Arial"/>
                <a:cs typeface="Arial"/>
              </a:rPr>
              <a:t>the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purpose </a:t>
            </a:r>
            <a:r>
              <a:rPr sz="1800" spc="-20" dirty="0">
                <a:latin typeface="Arial"/>
                <a:cs typeface="Arial"/>
              </a:rPr>
              <a:t>(Principle </a:t>
            </a:r>
            <a:r>
              <a:rPr sz="1800" spc="-50" dirty="0">
                <a:latin typeface="Arial"/>
                <a:cs typeface="Arial"/>
              </a:rPr>
              <a:t>2)</a:t>
            </a:r>
            <a:endParaRPr sz="1800">
              <a:latin typeface="Arial"/>
              <a:cs typeface="Arial"/>
            </a:endParaRPr>
          </a:p>
          <a:p>
            <a:pPr marL="546100" marR="661035" indent="-177165">
              <a:lnSpc>
                <a:spcPct val="967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4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Arial"/>
                <a:cs typeface="Arial"/>
              </a:rPr>
              <a:t>Use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obtained</a:t>
            </a:r>
            <a:r>
              <a:rPr sz="1800" spc="-15" dirty="0">
                <a:latin typeface="Arial"/>
                <a:cs typeface="Arial"/>
              </a:rPr>
              <a:t> personal </a:t>
            </a:r>
            <a:r>
              <a:rPr sz="1800" spc="-3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purpose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stated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time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of  </a:t>
            </a:r>
            <a:r>
              <a:rPr sz="1800" spc="5" dirty="0">
                <a:latin typeface="Arial"/>
                <a:cs typeface="Arial"/>
              </a:rPr>
              <a:t>collection </a:t>
            </a:r>
            <a:r>
              <a:rPr sz="1800" spc="-20" dirty="0">
                <a:latin typeface="Arial"/>
                <a:cs typeface="Arial"/>
              </a:rPr>
              <a:t>(Principle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3)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25" dirty="0">
                <a:latin typeface="Arial"/>
                <a:cs typeface="Arial"/>
              </a:rPr>
              <a:t>Researcher </a:t>
            </a:r>
            <a:r>
              <a:rPr sz="1800" dirty="0">
                <a:latin typeface="Arial"/>
                <a:cs typeface="Arial"/>
              </a:rPr>
              <a:t>should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consider:</a:t>
            </a:r>
            <a:endParaRPr sz="18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325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54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Arial"/>
                <a:cs typeface="Arial"/>
              </a:rPr>
              <a:t>Obtain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minimum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amount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325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45" dirty="0">
                <a:latin typeface="Arial"/>
                <a:cs typeface="Arial"/>
              </a:rPr>
              <a:t>Clear </a:t>
            </a:r>
            <a:r>
              <a:rPr sz="1800" spc="-20" dirty="0">
                <a:latin typeface="Arial"/>
                <a:cs typeface="Arial"/>
              </a:rPr>
              <a:t>academic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objective?</a:t>
            </a:r>
            <a:endParaRPr sz="18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32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dirty="0">
                <a:latin typeface="Arial"/>
                <a:cs typeface="Arial"/>
              </a:rPr>
              <a:t>Security </a:t>
            </a:r>
            <a:r>
              <a:rPr sz="1800" spc="-5" dirty="0">
                <a:latin typeface="Arial"/>
                <a:cs typeface="Arial"/>
              </a:rPr>
              <a:t>over</a:t>
            </a:r>
            <a:r>
              <a:rPr sz="1800" spc="-31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spc="-5" dirty="0">
                <a:latin typeface="Arial"/>
                <a:cs typeface="Arial"/>
              </a:rPr>
              <a:t>storage</a:t>
            </a:r>
            <a:endParaRPr sz="18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325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5" dirty="0">
                <a:latin typeface="Arial"/>
                <a:cs typeface="Arial"/>
              </a:rPr>
              <a:t>Duration </a:t>
            </a:r>
            <a:r>
              <a:rPr sz="1800" spc="50" dirty="0">
                <a:latin typeface="Arial"/>
                <a:cs typeface="Arial"/>
              </a:rPr>
              <a:t>of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spc="20" dirty="0">
                <a:latin typeface="Arial"/>
                <a:cs typeface="Arial"/>
              </a:rPr>
              <a:t>retention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period</a:t>
            </a:r>
            <a:endParaRPr sz="18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32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37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latin typeface="Arial"/>
                <a:cs typeface="Arial"/>
              </a:rPr>
              <a:t>Anonymous </a:t>
            </a:r>
            <a:r>
              <a:rPr sz="1800" spc="-3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Practicing </a:t>
            </a:r>
            <a:r>
              <a:rPr spc="-5" dirty="0"/>
              <a:t>the </a:t>
            </a:r>
            <a:r>
              <a:rPr spc="30" dirty="0"/>
              <a:t>data </a:t>
            </a:r>
            <a:r>
              <a:rPr spc="5" dirty="0"/>
              <a:t>protection</a:t>
            </a:r>
            <a:r>
              <a:rPr spc="-270" dirty="0"/>
              <a:t> </a:t>
            </a:r>
            <a:r>
              <a:rPr dirty="0"/>
              <a:t>principles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34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b="1" u="sng" spc="55" dirty="0">
                <a:solidFill>
                  <a:srgbClr val="0C2C83"/>
                </a:solidFill>
                <a:latin typeface="Trebuchet MS"/>
                <a:cs typeface="Trebuchet MS"/>
              </a:rPr>
              <a:t>Marketing</a:t>
            </a:r>
            <a:r>
              <a:rPr b="1" u="sng" spc="-11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b="1" u="sng" spc="20" dirty="0">
                <a:solidFill>
                  <a:srgbClr val="0C2C83"/>
                </a:solidFill>
                <a:latin typeface="Trebuchet MS"/>
                <a:cs typeface="Trebuchet MS"/>
              </a:rPr>
              <a:t>Information</a:t>
            </a:r>
          </a:p>
          <a:p>
            <a:pPr marL="52705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41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10" dirty="0"/>
              <a:t>Always </a:t>
            </a:r>
            <a:r>
              <a:rPr spc="15" dirty="0"/>
              <a:t>comply </a:t>
            </a:r>
            <a:r>
              <a:rPr spc="70" dirty="0"/>
              <a:t>with </a:t>
            </a:r>
            <a:r>
              <a:rPr spc="35" dirty="0"/>
              <a:t>the </a:t>
            </a:r>
            <a:r>
              <a:rPr spc="15" dirty="0"/>
              <a:t>direct </a:t>
            </a:r>
            <a:r>
              <a:rPr spc="5" dirty="0"/>
              <a:t>marketing </a:t>
            </a:r>
            <a:r>
              <a:rPr spc="-5" dirty="0"/>
              <a:t>provisions</a:t>
            </a:r>
            <a:endParaRPr sz="2250">
              <a:latin typeface="Calibri"/>
              <a:cs typeface="Calibri"/>
            </a:endParaRPr>
          </a:p>
          <a:p>
            <a:pPr marL="52705">
              <a:lnSpc>
                <a:spcPts val="2655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4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-5" dirty="0"/>
              <a:t>Do</a:t>
            </a:r>
            <a:r>
              <a:rPr spc="10" dirty="0"/>
              <a:t> </a:t>
            </a:r>
            <a:r>
              <a:rPr spc="35" dirty="0"/>
              <a:t>not</a:t>
            </a:r>
            <a:r>
              <a:rPr spc="-20" dirty="0"/>
              <a:t> </a:t>
            </a:r>
            <a:r>
              <a:rPr spc="-5" dirty="0"/>
              <a:t>disclose</a:t>
            </a:r>
            <a:r>
              <a:rPr spc="5" dirty="0"/>
              <a:t> </a:t>
            </a:r>
            <a:r>
              <a:rPr spc="-15" dirty="0"/>
              <a:t>personal </a:t>
            </a:r>
            <a:r>
              <a:rPr spc="-30" dirty="0"/>
              <a:t>data</a:t>
            </a:r>
            <a:r>
              <a:rPr spc="-15" dirty="0"/>
              <a:t> </a:t>
            </a:r>
            <a:r>
              <a:rPr spc="45" dirty="0"/>
              <a:t>to</a:t>
            </a:r>
            <a:r>
              <a:rPr spc="5" dirty="0"/>
              <a:t> marketing</a:t>
            </a:r>
            <a:r>
              <a:rPr spc="-15" dirty="0"/>
              <a:t> </a:t>
            </a:r>
            <a:r>
              <a:rPr spc="-10" dirty="0"/>
              <a:t>organisation</a:t>
            </a:r>
            <a:r>
              <a:rPr spc="-15" dirty="0"/>
              <a:t> </a:t>
            </a:r>
            <a:r>
              <a:rPr spc="55" dirty="0"/>
              <a:t>without</a:t>
            </a:r>
            <a:r>
              <a:rPr spc="-20" dirty="0"/>
              <a:t> </a:t>
            </a:r>
            <a:r>
              <a:rPr spc="10" dirty="0"/>
              <a:t>permission</a:t>
            </a:r>
            <a:r>
              <a:rPr spc="-40" dirty="0"/>
              <a:t> </a:t>
            </a:r>
            <a:r>
              <a:rPr spc="50" dirty="0"/>
              <a:t>from</a:t>
            </a:r>
            <a:endParaRPr sz="2250">
              <a:latin typeface="Calibri"/>
              <a:cs typeface="Calibri"/>
            </a:endParaRPr>
          </a:p>
          <a:p>
            <a:pPr marL="229235">
              <a:lnSpc>
                <a:spcPts val="2115"/>
              </a:lnSpc>
            </a:pPr>
            <a:r>
              <a:rPr spc="-30" dirty="0"/>
              <a:t>data</a:t>
            </a:r>
            <a:r>
              <a:rPr spc="-75" dirty="0"/>
              <a:t> </a:t>
            </a:r>
            <a:r>
              <a:rPr spc="10" dirty="0"/>
              <a:t>subject</a:t>
            </a:r>
          </a:p>
          <a:p>
            <a:pPr marL="52705">
              <a:lnSpc>
                <a:spcPts val="2655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4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-30" dirty="0"/>
              <a:t>The</a:t>
            </a:r>
            <a:r>
              <a:rPr spc="-15" dirty="0"/>
              <a:t> personal </a:t>
            </a:r>
            <a:r>
              <a:rPr spc="-30" dirty="0"/>
              <a:t>data</a:t>
            </a:r>
            <a:r>
              <a:rPr spc="10" dirty="0"/>
              <a:t> </a:t>
            </a:r>
            <a:r>
              <a:rPr dirty="0"/>
              <a:t>should</a:t>
            </a:r>
            <a:r>
              <a:rPr spc="-40" dirty="0"/>
              <a:t> </a:t>
            </a:r>
            <a:r>
              <a:rPr dirty="0"/>
              <a:t>only</a:t>
            </a:r>
            <a:r>
              <a:rPr spc="-15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spc="-5" dirty="0"/>
              <a:t>used</a:t>
            </a:r>
            <a:r>
              <a:rPr spc="-15" dirty="0"/>
              <a:t> </a:t>
            </a:r>
            <a:r>
              <a:rPr spc="30" dirty="0"/>
              <a:t>for</a:t>
            </a:r>
            <a:r>
              <a:rPr dirty="0"/>
              <a:t> </a:t>
            </a:r>
            <a:r>
              <a:rPr spc="35" dirty="0"/>
              <a:t>the</a:t>
            </a:r>
            <a:r>
              <a:rPr spc="-15" dirty="0"/>
              <a:t> </a:t>
            </a:r>
            <a:r>
              <a:rPr dirty="0"/>
              <a:t>purpose</a:t>
            </a:r>
            <a:r>
              <a:rPr spc="-40" dirty="0"/>
              <a:t> </a:t>
            </a:r>
            <a:r>
              <a:rPr spc="10" dirty="0"/>
              <a:t>stated</a:t>
            </a:r>
            <a:r>
              <a:rPr spc="30" dirty="0"/>
              <a:t> </a:t>
            </a:r>
            <a:r>
              <a:rPr spc="-10" dirty="0"/>
              <a:t>at</a:t>
            </a:r>
            <a:r>
              <a:rPr dirty="0"/>
              <a:t> </a:t>
            </a:r>
            <a:r>
              <a:rPr spc="35" dirty="0"/>
              <a:t>the</a:t>
            </a:r>
            <a:r>
              <a:rPr spc="-15" dirty="0"/>
              <a:t> </a:t>
            </a:r>
            <a:r>
              <a:rPr spc="50" dirty="0"/>
              <a:t>time</a:t>
            </a:r>
            <a:r>
              <a:rPr spc="-15" dirty="0"/>
              <a:t> </a:t>
            </a:r>
            <a:r>
              <a:rPr spc="50" dirty="0"/>
              <a:t>of</a:t>
            </a:r>
            <a:endParaRPr sz="2250">
              <a:latin typeface="Calibri"/>
              <a:cs typeface="Calibri"/>
            </a:endParaRPr>
          </a:p>
          <a:p>
            <a:pPr marL="229235">
              <a:lnSpc>
                <a:spcPts val="2115"/>
              </a:lnSpc>
            </a:pPr>
            <a:r>
              <a:rPr spc="5" dirty="0"/>
              <a:t>collection </a:t>
            </a:r>
            <a:r>
              <a:rPr spc="-20" dirty="0"/>
              <a:t>(Principle</a:t>
            </a:r>
            <a:r>
              <a:rPr spc="-120" dirty="0"/>
              <a:t> </a:t>
            </a:r>
            <a:r>
              <a:rPr spc="-50" dirty="0"/>
              <a:t>3)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Practicing </a:t>
            </a:r>
            <a:r>
              <a:rPr spc="-5" dirty="0"/>
              <a:t>the </a:t>
            </a:r>
            <a:r>
              <a:rPr spc="30" dirty="0"/>
              <a:t>data </a:t>
            </a:r>
            <a:r>
              <a:rPr spc="5" dirty="0"/>
              <a:t>protection</a:t>
            </a:r>
            <a:r>
              <a:rPr spc="-270" dirty="0"/>
              <a:t> </a:t>
            </a:r>
            <a:r>
              <a:rPr dirty="0"/>
              <a:t>principles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35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dirty="0"/>
              <a:t>In </a:t>
            </a:r>
            <a:r>
              <a:rPr spc="-15" dirty="0"/>
              <a:t>general, </a:t>
            </a:r>
            <a:r>
              <a:rPr spc="30" dirty="0"/>
              <a:t>the </a:t>
            </a:r>
            <a:r>
              <a:rPr spc="5" dirty="0"/>
              <a:t>university</a:t>
            </a:r>
            <a:r>
              <a:rPr spc="-335" dirty="0"/>
              <a:t> </a:t>
            </a:r>
            <a:r>
              <a:rPr dirty="0"/>
              <a:t>should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40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10" dirty="0"/>
              <a:t>Always </a:t>
            </a:r>
            <a:r>
              <a:rPr spc="-5" dirty="0"/>
              <a:t>use </a:t>
            </a:r>
            <a:r>
              <a:rPr spc="25" dirty="0"/>
              <a:t>student </a:t>
            </a:r>
            <a:r>
              <a:rPr spc="15" dirty="0"/>
              <a:t>number </a:t>
            </a:r>
            <a:r>
              <a:rPr spc="-5" dirty="0"/>
              <a:t>instead </a:t>
            </a:r>
            <a:r>
              <a:rPr spc="50" dirty="0"/>
              <a:t>of </a:t>
            </a:r>
            <a:r>
              <a:rPr spc="-25" dirty="0"/>
              <a:t>HKID </a:t>
            </a:r>
            <a:r>
              <a:rPr spc="15" dirty="0"/>
              <a:t>number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15" dirty="0"/>
              <a:t>Provide </a:t>
            </a:r>
            <a:r>
              <a:rPr dirty="0"/>
              <a:t>guidelines </a:t>
            </a:r>
            <a:r>
              <a:rPr spc="-40" dirty="0"/>
              <a:t>and </a:t>
            </a:r>
            <a:r>
              <a:rPr spc="-15" dirty="0"/>
              <a:t>regular </a:t>
            </a:r>
            <a:r>
              <a:rPr dirty="0"/>
              <a:t>training </a:t>
            </a:r>
            <a:r>
              <a:rPr spc="45" dirty="0"/>
              <a:t>to </a:t>
            </a:r>
            <a:r>
              <a:rPr spc="30" dirty="0"/>
              <a:t>staff </a:t>
            </a:r>
            <a:r>
              <a:rPr dirty="0"/>
              <a:t>on</a:t>
            </a:r>
            <a:r>
              <a:rPr spc="-330" dirty="0"/>
              <a:t> </a:t>
            </a:r>
            <a:r>
              <a:rPr spc="-15" dirty="0"/>
              <a:t>personal </a:t>
            </a:r>
            <a:r>
              <a:rPr spc="-30" dirty="0"/>
              <a:t>data </a:t>
            </a:r>
            <a:r>
              <a:rPr spc="20" dirty="0"/>
              <a:t>protection</a:t>
            </a:r>
            <a:endParaRPr sz="2250">
              <a:latin typeface="Calibri"/>
              <a:cs typeface="Calibri"/>
            </a:endParaRPr>
          </a:p>
          <a:p>
            <a:pPr marL="40894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5" dirty="0"/>
              <a:t>Always </a:t>
            </a:r>
            <a:r>
              <a:rPr spc="15" dirty="0"/>
              <a:t>comply </a:t>
            </a:r>
            <a:r>
              <a:rPr spc="70" dirty="0"/>
              <a:t>with </a:t>
            </a:r>
            <a:r>
              <a:rPr spc="30" dirty="0"/>
              <a:t>the </a:t>
            </a:r>
            <a:r>
              <a:rPr spc="-30" dirty="0"/>
              <a:t>Personal </a:t>
            </a:r>
            <a:r>
              <a:rPr spc="-35" dirty="0"/>
              <a:t>Data </a:t>
            </a:r>
            <a:r>
              <a:rPr spc="-50" dirty="0"/>
              <a:t>(Privacy)</a:t>
            </a:r>
            <a:r>
              <a:rPr spc="-280" dirty="0"/>
              <a:t> </a:t>
            </a:r>
            <a:r>
              <a:rPr spc="-15" dirty="0"/>
              <a:t>Ordinance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>
                <a:latin typeface="Trebuchet MS"/>
                <a:cs typeface="Trebuchet MS"/>
              </a:rPr>
              <a:t>Quiz</a:t>
            </a:r>
            <a:r>
              <a:rPr spc="-140" dirty="0">
                <a:latin typeface="Trebuchet MS"/>
                <a:cs typeface="Trebuchet MS"/>
              </a:rPr>
              <a:t> </a:t>
            </a:r>
            <a:r>
              <a:rPr spc="105" dirty="0">
                <a:latin typeface="Trebuchet MS"/>
                <a:cs typeface="Trebuchet MS"/>
              </a:rPr>
              <a:t>module…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36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4404" y="1696592"/>
            <a:ext cx="7711440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Personal data should be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kept accurate,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and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every instance,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up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to date.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Is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this 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statement </a:t>
            </a:r>
            <a:r>
              <a:rPr sz="1600" b="1" spc="-30" dirty="0">
                <a:solidFill>
                  <a:srgbClr val="00338D"/>
                </a:solidFill>
                <a:latin typeface="Arial"/>
                <a:cs typeface="Arial"/>
              </a:rPr>
              <a:t>True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or</a:t>
            </a:r>
            <a:r>
              <a:rPr sz="1600" b="1" spc="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False?</a:t>
            </a:r>
            <a:endParaRPr sz="16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600" spc="-15" dirty="0">
                <a:latin typeface="Arial"/>
                <a:cs typeface="Arial"/>
              </a:rPr>
              <a:t>True</a:t>
            </a:r>
            <a:endParaRPr sz="16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600" spc="5" dirty="0">
                <a:latin typeface="Arial"/>
                <a:cs typeface="Arial"/>
              </a:rPr>
              <a:t>False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>
                <a:latin typeface="Trebuchet MS"/>
                <a:cs typeface="Trebuchet MS"/>
              </a:rPr>
              <a:t>Quiz </a:t>
            </a:r>
            <a:r>
              <a:rPr spc="105" dirty="0">
                <a:latin typeface="Trebuchet MS"/>
                <a:cs typeface="Trebuchet MS"/>
              </a:rPr>
              <a:t>module…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dirty="0"/>
              <a:t>(continued)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37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4404" y="1768602"/>
            <a:ext cx="8224520" cy="3212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3189">
              <a:lnSpc>
                <a:spcPct val="100000"/>
              </a:lnSpc>
            </a:pPr>
            <a:r>
              <a:rPr sz="1600" b="1" spc="15" dirty="0">
                <a:solidFill>
                  <a:srgbClr val="00338D"/>
                </a:solidFill>
                <a:latin typeface="Arial"/>
                <a:cs typeface="Arial"/>
              </a:rPr>
              <a:t>When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sharing personal data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with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third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parties,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what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obligations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must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company</a:t>
            </a:r>
            <a:r>
              <a:rPr sz="1600" b="1" spc="-26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XYZ  ensure third parties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comply</a:t>
            </a:r>
            <a:r>
              <a:rPr sz="1600" b="1" spc="-14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with?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There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are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two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correct</a:t>
            </a:r>
            <a:r>
              <a:rPr sz="1600" b="1" spc="-7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answers.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AutoNum type="arabicPeriod"/>
              <a:tabLst>
                <a:tab pos="357505" algn="l"/>
              </a:tabLst>
            </a:pPr>
            <a:r>
              <a:rPr sz="1600" dirty="0">
                <a:latin typeface="Arial"/>
                <a:cs typeface="Arial"/>
              </a:rPr>
              <a:t>The third </a:t>
            </a:r>
            <a:r>
              <a:rPr sz="1600" spc="-5" dirty="0">
                <a:latin typeface="Arial"/>
                <a:cs typeface="Arial"/>
              </a:rPr>
              <a:t>party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obligated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take </a:t>
            </a:r>
            <a:r>
              <a:rPr sz="1600" spc="-5" dirty="0">
                <a:latin typeface="Arial"/>
                <a:cs typeface="Arial"/>
              </a:rPr>
              <a:t>appropriate </a:t>
            </a:r>
            <a:r>
              <a:rPr sz="1600" dirty="0">
                <a:latin typeface="Arial"/>
                <a:cs typeface="Arial"/>
              </a:rPr>
              <a:t>measures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protect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personal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data.</a:t>
            </a:r>
            <a:endParaRPr sz="1600">
              <a:latin typeface="Arial"/>
              <a:cs typeface="Arial"/>
            </a:endParaRPr>
          </a:p>
          <a:p>
            <a:pPr marL="356870" marR="752475" indent="-344170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AutoNum type="arabicPeriod"/>
              <a:tabLst>
                <a:tab pos="357505" algn="l"/>
              </a:tabLst>
            </a:pPr>
            <a:r>
              <a:rPr sz="1600" dirty="0">
                <a:latin typeface="Arial"/>
                <a:cs typeface="Arial"/>
              </a:rPr>
              <a:t>The third </a:t>
            </a:r>
            <a:r>
              <a:rPr sz="1600" spc="-5" dirty="0">
                <a:latin typeface="Arial"/>
                <a:cs typeface="Arial"/>
              </a:rPr>
              <a:t>party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obligated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destroy </a:t>
            </a:r>
            <a:r>
              <a:rPr sz="1600" dirty="0">
                <a:latin typeface="Arial"/>
                <a:cs typeface="Arial"/>
              </a:rPr>
              <a:t>the information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soon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the contract is  finished.</a:t>
            </a:r>
            <a:endParaRPr sz="1600">
              <a:latin typeface="Arial"/>
              <a:cs typeface="Arial"/>
            </a:endParaRPr>
          </a:p>
          <a:p>
            <a:pPr marL="356870" marR="778510" indent="-344170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AutoNum type="arabicPeriod"/>
              <a:tabLst>
                <a:tab pos="357505" algn="l"/>
              </a:tabLst>
            </a:pPr>
            <a:r>
              <a:rPr sz="1600" dirty="0">
                <a:latin typeface="Arial"/>
                <a:cs typeface="Arial"/>
              </a:rPr>
              <a:t>The third </a:t>
            </a:r>
            <a:r>
              <a:rPr sz="1600" spc="-5" dirty="0">
                <a:latin typeface="Arial"/>
                <a:cs typeface="Arial"/>
              </a:rPr>
              <a:t>party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obligated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transfer </a:t>
            </a:r>
            <a:r>
              <a:rPr sz="1600" spc="-5" dirty="0">
                <a:latin typeface="Arial"/>
                <a:cs typeface="Arial"/>
              </a:rPr>
              <a:t>all personal </a:t>
            </a:r>
            <a:r>
              <a:rPr sz="1600" dirty="0">
                <a:latin typeface="Arial"/>
                <a:cs typeface="Arial"/>
              </a:rPr>
              <a:t>data </a:t>
            </a:r>
            <a:r>
              <a:rPr sz="1600" spc="-5" dirty="0">
                <a:latin typeface="Arial"/>
                <a:cs typeface="Arial"/>
              </a:rPr>
              <a:t>received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relevant  governmental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authority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AutoNum type="arabicPeriod"/>
              <a:tabLst>
                <a:tab pos="357505" algn="l"/>
              </a:tabLst>
            </a:pPr>
            <a:r>
              <a:rPr sz="1600" spc="-5" dirty="0">
                <a:latin typeface="Arial"/>
                <a:cs typeface="Arial"/>
              </a:rPr>
              <a:t>There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an appropriate written agreement </a:t>
            </a:r>
            <a:r>
              <a:rPr sz="1600" dirty="0">
                <a:latin typeface="Arial"/>
                <a:cs typeface="Arial"/>
              </a:rPr>
              <a:t>in place </a:t>
            </a:r>
            <a:r>
              <a:rPr sz="1600" spc="-5" dirty="0">
                <a:latin typeface="Arial"/>
                <a:cs typeface="Arial"/>
              </a:rPr>
              <a:t>preventing </a:t>
            </a:r>
            <a:r>
              <a:rPr sz="1600" dirty="0">
                <a:latin typeface="Arial"/>
                <a:cs typeface="Arial"/>
              </a:rPr>
              <a:t>the third </a:t>
            </a:r>
            <a:r>
              <a:rPr sz="1600" spc="-5" dirty="0">
                <a:latin typeface="Arial"/>
                <a:cs typeface="Arial"/>
              </a:rPr>
              <a:t>party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using</a:t>
            </a:r>
            <a:endParaRPr sz="16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personal </a:t>
            </a:r>
            <a:r>
              <a:rPr sz="1600" dirty="0">
                <a:latin typeface="Arial"/>
                <a:cs typeface="Arial"/>
              </a:rPr>
              <a:t>data </a:t>
            </a:r>
            <a:r>
              <a:rPr sz="1600" spc="-10" dirty="0">
                <a:latin typeface="Arial"/>
                <a:cs typeface="Arial"/>
              </a:rPr>
              <a:t>except </a:t>
            </a:r>
            <a:r>
              <a:rPr sz="1600" dirty="0">
                <a:latin typeface="Arial"/>
                <a:cs typeface="Arial"/>
              </a:rPr>
              <a:t>in accordance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instructions from Company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XYZ.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>
                <a:latin typeface="Trebuchet MS"/>
                <a:cs typeface="Trebuchet MS"/>
              </a:rPr>
              <a:t>Quiz </a:t>
            </a:r>
            <a:r>
              <a:rPr spc="105" dirty="0">
                <a:latin typeface="Trebuchet MS"/>
                <a:cs typeface="Trebuchet MS"/>
              </a:rPr>
              <a:t>module…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dirty="0"/>
              <a:t>(continued)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38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2001" rIns="0" bIns="0" rtlCol="0">
            <a:spAutoFit/>
          </a:bodyPr>
          <a:lstStyle/>
          <a:p>
            <a:pPr marL="409575" marR="389255">
              <a:lnSpc>
                <a:spcPct val="100000"/>
              </a:lnSpc>
            </a:pP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Throwing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intact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documents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in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the garbage or </a:t>
            </a:r>
            <a:r>
              <a:rPr sz="1600" b="1" spc="-10" dirty="0">
                <a:solidFill>
                  <a:srgbClr val="00338D"/>
                </a:solidFill>
                <a:latin typeface="Arial"/>
                <a:cs typeface="Arial"/>
              </a:rPr>
              <a:t>recycling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is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secure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means of  disposal for personal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data.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Is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this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statement </a:t>
            </a:r>
            <a:r>
              <a:rPr sz="1600" b="1" spc="-30" dirty="0">
                <a:solidFill>
                  <a:srgbClr val="00338D"/>
                </a:solidFill>
                <a:latin typeface="Arial"/>
                <a:cs typeface="Arial"/>
              </a:rPr>
              <a:t>True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or</a:t>
            </a:r>
            <a:r>
              <a:rPr sz="1600" b="1" spc="-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False?</a:t>
            </a:r>
            <a:endParaRPr sz="1600">
              <a:latin typeface="Arial"/>
              <a:cs typeface="Arial"/>
            </a:endParaRPr>
          </a:p>
          <a:p>
            <a:pPr marL="683260" indent="-273685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Font typeface="Arial"/>
              <a:buChar char="■"/>
              <a:tabLst>
                <a:tab pos="683895" algn="l"/>
              </a:tabLst>
            </a:pPr>
            <a:r>
              <a:rPr sz="1600" spc="-15" dirty="0">
                <a:latin typeface="Arial"/>
                <a:cs typeface="Arial"/>
              </a:rPr>
              <a:t>True</a:t>
            </a:r>
            <a:endParaRPr sz="1600">
              <a:latin typeface="Arial"/>
              <a:cs typeface="Arial"/>
            </a:endParaRPr>
          </a:p>
          <a:p>
            <a:pPr marL="683260" indent="-273685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Font typeface="Arial"/>
              <a:buChar char="■"/>
              <a:tabLst>
                <a:tab pos="683895" algn="l"/>
              </a:tabLst>
            </a:pPr>
            <a:r>
              <a:rPr sz="1600" spc="5" dirty="0">
                <a:latin typeface="Arial"/>
                <a:cs typeface="Arial"/>
              </a:rPr>
              <a:t>False</a:t>
            </a:r>
            <a:endParaRPr sz="1600">
              <a:latin typeface="Arial"/>
              <a:cs typeface="Arial"/>
            </a:endParaRPr>
          </a:p>
          <a:p>
            <a:pPr marL="409575" marR="5080">
              <a:lnSpc>
                <a:spcPct val="100000"/>
              </a:lnSpc>
              <a:spcBef>
                <a:spcPts val="1200"/>
              </a:spcBef>
            </a:pP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How should </a:t>
            </a:r>
            <a:r>
              <a:rPr sz="1600" b="1" spc="-25" dirty="0">
                <a:solidFill>
                  <a:srgbClr val="00338D"/>
                </a:solidFill>
                <a:latin typeface="Arial"/>
                <a:cs typeface="Arial"/>
              </a:rPr>
              <a:t>you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ensure that all personal data of a person or group of persons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is 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really</a:t>
            </a:r>
            <a:r>
              <a:rPr sz="1600" b="1" spc="-9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erased?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Understanding </a:t>
            </a:r>
            <a:r>
              <a:rPr spc="5" dirty="0"/>
              <a:t>of </a:t>
            </a:r>
            <a:r>
              <a:rPr spc="20" dirty="0"/>
              <a:t>University </a:t>
            </a:r>
            <a:r>
              <a:rPr spc="5" dirty="0"/>
              <a:t>Privacy</a:t>
            </a:r>
            <a:r>
              <a:rPr spc="-295" dirty="0"/>
              <a:t> </a:t>
            </a:r>
            <a:r>
              <a:rPr spc="30" dirty="0"/>
              <a:t>Challenge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0064" y="1335278"/>
            <a:ext cx="615632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7B92"/>
                </a:solidFill>
                <a:latin typeface="Arial"/>
                <a:cs typeface="Arial"/>
              </a:rPr>
              <a:t>Internal </a:t>
            </a:r>
            <a:r>
              <a:rPr sz="1800" dirty="0">
                <a:solidFill>
                  <a:srgbClr val="007B92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007B92"/>
                </a:solidFill>
                <a:latin typeface="Arial"/>
                <a:cs typeface="Arial"/>
              </a:rPr>
              <a:t>external </a:t>
            </a:r>
            <a:r>
              <a:rPr sz="1800" dirty="0">
                <a:solidFill>
                  <a:srgbClr val="007B92"/>
                </a:solidFill>
                <a:latin typeface="Arial"/>
                <a:cs typeface="Arial"/>
              </a:rPr>
              <a:t>factors affecting the implementation</a:t>
            </a:r>
            <a:r>
              <a:rPr sz="1800" spc="-220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B92"/>
                </a:solidFill>
                <a:latin typeface="Arial"/>
                <a:cs typeface="Arial"/>
              </a:rPr>
              <a:t>of  an </a:t>
            </a:r>
            <a:r>
              <a:rPr sz="1800" spc="-5" dirty="0">
                <a:solidFill>
                  <a:srgbClr val="007B92"/>
                </a:solidFill>
                <a:latin typeface="Arial"/>
                <a:cs typeface="Arial"/>
              </a:rPr>
              <a:t>effective </a:t>
            </a:r>
            <a:r>
              <a:rPr sz="1800" dirty="0">
                <a:solidFill>
                  <a:srgbClr val="007B92"/>
                </a:solidFill>
                <a:latin typeface="Arial"/>
                <a:cs typeface="Arial"/>
              </a:rPr>
              <a:t>data privacy</a:t>
            </a:r>
            <a:r>
              <a:rPr sz="1800" spc="-135" dirty="0">
                <a:solidFill>
                  <a:srgbClr val="007B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B92"/>
                </a:solidFill>
                <a:latin typeface="Arial"/>
                <a:cs typeface="Arial"/>
              </a:rPr>
              <a:t>framework.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5423" y="2657855"/>
            <a:ext cx="4105910" cy="1286510"/>
          </a:xfrm>
          <a:custGeom>
            <a:avLst/>
            <a:gdLst/>
            <a:ahLst/>
            <a:cxnLst/>
            <a:rect l="l" t="t" r="r" b="b"/>
            <a:pathLst>
              <a:path w="4105910" h="1286510">
                <a:moveTo>
                  <a:pt x="0" y="1286256"/>
                </a:moveTo>
                <a:lnTo>
                  <a:pt x="4105655" y="1286256"/>
                </a:lnTo>
                <a:lnTo>
                  <a:pt x="4105655" y="0"/>
                </a:lnTo>
                <a:lnTo>
                  <a:pt x="0" y="0"/>
                </a:lnTo>
                <a:lnTo>
                  <a:pt x="0" y="1286256"/>
                </a:lnTo>
                <a:close/>
              </a:path>
            </a:pathLst>
          </a:custGeom>
          <a:solidFill>
            <a:srgbClr val="247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5423" y="4123944"/>
            <a:ext cx="4105910" cy="1320165"/>
          </a:xfrm>
          <a:custGeom>
            <a:avLst/>
            <a:gdLst/>
            <a:ahLst/>
            <a:cxnLst/>
            <a:rect l="l" t="t" r="r" b="b"/>
            <a:pathLst>
              <a:path w="4105910" h="1320164">
                <a:moveTo>
                  <a:pt x="0" y="1319783"/>
                </a:moveTo>
                <a:lnTo>
                  <a:pt x="4105655" y="1319783"/>
                </a:lnTo>
                <a:lnTo>
                  <a:pt x="4105655" y="0"/>
                </a:lnTo>
                <a:lnTo>
                  <a:pt x="0" y="0"/>
                </a:lnTo>
                <a:lnTo>
                  <a:pt x="0" y="1319783"/>
                </a:lnTo>
                <a:close/>
              </a:path>
            </a:pathLst>
          </a:custGeom>
          <a:solidFill>
            <a:srgbClr val="BED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8616" y="3023616"/>
            <a:ext cx="3322320" cy="920750"/>
          </a:xfrm>
          <a:custGeom>
            <a:avLst/>
            <a:gdLst/>
            <a:ahLst/>
            <a:cxnLst/>
            <a:rect l="l" t="t" r="r" b="b"/>
            <a:pathLst>
              <a:path w="3322320" h="920750">
                <a:moveTo>
                  <a:pt x="0" y="920495"/>
                </a:moveTo>
                <a:lnTo>
                  <a:pt x="3322320" y="920495"/>
                </a:lnTo>
                <a:lnTo>
                  <a:pt x="3322320" y="0"/>
                </a:lnTo>
                <a:lnTo>
                  <a:pt x="0" y="0"/>
                </a:lnTo>
                <a:lnTo>
                  <a:pt x="0" y="920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8616" y="4123944"/>
            <a:ext cx="3322320" cy="917575"/>
          </a:xfrm>
          <a:custGeom>
            <a:avLst/>
            <a:gdLst/>
            <a:ahLst/>
            <a:cxnLst/>
            <a:rect l="l" t="t" r="r" b="b"/>
            <a:pathLst>
              <a:path w="3322320" h="917575">
                <a:moveTo>
                  <a:pt x="0" y="917448"/>
                </a:moveTo>
                <a:lnTo>
                  <a:pt x="3322320" y="917448"/>
                </a:lnTo>
                <a:lnTo>
                  <a:pt x="3322320" y="0"/>
                </a:lnTo>
                <a:lnTo>
                  <a:pt x="0" y="0"/>
                </a:lnTo>
                <a:lnTo>
                  <a:pt x="0" y="917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58873" y="2764409"/>
            <a:ext cx="224155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Evolving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Regulatory</a:t>
            </a:r>
            <a:r>
              <a:rPr sz="105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83460" y="5159502"/>
            <a:ext cx="190627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latin typeface="Arial"/>
                <a:cs typeface="Arial"/>
              </a:rPr>
              <a:t>Actual </a:t>
            </a:r>
            <a:r>
              <a:rPr sz="1050" b="1" dirty="0">
                <a:latin typeface="Arial"/>
                <a:cs typeface="Arial"/>
              </a:rPr>
              <a:t>Data </a:t>
            </a:r>
            <a:r>
              <a:rPr sz="1050" b="1" spc="-5" dirty="0">
                <a:latin typeface="Arial"/>
                <a:cs typeface="Arial"/>
              </a:rPr>
              <a:t>Privacy</a:t>
            </a:r>
            <a:r>
              <a:rPr sz="1050" b="1" spc="-60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Breaches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4480" y="3413759"/>
            <a:ext cx="2484120" cy="396240"/>
          </a:xfrm>
          <a:custGeom>
            <a:avLst/>
            <a:gdLst/>
            <a:ahLst/>
            <a:cxnLst/>
            <a:rect l="l" t="t" r="r" b="b"/>
            <a:pathLst>
              <a:path w="2484120" h="396239">
                <a:moveTo>
                  <a:pt x="0" y="396239"/>
                </a:moveTo>
                <a:lnTo>
                  <a:pt x="2484120" y="396239"/>
                </a:lnTo>
                <a:lnTo>
                  <a:pt x="2484120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79167" y="3521202"/>
            <a:ext cx="16357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25" dirty="0">
                <a:solidFill>
                  <a:srgbClr val="FFFFFF"/>
                </a:solidFill>
                <a:latin typeface="Trebuchet MS"/>
                <a:cs typeface="Trebuchet MS"/>
              </a:rPr>
              <a:t>Complex </a:t>
            </a:r>
            <a:r>
              <a:rPr sz="1100" b="1" spc="3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11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Trebuchet MS"/>
                <a:cs typeface="Trebuchet MS"/>
              </a:rPr>
              <a:t>Structure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54480" y="3864864"/>
            <a:ext cx="2484120" cy="396240"/>
          </a:xfrm>
          <a:custGeom>
            <a:avLst/>
            <a:gdLst/>
            <a:ahLst/>
            <a:cxnLst/>
            <a:rect l="l" t="t" r="r" b="b"/>
            <a:pathLst>
              <a:path w="2484120" h="396239">
                <a:moveTo>
                  <a:pt x="0" y="396239"/>
                </a:moveTo>
                <a:lnTo>
                  <a:pt x="2484120" y="396239"/>
                </a:lnTo>
                <a:lnTo>
                  <a:pt x="2484120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59000" y="3971797"/>
            <a:ext cx="127635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solidFill>
                  <a:srgbClr val="FFFFFF"/>
                </a:solidFill>
                <a:latin typeface="Trebuchet MS"/>
                <a:cs typeface="Trebuchet MS"/>
              </a:rPr>
              <a:t>Inconsistent</a:t>
            </a:r>
            <a:r>
              <a:rPr sz="11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Trebuchet MS"/>
                <a:cs typeface="Trebuchet MS"/>
              </a:rPr>
              <a:t>Policy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54480" y="4312920"/>
            <a:ext cx="2484120" cy="396240"/>
          </a:xfrm>
          <a:custGeom>
            <a:avLst/>
            <a:gdLst/>
            <a:ahLst/>
            <a:cxnLst/>
            <a:rect l="l" t="t" r="r" b="b"/>
            <a:pathLst>
              <a:path w="2484120" h="396239">
                <a:moveTo>
                  <a:pt x="0" y="396239"/>
                </a:moveTo>
                <a:lnTo>
                  <a:pt x="2484120" y="396239"/>
                </a:lnTo>
                <a:lnTo>
                  <a:pt x="2484120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78000" y="4421885"/>
            <a:ext cx="203962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solidFill>
                  <a:srgbClr val="FFFFFF"/>
                </a:solidFill>
                <a:latin typeface="Trebuchet MS"/>
                <a:cs typeface="Trebuchet MS"/>
              </a:rPr>
              <a:t>Decentralised</a:t>
            </a:r>
            <a:r>
              <a:rPr sz="11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15" dirty="0">
                <a:solidFill>
                  <a:srgbClr val="FFFFFF"/>
                </a:solidFill>
                <a:latin typeface="Trebuchet MS"/>
                <a:cs typeface="Trebuchet MS"/>
              </a:rPr>
              <a:t>Implementation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99461" y="2438653"/>
            <a:ext cx="922019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dirty="0">
                <a:solidFill>
                  <a:srgbClr val="247AC8"/>
                </a:solidFill>
                <a:latin typeface="Arial"/>
                <a:cs typeface="Arial"/>
              </a:rPr>
              <a:t>External</a:t>
            </a:r>
            <a:r>
              <a:rPr sz="900" b="1" i="1" spc="-105" dirty="0">
                <a:solidFill>
                  <a:srgbClr val="247AC8"/>
                </a:solidFill>
                <a:latin typeface="Arial"/>
                <a:cs typeface="Arial"/>
              </a:rPr>
              <a:t> </a:t>
            </a:r>
            <a:r>
              <a:rPr sz="900" b="1" i="1" spc="-5" dirty="0">
                <a:solidFill>
                  <a:srgbClr val="247AC8"/>
                </a:solidFill>
                <a:latin typeface="Arial"/>
                <a:cs typeface="Arial"/>
              </a:rPr>
              <a:t>Factors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6072" y="3883152"/>
            <a:ext cx="683260" cy="250190"/>
          </a:xfrm>
          <a:custGeom>
            <a:avLst/>
            <a:gdLst/>
            <a:ahLst/>
            <a:cxnLst/>
            <a:rect l="l" t="t" r="r" b="b"/>
            <a:pathLst>
              <a:path w="683260" h="250189">
                <a:moveTo>
                  <a:pt x="341375" y="0"/>
                </a:moveTo>
                <a:lnTo>
                  <a:pt x="0" y="249936"/>
                </a:lnTo>
                <a:lnTo>
                  <a:pt x="682752" y="249936"/>
                </a:lnTo>
                <a:lnTo>
                  <a:pt x="341375" y="0"/>
                </a:lnTo>
                <a:close/>
              </a:path>
            </a:pathLst>
          </a:custGeom>
          <a:solidFill>
            <a:srgbClr val="BED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06823" y="3883152"/>
            <a:ext cx="685800" cy="250190"/>
          </a:xfrm>
          <a:custGeom>
            <a:avLst/>
            <a:gdLst/>
            <a:ahLst/>
            <a:cxnLst/>
            <a:rect l="l" t="t" r="r" b="b"/>
            <a:pathLst>
              <a:path w="685800" h="250189">
                <a:moveTo>
                  <a:pt x="685800" y="0"/>
                </a:moveTo>
                <a:lnTo>
                  <a:pt x="0" y="0"/>
                </a:lnTo>
                <a:lnTo>
                  <a:pt x="342900" y="249936"/>
                </a:lnTo>
                <a:lnTo>
                  <a:pt x="685800" y="0"/>
                </a:lnTo>
                <a:close/>
              </a:path>
            </a:pathLst>
          </a:custGeom>
          <a:solidFill>
            <a:srgbClr val="247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83834" y="2319782"/>
            <a:ext cx="307911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Complex </a:t>
            </a:r>
            <a:r>
              <a:rPr sz="1800" spc="-20" dirty="0">
                <a:latin typeface="Arial"/>
                <a:cs typeface="Arial"/>
              </a:rPr>
              <a:t>Data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Structure</a:t>
            </a:r>
            <a:endParaRPr sz="1800">
              <a:latin typeface="Arial"/>
              <a:cs typeface="Arial"/>
            </a:endParaRPr>
          </a:p>
          <a:p>
            <a:pPr marL="100965" indent="-8826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101600" algn="l"/>
              </a:tabLst>
            </a:pPr>
            <a:r>
              <a:rPr sz="900" dirty="0">
                <a:latin typeface="Arial"/>
                <a:cs typeface="Arial"/>
              </a:rPr>
              <a:t>No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0000"/>
                </a:solidFill>
                <a:latin typeface="Trebuchet MS"/>
                <a:cs typeface="Trebuchet MS"/>
              </a:rPr>
              <a:t>centralised</a:t>
            </a:r>
            <a:r>
              <a:rPr sz="1000" b="1" i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00" b="1" i="1" dirty="0">
                <a:solidFill>
                  <a:srgbClr val="FF0000"/>
                </a:solidFill>
                <a:latin typeface="Trebuchet MS"/>
                <a:cs typeface="Trebuchet MS"/>
              </a:rPr>
              <a:t>inventory</a:t>
            </a:r>
            <a:r>
              <a:rPr sz="1000" b="1" i="1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latin typeface="Arial"/>
                <a:cs typeface="Arial"/>
              </a:rPr>
              <a:t>for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personal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data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maintained.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35529" y="2942971"/>
            <a:ext cx="6671945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9270" marR="5080" indent="-88265">
              <a:lnSpc>
                <a:spcPct val="100000"/>
              </a:lnSpc>
              <a:buFont typeface="Arial"/>
              <a:buChar char="•"/>
              <a:tabLst>
                <a:tab pos="3049905" algn="l"/>
              </a:tabLst>
            </a:pPr>
            <a:r>
              <a:rPr sz="900" dirty="0">
                <a:latin typeface="Arial"/>
                <a:cs typeface="Arial"/>
              </a:rPr>
              <a:t>Complex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1000" b="1" i="1" spc="-30" dirty="0">
                <a:solidFill>
                  <a:srgbClr val="FF0000"/>
                </a:solidFill>
                <a:latin typeface="Trebuchet MS"/>
                <a:cs typeface="Trebuchet MS"/>
              </a:rPr>
              <a:t>data</a:t>
            </a:r>
            <a:r>
              <a:rPr sz="1000" b="1" i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00" b="1" i="1" spc="20" dirty="0">
                <a:solidFill>
                  <a:srgbClr val="FF0000"/>
                </a:solidFill>
                <a:latin typeface="Trebuchet MS"/>
                <a:cs typeface="Trebuchet MS"/>
              </a:rPr>
              <a:t>processing</a:t>
            </a:r>
            <a:r>
              <a:rPr sz="1000" b="1" i="1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latin typeface="Arial"/>
                <a:cs typeface="Arial"/>
              </a:rPr>
              <a:t>are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difficult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30" dirty="0">
                <a:latin typeface="Arial"/>
                <a:cs typeface="Arial"/>
              </a:rPr>
              <a:t>to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understand</a:t>
            </a:r>
            <a:r>
              <a:rPr sz="900" spc="-65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the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type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25" dirty="0">
                <a:latin typeface="Arial"/>
                <a:cs typeface="Arial"/>
              </a:rPr>
              <a:t>of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data  </a:t>
            </a:r>
            <a:r>
              <a:rPr sz="900" spc="20" dirty="0">
                <a:latin typeface="Arial"/>
                <a:cs typeface="Arial"/>
              </a:rPr>
              <a:t>it </a:t>
            </a:r>
            <a:r>
              <a:rPr sz="900" spc="5" dirty="0">
                <a:latin typeface="Arial"/>
                <a:cs typeface="Arial"/>
              </a:rPr>
              <a:t>collects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11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held.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sz="900" b="1" i="1" dirty="0">
                <a:solidFill>
                  <a:srgbClr val="C00000"/>
                </a:solidFill>
                <a:latin typeface="Arial"/>
                <a:cs typeface="Arial"/>
              </a:rPr>
              <a:t>Internal</a:t>
            </a:r>
            <a:r>
              <a:rPr sz="900" b="1" i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i="1" spc="-5" dirty="0">
                <a:solidFill>
                  <a:srgbClr val="C00000"/>
                </a:solidFill>
                <a:latin typeface="Arial"/>
                <a:cs typeface="Arial"/>
              </a:rPr>
              <a:t>Factors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83834" y="3445129"/>
            <a:ext cx="266509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Inconsistent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Policy</a:t>
            </a:r>
            <a:endParaRPr sz="1800">
              <a:latin typeface="Arial"/>
              <a:cs typeface="Arial"/>
            </a:endParaRPr>
          </a:p>
          <a:p>
            <a:pPr marL="100965" indent="-8826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101600" algn="l"/>
              </a:tabLst>
            </a:pPr>
            <a:r>
              <a:rPr sz="900" spc="-10" dirty="0">
                <a:latin typeface="Arial"/>
                <a:cs typeface="Arial"/>
              </a:rPr>
              <a:t>Lack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25" dirty="0">
                <a:latin typeface="Arial"/>
                <a:cs typeface="Arial"/>
              </a:rPr>
              <a:t>of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institutional-wide</a:t>
            </a:r>
            <a:r>
              <a:rPr sz="1000" b="1" i="1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00" b="1" i="1" spc="25" dirty="0">
                <a:solidFill>
                  <a:srgbClr val="FF0000"/>
                </a:solidFill>
                <a:latin typeface="Trebuchet MS"/>
                <a:cs typeface="Trebuchet MS"/>
              </a:rPr>
              <a:t>governing</a:t>
            </a:r>
            <a:r>
              <a:rPr sz="1000" b="1" i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00" b="1" i="1" dirty="0">
                <a:solidFill>
                  <a:srgbClr val="FF0000"/>
                </a:solidFill>
                <a:latin typeface="Trebuchet MS"/>
                <a:cs typeface="Trebuchet MS"/>
              </a:rPr>
              <a:t>policy</a:t>
            </a:r>
            <a:r>
              <a:rPr sz="900" dirty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83834" y="4064889"/>
            <a:ext cx="368300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indent="-88265">
              <a:lnSpc>
                <a:spcPct val="100000"/>
              </a:lnSpc>
              <a:buFont typeface="Arial"/>
              <a:buChar char="•"/>
              <a:tabLst>
                <a:tab pos="101600" algn="l"/>
              </a:tabLst>
            </a:pPr>
            <a:r>
              <a:rPr sz="10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Weaken</a:t>
            </a:r>
            <a:r>
              <a:rPr sz="1000" b="1" i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00" b="1" i="1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sz="1000" b="1" i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governance</a:t>
            </a:r>
            <a:r>
              <a:rPr sz="1000" b="1" i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data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privacy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for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institution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as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a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whole.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83834" y="4414773"/>
            <a:ext cx="3531870" cy="64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Decentralised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Implementation</a:t>
            </a:r>
            <a:endParaRPr sz="1800">
              <a:latin typeface="Arial"/>
              <a:cs typeface="Arial"/>
            </a:endParaRPr>
          </a:p>
          <a:p>
            <a:pPr marL="100965" indent="-8826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101600" algn="l"/>
              </a:tabLst>
            </a:pPr>
            <a:r>
              <a:rPr sz="900" spc="15" dirty="0">
                <a:latin typeface="Arial"/>
                <a:cs typeface="Arial"/>
              </a:rPr>
              <a:t>Not</a:t>
            </a:r>
            <a:r>
              <a:rPr sz="900" spc="-10" dirty="0">
                <a:latin typeface="Arial"/>
                <a:cs typeface="Arial"/>
              </a:rPr>
              <a:t> clear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40" dirty="0">
                <a:latin typeface="Arial"/>
                <a:cs typeface="Arial"/>
              </a:rPr>
              <a:t>who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25" dirty="0">
                <a:latin typeface="Arial"/>
                <a:cs typeface="Arial"/>
              </a:rPr>
              <a:t>will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0000"/>
                </a:solidFill>
                <a:latin typeface="Trebuchet MS"/>
                <a:cs typeface="Trebuchet MS"/>
              </a:rPr>
              <a:t>ultimately</a:t>
            </a:r>
            <a:r>
              <a:rPr sz="1000" b="1" i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00" b="1" i="1" spc="10" dirty="0">
                <a:solidFill>
                  <a:srgbClr val="FF0000"/>
                </a:solidFill>
                <a:latin typeface="Trebuchet MS"/>
                <a:cs typeface="Trebuchet MS"/>
              </a:rPr>
              <a:t>responsible</a:t>
            </a:r>
            <a:r>
              <a:rPr sz="1000" b="1" i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latin typeface="Arial"/>
                <a:cs typeface="Arial"/>
              </a:rPr>
              <a:t>for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monitoring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and</a:t>
            </a:r>
            <a:endParaRPr sz="90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</a:pPr>
            <a:r>
              <a:rPr sz="900" spc="5" dirty="0">
                <a:latin typeface="Arial"/>
                <a:cs typeface="Arial"/>
              </a:rPr>
              <a:t>enforcing </a:t>
            </a:r>
            <a:r>
              <a:rPr sz="900" spc="20" dirty="0">
                <a:latin typeface="Arial"/>
                <a:cs typeface="Arial"/>
              </a:rPr>
              <a:t>the </a:t>
            </a:r>
            <a:r>
              <a:rPr sz="900" dirty="0">
                <a:latin typeface="Arial"/>
                <a:cs typeface="Arial"/>
              </a:rPr>
              <a:t>compliance </a:t>
            </a:r>
            <a:r>
              <a:rPr sz="900" spc="25" dirty="0">
                <a:latin typeface="Arial"/>
                <a:cs typeface="Arial"/>
              </a:rPr>
              <a:t>of</a:t>
            </a:r>
            <a:r>
              <a:rPr sz="900" spc="-15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requirements.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83834" y="5174996"/>
            <a:ext cx="368300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265">
              <a:lnSpc>
                <a:spcPct val="100000"/>
              </a:lnSpc>
              <a:buFont typeface="Arial"/>
              <a:buChar char="•"/>
              <a:tabLst>
                <a:tab pos="101600" algn="l"/>
              </a:tabLst>
            </a:pPr>
            <a:r>
              <a:rPr sz="1000" b="1" i="1" spc="5" dirty="0">
                <a:solidFill>
                  <a:srgbClr val="FF0000"/>
                </a:solidFill>
                <a:latin typeface="Trebuchet MS"/>
                <a:cs typeface="Trebuchet MS"/>
              </a:rPr>
              <a:t>Hinders</a:t>
            </a:r>
            <a:r>
              <a:rPr sz="1000" b="1" i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00" b="1" i="1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sz="1000" b="1" i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00" b="1" i="1" spc="10" dirty="0">
                <a:solidFill>
                  <a:srgbClr val="FF0000"/>
                </a:solidFill>
                <a:latin typeface="Trebuchet MS"/>
                <a:cs typeface="Trebuchet MS"/>
              </a:rPr>
              <a:t>implementation</a:t>
            </a:r>
            <a:r>
              <a:rPr sz="1000" b="1" i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latin typeface="Arial"/>
                <a:cs typeface="Arial"/>
              </a:rPr>
              <a:t>of</a:t>
            </a:r>
            <a:r>
              <a:rPr sz="900" dirty="0">
                <a:latin typeface="Arial"/>
                <a:cs typeface="Arial"/>
              </a:rPr>
              <a:t> relevant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policies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and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procedures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/  </a:t>
            </a:r>
            <a:r>
              <a:rPr sz="900" spc="5" dirty="0">
                <a:latin typeface="Arial"/>
                <a:cs typeface="Arial"/>
              </a:rPr>
              <a:t>controls.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6387" y="1532128"/>
            <a:ext cx="6650355" cy="288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Overview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2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8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45" dirty="0">
                <a:solidFill>
                  <a:srgbClr val="0C2C83"/>
                </a:solidFill>
                <a:latin typeface="Trebuchet MS"/>
                <a:cs typeface="Trebuchet MS"/>
              </a:rPr>
              <a:t>Understanding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1600" b="1" spc="20" dirty="0">
                <a:solidFill>
                  <a:srgbClr val="0C2C83"/>
                </a:solidFill>
                <a:latin typeface="Trebuchet MS"/>
                <a:cs typeface="Trebuchet MS"/>
              </a:rPr>
              <a:t>University</a:t>
            </a:r>
            <a:r>
              <a:rPr sz="1600" b="1" spc="-32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Challenge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spc="5" dirty="0">
                <a:solidFill>
                  <a:srgbClr val="0C2C83"/>
                </a:solidFill>
                <a:latin typeface="Trebuchet MS"/>
                <a:cs typeface="Trebuchet MS"/>
              </a:rPr>
              <a:t>in</a:t>
            </a:r>
            <a:r>
              <a:rPr sz="1600" b="1" spc="-3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universities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ts val="3360"/>
              </a:lnSpc>
              <a:spcBef>
                <a:spcPts val="254"/>
              </a:spcBef>
            </a:pP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Roles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Responsibilities </a:t>
            </a:r>
            <a:r>
              <a:rPr sz="2000" b="1" spc="-5" dirty="0">
                <a:solidFill>
                  <a:srgbClr val="0C2C83"/>
                </a:solidFill>
                <a:latin typeface="Trebuchet MS"/>
                <a:cs typeface="Trebuchet MS"/>
              </a:rPr>
              <a:t>in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 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Ordinance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dirty="0">
                <a:solidFill>
                  <a:srgbClr val="0C2C83"/>
                </a:solidFill>
                <a:latin typeface="Trebuchet MS"/>
                <a:cs typeface="Trebuchet MS"/>
              </a:rPr>
              <a:t>Relevant</a:t>
            </a:r>
            <a:r>
              <a:rPr sz="2000" b="1" spc="-16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Regulations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509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Hong</a:t>
            </a:r>
            <a:r>
              <a:rPr sz="1600" b="1" spc="-5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Kong</a:t>
            </a:r>
            <a:r>
              <a:rPr sz="1600" b="1" spc="-1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1600" b="1" spc="-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C2C83"/>
                </a:solidFill>
                <a:latin typeface="Trebuchet MS"/>
                <a:cs typeface="Trebuchet MS"/>
              </a:rPr>
              <a:t>(Privacy)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Ordinance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0" dirty="0">
                <a:solidFill>
                  <a:srgbClr val="0C2C83"/>
                </a:solidFill>
                <a:latin typeface="Trebuchet MS"/>
                <a:cs typeface="Trebuchet MS"/>
              </a:rPr>
              <a:t>Six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33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 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70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Practicing </a:t>
            </a:r>
            <a:r>
              <a:rPr sz="1600" b="1" spc="-5" dirty="0">
                <a:solidFill>
                  <a:srgbClr val="0C2C83"/>
                </a:solidFill>
                <a:latin typeface="Trebuchet MS"/>
                <a:cs typeface="Trebuchet MS"/>
              </a:rPr>
              <a:t>the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</a:t>
            </a:r>
            <a:r>
              <a:rPr sz="1600" b="1" spc="-33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principles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39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2127" y="4507991"/>
            <a:ext cx="7092950" cy="289560"/>
          </a:xfrm>
          <a:prstGeom prst="rect">
            <a:avLst/>
          </a:prstGeom>
          <a:solidFill>
            <a:srgbClr val="80DFD2"/>
          </a:solidFill>
        </p:spPr>
        <p:txBody>
          <a:bodyPr vert="horz" wrap="square" lIns="0" tIns="0" rIns="0" bIns="0" rtlCol="0">
            <a:spAutoFit/>
          </a:bodyPr>
          <a:lstStyle/>
          <a:p>
            <a:pPr marL="383540" indent="-177165">
              <a:lnSpc>
                <a:spcPts val="1839"/>
              </a:lnSpc>
              <a:buClr>
                <a:srgbClr val="415299"/>
              </a:buClr>
              <a:buFont typeface="Calibri"/>
              <a:buChar char="•"/>
              <a:tabLst>
                <a:tab pos="384175" algn="l"/>
              </a:tabLst>
            </a:pP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governance </a:t>
            </a:r>
            <a:r>
              <a:rPr sz="1600" b="1" spc="120" dirty="0">
                <a:solidFill>
                  <a:srgbClr val="0C2C83"/>
                </a:solidFill>
                <a:latin typeface="Trebuchet MS"/>
                <a:cs typeface="Trebuchet MS"/>
              </a:rPr>
              <a:t>&amp;</a:t>
            </a:r>
            <a:r>
              <a:rPr sz="1600" b="1" spc="-2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processes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387" y="4862067"/>
            <a:ext cx="223901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Security</a:t>
            </a:r>
            <a:r>
              <a:rPr sz="2000" b="1" spc="-8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55" dirty="0">
                <a:solidFill>
                  <a:srgbClr val="0C2C83"/>
                </a:solidFill>
                <a:latin typeface="Trebuchet MS"/>
                <a:cs typeface="Trebuchet MS"/>
              </a:rPr>
              <a:t>Measures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Agen</a:t>
            </a:r>
            <a:r>
              <a:rPr spc="45" dirty="0"/>
              <a:t>da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Privacy </a:t>
            </a:r>
            <a:r>
              <a:rPr spc="25" dirty="0"/>
              <a:t>governance </a:t>
            </a:r>
            <a:r>
              <a:rPr spc="130" dirty="0"/>
              <a:t>&amp;</a:t>
            </a:r>
            <a:r>
              <a:rPr spc="-300" dirty="0"/>
              <a:t> </a:t>
            </a:r>
            <a:r>
              <a:rPr spc="5" dirty="0"/>
              <a:t>privacy </a:t>
            </a:r>
            <a:r>
              <a:rPr spc="35" dirty="0"/>
              <a:t>processes</a:t>
            </a:r>
          </a:p>
        </p:txBody>
      </p:sp>
      <p:sp>
        <p:nvSpPr>
          <p:cNvPr id="3" name="object 3"/>
          <p:cNvSpPr/>
          <p:nvPr/>
        </p:nvSpPr>
        <p:spPr>
          <a:xfrm>
            <a:off x="1002791" y="1551432"/>
            <a:ext cx="2542032" cy="2267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9652" y="2170429"/>
            <a:ext cx="1369695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Privacy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Policies</a:t>
            </a:r>
            <a:endParaRPr sz="1400">
              <a:latin typeface="Arial"/>
              <a:cs typeface="Arial"/>
            </a:endParaRPr>
          </a:p>
          <a:p>
            <a:pPr marL="61594" algn="ct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&amp;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Strategy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3244" y="2902203"/>
            <a:ext cx="1861185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Privacy policy  Governance </a:t>
            </a:r>
            <a:r>
              <a:rPr sz="1400" b="1" spc="-10" dirty="0">
                <a:latin typeface="Arial"/>
                <a:cs typeface="Arial"/>
              </a:rPr>
              <a:t>structure  Communication  </a:t>
            </a:r>
            <a:r>
              <a:rPr sz="1400" b="1" spc="-15" dirty="0">
                <a:latin typeface="Arial"/>
                <a:cs typeface="Arial"/>
              </a:rPr>
              <a:t>Training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32753" y="1557527"/>
            <a:ext cx="563245" cy="2252980"/>
          </a:xfrm>
          <a:custGeom>
            <a:avLst/>
            <a:gdLst/>
            <a:ahLst/>
            <a:cxnLst/>
            <a:rect l="l" t="t" r="r" b="b"/>
            <a:pathLst>
              <a:path w="563245" h="2252979">
                <a:moveTo>
                  <a:pt x="563118" y="0"/>
                </a:moveTo>
                <a:lnTo>
                  <a:pt x="0" y="563118"/>
                </a:lnTo>
                <a:lnTo>
                  <a:pt x="0" y="2252472"/>
                </a:lnTo>
                <a:lnTo>
                  <a:pt x="563118" y="1689354"/>
                </a:lnTo>
                <a:lnTo>
                  <a:pt x="563118" y="0"/>
                </a:lnTo>
                <a:close/>
              </a:path>
            </a:pathLst>
          </a:custGeom>
          <a:solidFill>
            <a:srgbClr val="337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80232" y="1557527"/>
            <a:ext cx="3215640" cy="563245"/>
          </a:xfrm>
          <a:custGeom>
            <a:avLst/>
            <a:gdLst/>
            <a:ahLst/>
            <a:cxnLst/>
            <a:rect l="l" t="t" r="r" b="b"/>
            <a:pathLst>
              <a:path w="3215640" h="563244">
                <a:moveTo>
                  <a:pt x="3215640" y="0"/>
                </a:moveTo>
                <a:lnTo>
                  <a:pt x="563117" y="0"/>
                </a:lnTo>
                <a:lnTo>
                  <a:pt x="0" y="563118"/>
                </a:lnTo>
                <a:lnTo>
                  <a:pt x="2652521" y="563118"/>
                </a:lnTo>
                <a:lnTo>
                  <a:pt x="3215640" y="0"/>
                </a:lnTo>
                <a:close/>
              </a:path>
            </a:pathLst>
          </a:custGeom>
          <a:solidFill>
            <a:srgbClr val="64AF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80232" y="2120645"/>
            <a:ext cx="2653030" cy="1689735"/>
          </a:xfrm>
          <a:prstGeom prst="rect">
            <a:avLst/>
          </a:prstGeom>
          <a:solidFill>
            <a:srgbClr val="409DAC"/>
          </a:solidFill>
        </p:spPr>
        <p:txBody>
          <a:bodyPr vert="horz" wrap="square" lIns="0" tIns="5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"/>
              </a:spcBef>
            </a:pPr>
            <a:endParaRPr sz="1550">
              <a:latin typeface="Times New Roman"/>
              <a:cs typeface="Times New Roman"/>
            </a:endParaRPr>
          </a:p>
          <a:p>
            <a:pPr marR="44450" algn="ctr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Privacy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1400">
              <a:latin typeface="Arial"/>
              <a:cs typeface="Arial"/>
            </a:endParaRPr>
          </a:p>
          <a:p>
            <a:pPr marL="465455" marR="455930" indent="3810" algn="ctr">
              <a:lnSpc>
                <a:spcPct val="100000"/>
              </a:lnSpc>
              <a:spcBef>
                <a:spcPts val="12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Business processes  Information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systems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01050" y="1557527"/>
            <a:ext cx="563245" cy="2252980"/>
          </a:xfrm>
          <a:custGeom>
            <a:avLst/>
            <a:gdLst/>
            <a:ahLst/>
            <a:cxnLst/>
            <a:rect l="l" t="t" r="r" b="b"/>
            <a:pathLst>
              <a:path w="563245" h="2252979">
                <a:moveTo>
                  <a:pt x="563118" y="0"/>
                </a:moveTo>
                <a:lnTo>
                  <a:pt x="0" y="563118"/>
                </a:lnTo>
                <a:lnTo>
                  <a:pt x="0" y="2252472"/>
                </a:lnTo>
                <a:lnTo>
                  <a:pt x="563118" y="1689354"/>
                </a:lnTo>
                <a:lnTo>
                  <a:pt x="563118" y="0"/>
                </a:lnTo>
                <a:close/>
              </a:path>
            </a:pathLst>
          </a:custGeom>
          <a:solidFill>
            <a:srgbClr val="9AB1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3367" y="1557527"/>
            <a:ext cx="2590800" cy="563245"/>
          </a:xfrm>
          <a:custGeom>
            <a:avLst/>
            <a:gdLst/>
            <a:ahLst/>
            <a:cxnLst/>
            <a:rect l="l" t="t" r="r" b="b"/>
            <a:pathLst>
              <a:path w="2590800" h="563244">
                <a:moveTo>
                  <a:pt x="2590800" y="0"/>
                </a:moveTo>
                <a:lnTo>
                  <a:pt x="563117" y="0"/>
                </a:lnTo>
                <a:lnTo>
                  <a:pt x="0" y="563118"/>
                </a:lnTo>
                <a:lnTo>
                  <a:pt x="2027682" y="563118"/>
                </a:lnTo>
                <a:lnTo>
                  <a:pt x="2590800" y="0"/>
                </a:lnTo>
                <a:close/>
              </a:path>
            </a:pathLst>
          </a:custGeom>
          <a:solidFill>
            <a:srgbClr val="CCE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73367" y="2120645"/>
            <a:ext cx="2028189" cy="1689735"/>
          </a:xfrm>
          <a:prstGeom prst="rect">
            <a:avLst/>
          </a:prstGeom>
          <a:solidFill>
            <a:srgbClr val="BEDEE3"/>
          </a:solidFill>
        </p:spPr>
        <p:txBody>
          <a:bodyPr vert="horz" wrap="square" lIns="0" tIns="6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9"/>
              </a:spcBef>
            </a:pPr>
            <a:endParaRPr sz="1550">
              <a:latin typeface="Times New Roman"/>
              <a:cs typeface="Times New Roman"/>
            </a:endParaRPr>
          </a:p>
          <a:p>
            <a:pPr marL="150495" marR="140335" indent="-54610" algn="ctr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Management  Oversight</a:t>
            </a:r>
            <a:endParaRPr sz="1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1200"/>
              </a:spcBef>
            </a:pPr>
            <a:r>
              <a:rPr sz="1400" b="1" spc="-15" dirty="0">
                <a:latin typeface="Arial"/>
                <a:cs typeface="Arial"/>
              </a:rPr>
              <a:t>Monitoring/reporting</a:t>
            </a:r>
            <a:endParaRPr sz="140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Audit</a:t>
            </a:r>
            <a:endParaRPr sz="14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Dispute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resolution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11224" y="3934967"/>
            <a:ext cx="1082040" cy="576580"/>
          </a:xfrm>
          <a:custGeom>
            <a:avLst/>
            <a:gdLst/>
            <a:ahLst/>
            <a:cxnLst/>
            <a:rect l="l" t="t" r="r" b="b"/>
            <a:pathLst>
              <a:path w="1082039" h="576579">
                <a:moveTo>
                  <a:pt x="1082039" y="432053"/>
                </a:moveTo>
                <a:lnTo>
                  <a:pt x="0" y="432053"/>
                </a:lnTo>
                <a:lnTo>
                  <a:pt x="541019" y="576071"/>
                </a:lnTo>
                <a:lnTo>
                  <a:pt x="1082039" y="432053"/>
                </a:lnTo>
                <a:close/>
              </a:path>
              <a:path w="1082039" h="576579">
                <a:moveTo>
                  <a:pt x="811530" y="0"/>
                </a:moveTo>
                <a:lnTo>
                  <a:pt x="270509" y="0"/>
                </a:lnTo>
                <a:lnTo>
                  <a:pt x="270509" y="432053"/>
                </a:lnTo>
                <a:lnTo>
                  <a:pt x="811530" y="432053"/>
                </a:lnTo>
                <a:lnTo>
                  <a:pt x="811530" y="0"/>
                </a:lnTo>
                <a:close/>
              </a:path>
            </a:pathLst>
          </a:custGeom>
          <a:solidFill>
            <a:srgbClr val="969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97752" y="4581144"/>
            <a:ext cx="2063750" cy="862965"/>
          </a:xfrm>
          <a:custGeom>
            <a:avLst/>
            <a:gdLst/>
            <a:ahLst/>
            <a:cxnLst/>
            <a:rect l="l" t="t" r="r" b="b"/>
            <a:pathLst>
              <a:path w="2063750" h="862964">
                <a:moveTo>
                  <a:pt x="0" y="862583"/>
                </a:moveTo>
                <a:lnTo>
                  <a:pt x="2063496" y="862583"/>
                </a:lnTo>
                <a:lnTo>
                  <a:pt x="2063496" y="0"/>
                </a:lnTo>
                <a:lnTo>
                  <a:pt x="0" y="0"/>
                </a:lnTo>
                <a:lnTo>
                  <a:pt x="0" y="862583"/>
                </a:lnTo>
                <a:close/>
              </a:path>
            </a:pathLst>
          </a:custGeom>
          <a:solidFill>
            <a:srgbClr val="AA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97752" y="4581144"/>
            <a:ext cx="2063750" cy="86296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593725" marR="396875" indent="-241300">
              <a:lnSpc>
                <a:spcPct val="100000"/>
              </a:lnSpc>
              <a:spcBef>
                <a:spcPts val="86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Evolve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Existing 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Oversight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Processes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0224" y="4581144"/>
            <a:ext cx="1996439" cy="862965"/>
          </a:xfrm>
          <a:custGeom>
            <a:avLst/>
            <a:gdLst/>
            <a:ahLst/>
            <a:cxnLst/>
            <a:rect l="l" t="t" r="r" b="b"/>
            <a:pathLst>
              <a:path w="1996439" h="862964">
                <a:moveTo>
                  <a:pt x="0" y="862583"/>
                </a:moveTo>
                <a:lnTo>
                  <a:pt x="1996439" y="862583"/>
                </a:lnTo>
                <a:lnTo>
                  <a:pt x="1996439" y="0"/>
                </a:lnTo>
                <a:lnTo>
                  <a:pt x="0" y="0"/>
                </a:lnTo>
                <a:lnTo>
                  <a:pt x="0" y="862583"/>
                </a:lnTo>
                <a:close/>
              </a:path>
            </a:pathLst>
          </a:custGeom>
          <a:solidFill>
            <a:srgbClr val="AA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30224" y="4581144"/>
            <a:ext cx="1996439" cy="86296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16230" marR="366395" algn="ctr">
              <a:lnSpc>
                <a:spcPct val="100000"/>
              </a:lnSpc>
              <a:spcBef>
                <a:spcPts val="86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Evolve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Existing 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Governance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Processes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58896" y="4581144"/>
            <a:ext cx="2725420" cy="862965"/>
          </a:xfrm>
          <a:custGeom>
            <a:avLst/>
            <a:gdLst/>
            <a:ahLst/>
            <a:cxnLst/>
            <a:rect l="l" t="t" r="r" b="b"/>
            <a:pathLst>
              <a:path w="2725420" h="862964">
                <a:moveTo>
                  <a:pt x="0" y="862583"/>
                </a:moveTo>
                <a:lnTo>
                  <a:pt x="2724912" y="862583"/>
                </a:lnTo>
                <a:lnTo>
                  <a:pt x="2724912" y="0"/>
                </a:lnTo>
                <a:lnTo>
                  <a:pt x="0" y="0"/>
                </a:lnTo>
                <a:lnTo>
                  <a:pt x="0" y="862583"/>
                </a:lnTo>
                <a:close/>
              </a:path>
            </a:pathLst>
          </a:custGeom>
          <a:solidFill>
            <a:srgbClr val="AA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00042" y="4797425"/>
            <a:ext cx="1586230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Evolve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Existing 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Processes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32304" y="5324855"/>
            <a:ext cx="1530350" cy="719455"/>
          </a:xfrm>
          <a:custGeom>
            <a:avLst/>
            <a:gdLst/>
            <a:ahLst/>
            <a:cxnLst/>
            <a:rect l="l" t="t" r="r" b="b"/>
            <a:pathLst>
              <a:path w="1530350" h="719454">
                <a:moveTo>
                  <a:pt x="0" y="359664"/>
                </a:moveTo>
                <a:lnTo>
                  <a:pt x="10013" y="301326"/>
                </a:lnTo>
                <a:lnTo>
                  <a:pt x="39002" y="245985"/>
                </a:lnTo>
                <a:lnTo>
                  <a:pt x="85392" y="194381"/>
                </a:lnTo>
                <a:lnTo>
                  <a:pt x="147608" y="147254"/>
                </a:lnTo>
                <a:lnTo>
                  <a:pt x="184159" y="125602"/>
                </a:lnTo>
                <a:lnTo>
                  <a:pt x="224075" y="105346"/>
                </a:lnTo>
                <a:lnTo>
                  <a:pt x="267161" y="86580"/>
                </a:lnTo>
                <a:lnTo>
                  <a:pt x="313218" y="69396"/>
                </a:lnTo>
                <a:lnTo>
                  <a:pt x="362051" y="53888"/>
                </a:lnTo>
                <a:lnTo>
                  <a:pt x="413462" y="40146"/>
                </a:lnTo>
                <a:lnTo>
                  <a:pt x="467254" y="28265"/>
                </a:lnTo>
                <a:lnTo>
                  <a:pt x="523231" y="18336"/>
                </a:lnTo>
                <a:lnTo>
                  <a:pt x="581196" y="10453"/>
                </a:lnTo>
                <a:lnTo>
                  <a:pt x="640952" y="4707"/>
                </a:lnTo>
                <a:lnTo>
                  <a:pt x="702301" y="1192"/>
                </a:lnTo>
                <a:lnTo>
                  <a:pt x="765047" y="0"/>
                </a:lnTo>
                <a:lnTo>
                  <a:pt x="827794" y="1192"/>
                </a:lnTo>
                <a:lnTo>
                  <a:pt x="889143" y="4707"/>
                </a:lnTo>
                <a:lnTo>
                  <a:pt x="948899" y="10453"/>
                </a:lnTo>
                <a:lnTo>
                  <a:pt x="1006864" y="18336"/>
                </a:lnTo>
                <a:lnTo>
                  <a:pt x="1062841" y="28265"/>
                </a:lnTo>
                <a:lnTo>
                  <a:pt x="1116633" y="40146"/>
                </a:lnTo>
                <a:lnTo>
                  <a:pt x="1168044" y="53888"/>
                </a:lnTo>
                <a:lnTo>
                  <a:pt x="1216877" y="69396"/>
                </a:lnTo>
                <a:lnTo>
                  <a:pt x="1262934" y="86580"/>
                </a:lnTo>
                <a:lnTo>
                  <a:pt x="1306020" y="105346"/>
                </a:lnTo>
                <a:lnTo>
                  <a:pt x="1345936" y="125602"/>
                </a:lnTo>
                <a:lnTo>
                  <a:pt x="1382487" y="147254"/>
                </a:lnTo>
                <a:lnTo>
                  <a:pt x="1415475" y="170212"/>
                </a:lnTo>
                <a:lnTo>
                  <a:pt x="1469975" y="219670"/>
                </a:lnTo>
                <a:lnTo>
                  <a:pt x="1507861" y="273235"/>
                </a:lnTo>
                <a:lnTo>
                  <a:pt x="1527559" y="330167"/>
                </a:lnTo>
                <a:lnTo>
                  <a:pt x="1530095" y="359664"/>
                </a:lnTo>
                <a:lnTo>
                  <a:pt x="1527559" y="389162"/>
                </a:lnTo>
                <a:lnTo>
                  <a:pt x="1507861" y="446096"/>
                </a:lnTo>
                <a:lnTo>
                  <a:pt x="1469975" y="499663"/>
                </a:lnTo>
                <a:lnTo>
                  <a:pt x="1415475" y="549121"/>
                </a:lnTo>
                <a:lnTo>
                  <a:pt x="1382487" y="572078"/>
                </a:lnTo>
                <a:lnTo>
                  <a:pt x="1345936" y="593731"/>
                </a:lnTo>
                <a:lnTo>
                  <a:pt x="1306020" y="613986"/>
                </a:lnTo>
                <a:lnTo>
                  <a:pt x="1262934" y="632751"/>
                </a:lnTo>
                <a:lnTo>
                  <a:pt x="1216877" y="649934"/>
                </a:lnTo>
                <a:lnTo>
                  <a:pt x="1168044" y="665442"/>
                </a:lnTo>
                <a:lnTo>
                  <a:pt x="1116633" y="679183"/>
                </a:lnTo>
                <a:lnTo>
                  <a:pt x="1062841" y="691064"/>
                </a:lnTo>
                <a:lnTo>
                  <a:pt x="1006864" y="700992"/>
                </a:lnTo>
                <a:lnTo>
                  <a:pt x="948899" y="708875"/>
                </a:lnTo>
                <a:lnTo>
                  <a:pt x="889143" y="714620"/>
                </a:lnTo>
                <a:lnTo>
                  <a:pt x="827794" y="718135"/>
                </a:lnTo>
                <a:lnTo>
                  <a:pt x="765047" y="719328"/>
                </a:lnTo>
                <a:lnTo>
                  <a:pt x="702301" y="718135"/>
                </a:lnTo>
                <a:lnTo>
                  <a:pt x="640952" y="714620"/>
                </a:lnTo>
                <a:lnTo>
                  <a:pt x="581196" y="708875"/>
                </a:lnTo>
                <a:lnTo>
                  <a:pt x="523231" y="700992"/>
                </a:lnTo>
                <a:lnTo>
                  <a:pt x="467254" y="691064"/>
                </a:lnTo>
                <a:lnTo>
                  <a:pt x="413462" y="679183"/>
                </a:lnTo>
                <a:lnTo>
                  <a:pt x="362051" y="665442"/>
                </a:lnTo>
                <a:lnTo>
                  <a:pt x="313218" y="649934"/>
                </a:lnTo>
                <a:lnTo>
                  <a:pt x="267161" y="632751"/>
                </a:lnTo>
                <a:lnTo>
                  <a:pt x="224075" y="613986"/>
                </a:lnTo>
                <a:lnTo>
                  <a:pt x="184159" y="593731"/>
                </a:lnTo>
                <a:lnTo>
                  <a:pt x="147608" y="572078"/>
                </a:lnTo>
                <a:lnTo>
                  <a:pt x="114620" y="549121"/>
                </a:lnTo>
                <a:lnTo>
                  <a:pt x="60120" y="499663"/>
                </a:lnTo>
                <a:lnTo>
                  <a:pt x="22234" y="446096"/>
                </a:lnTo>
                <a:lnTo>
                  <a:pt x="2536" y="389162"/>
                </a:lnTo>
                <a:lnTo>
                  <a:pt x="0" y="359664"/>
                </a:lnTo>
                <a:close/>
              </a:path>
            </a:pathLst>
          </a:custGeom>
          <a:ln w="18288">
            <a:solidFill>
              <a:srgbClr val="96979A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99969" y="5556707"/>
            <a:ext cx="76708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spc="-2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te</a:t>
            </a:r>
            <a:r>
              <a:rPr sz="1400" b="1" spc="-2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5" dirty="0">
                <a:latin typeface="Arial"/>
                <a:cs typeface="Arial"/>
              </a:rPr>
              <a:t>at</a:t>
            </a:r>
            <a:r>
              <a:rPr sz="1400" b="1" spc="-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92496" y="5324855"/>
            <a:ext cx="1527175" cy="719455"/>
          </a:xfrm>
          <a:custGeom>
            <a:avLst/>
            <a:gdLst/>
            <a:ahLst/>
            <a:cxnLst/>
            <a:rect l="l" t="t" r="r" b="b"/>
            <a:pathLst>
              <a:path w="1527175" h="719454">
                <a:moveTo>
                  <a:pt x="0" y="359664"/>
                </a:moveTo>
                <a:lnTo>
                  <a:pt x="9994" y="301326"/>
                </a:lnTo>
                <a:lnTo>
                  <a:pt x="38929" y="245985"/>
                </a:lnTo>
                <a:lnTo>
                  <a:pt x="85231" y="194381"/>
                </a:lnTo>
                <a:lnTo>
                  <a:pt x="147328" y="147254"/>
                </a:lnTo>
                <a:lnTo>
                  <a:pt x="183808" y="125602"/>
                </a:lnTo>
                <a:lnTo>
                  <a:pt x="223646" y="105346"/>
                </a:lnTo>
                <a:lnTo>
                  <a:pt x="266648" y="86580"/>
                </a:lnTo>
                <a:lnTo>
                  <a:pt x="312615" y="69396"/>
                </a:lnTo>
                <a:lnTo>
                  <a:pt x="361351" y="53888"/>
                </a:lnTo>
                <a:lnTo>
                  <a:pt x="412659" y="40146"/>
                </a:lnTo>
                <a:lnTo>
                  <a:pt x="466343" y="28265"/>
                </a:lnTo>
                <a:lnTo>
                  <a:pt x="522207" y="18336"/>
                </a:lnTo>
                <a:lnTo>
                  <a:pt x="580054" y="10453"/>
                </a:lnTo>
                <a:lnTo>
                  <a:pt x="639686" y="4707"/>
                </a:lnTo>
                <a:lnTo>
                  <a:pt x="700908" y="1192"/>
                </a:lnTo>
                <a:lnTo>
                  <a:pt x="763524" y="0"/>
                </a:lnTo>
                <a:lnTo>
                  <a:pt x="826139" y="1192"/>
                </a:lnTo>
                <a:lnTo>
                  <a:pt x="887361" y="4707"/>
                </a:lnTo>
                <a:lnTo>
                  <a:pt x="946993" y="10453"/>
                </a:lnTo>
                <a:lnTo>
                  <a:pt x="1004840" y="18336"/>
                </a:lnTo>
                <a:lnTo>
                  <a:pt x="1060703" y="28265"/>
                </a:lnTo>
                <a:lnTo>
                  <a:pt x="1114388" y="40146"/>
                </a:lnTo>
                <a:lnTo>
                  <a:pt x="1165696" y="53888"/>
                </a:lnTo>
                <a:lnTo>
                  <a:pt x="1214432" y="69396"/>
                </a:lnTo>
                <a:lnTo>
                  <a:pt x="1260399" y="86580"/>
                </a:lnTo>
                <a:lnTo>
                  <a:pt x="1303401" y="105346"/>
                </a:lnTo>
                <a:lnTo>
                  <a:pt x="1343239" y="125602"/>
                </a:lnTo>
                <a:lnTo>
                  <a:pt x="1379719" y="147254"/>
                </a:lnTo>
                <a:lnTo>
                  <a:pt x="1412644" y="170212"/>
                </a:lnTo>
                <a:lnTo>
                  <a:pt x="1467040" y="219670"/>
                </a:lnTo>
                <a:lnTo>
                  <a:pt x="1504855" y="273235"/>
                </a:lnTo>
                <a:lnTo>
                  <a:pt x="1524516" y="330167"/>
                </a:lnTo>
                <a:lnTo>
                  <a:pt x="1527048" y="359664"/>
                </a:lnTo>
                <a:lnTo>
                  <a:pt x="1524516" y="389162"/>
                </a:lnTo>
                <a:lnTo>
                  <a:pt x="1504855" y="446096"/>
                </a:lnTo>
                <a:lnTo>
                  <a:pt x="1467040" y="499663"/>
                </a:lnTo>
                <a:lnTo>
                  <a:pt x="1412644" y="549121"/>
                </a:lnTo>
                <a:lnTo>
                  <a:pt x="1379719" y="572078"/>
                </a:lnTo>
                <a:lnTo>
                  <a:pt x="1343239" y="593731"/>
                </a:lnTo>
                <a:lnTo>
                  <a:pt x="1303400" y="613986"/>
                </a:lnTo>
                <a:lnTo>
                  <a:pt x="1260399" y="632751"/>
                </a:lnTo>
                <a:lnTo>
                  <a:pt x="1214432" y="649934"/>
                </a:lnTo>
                <a:lnTo>
                  <a:pt x="1165696" y="665442"/>
                </a:lnTo>
                <a:lnTo>
                  <a:pt x="1114388" y="679183"/>
                </a:lnTo>
                <a:lnTo>
                  <a:pt x="1060703" y="691064"/>
                </a:lnTo>
                <a:lnTo>
                  <a:pt x="1004840" y="700992"/>
                </a:lnTo>
                <a:lnTo>
                  <a:pt x="946993" y="708875"/>
                </a:lnTo>
                <a:lnTo>
                  <a:pt x="887361" y="714620"/>
                </a:lnTo>
                <a:lnTo>
                  <a:pt x="826139" y="718135"/>
                </a:lnTo>
                <a:lnTo>
                  <a:pt x="763524" y="719328"/>
                </a:lnTo>
                <a:lnTo>
                  <a:pt x="700908" y="718135"/>
                </a:lnTo>
                <a:lnTo>
                  <a:pt x="639686" y="714620"/>
                </a:lnTo>
                <a:lnTo>
                  <a:pt x="580054" y="708875"/>
                </a:lnTo>
                <a:lnTo>
                  <a:pt x="522207" y="700992"/>
                </a:lnTo>
                <a:lnTo>
                  <a:pt x="466343" y="691064"/>
                </a:lnTo>
                <a:lnTo>
                  <a:pt x="412659" y="679183"/>
                </a:lnTo>
                <a:lnTo>
                  <a:pt x="361351" y="665442"/>
                </a:lnTo>
                <a:lnTo>
                  <a:pt x="312615" y="649934"/>
                </a:lnTo>
                <a:lnTo>
                  <a:pt x="266648" y="632751"/>
                </a:lnTo>
                <a:lnTo>
                  <a:pt x="223646" y="613986"/>
                </a:lnTo>
                <a:lnTo>
                  <a:pt x="183808" y="593731"/>
                </a:lnTo>
                <a:lnTo>
                  <a:pt x="147328" y="572078"/>
                </a:lnTo>
                <a:lnTo>
                  <a:pt x="114403" y="549121"/>
                </a:lnTo>
                <a:lnTo>
                  <a:pt x="60007" y="499663"/>
                </a:lnTo>
                <a:lnTo>
                  <a:pt x="22192" y="446096"/>
                </a:lnTo>
                <a:lnTo>
                  <a:pt x="2531" y="389162"/>
                </a:lnTo>
                <a:lnTo>
                  <a:pt x="0" y="359664"/>
                </a:lnTo>
                <a:close/>
              </a:path>
            </a:pathLst>
          </a:custGeom>
          <a:ln w="18288">
            <a:solidFill>
              <a:srgbClr val="96979A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884545" y="5556707"/>
            <a:ext cx="76708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spc="-2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te</a:t>
            </a:r>
            <a:r>
              <a:rPr sz="1400" b="1" spc="-2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5" dirty="0">
                <a:latin typeface="Arial"/>
                <a:cs typeface="Arial"/>
              </a:rPr>
              <a:t>at</a:t>
            </a:r>
            <a:r>
              <a:rPr sz="1400" b="1" spc="-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54423" y="3934967"/>
            <a:ext cx="1082040" cy="576580"/>
          </a:xfrm>
          <a:custGeom>
            <a:avLst/>
            <a:gdLst/>
            <a:ahLst/>
            <a:cxnLst/>
            <a:rect l="l" t="t" r="r" b="b"/>
            <a:pathLst>
              <a:path w="1082039" h="576579">
                <a:moveTo>
                  <a:pt x="1082039" y="432053"/>
                </a:moveTo>
                <a:lnTo>
                  <a:pt x="0" y="432053"/>
                </a:lnTo>
                <a:lnTo>
                  <a:pt x="541020" y="576071"/>
                </a:lnTo>
                <a:lnTo>
                  <a:pt x="1082039" y="432053"/>
                </a:lnTo>
                <a:close/>
              </a:path>
              <a:path w="1082039" h="576579">
                <a:moveTo>
                  <a:pt x="811529" y="0"/>
                </a:moveTo>
                <a:lnTo>
                  <a:pt x="270510" y="0"/>
                </a:lnTo>
                <a:lnTo>
                  <a:pt x="270510" y="432053"/>
                </a:lnTo>
                <a:lnTo>
                  <a:pt x="811529" y="432053"/>
                </a:lnTo>
                <a:lnTo>
                  <a:pt x="811529" y="0"/>
                </a:lnTo>
                <a:close/>
              </a:path>
            </a:pathLst>
          </a:custGeom>
          <a:solidFill>
            <a:srgbClr val="969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61047" y="3934967"/>
            <a:ext cx="1082040" cy="576580"/>
          </a:xfrm>
          <a:custGeom>
            <a:avLst/>
            <a:gdLst/>
            <a:ahLst/>
            <a:cxnLst/>
            <a:rect l="l" t="t" r="r" b="b"/>
            <a:pathLst>
              <a:path w="1082040" h="576579">
                <a:moveTo>
                  <a:pt x="1082040" y="432053"/>
                </a:moveTo>
                <a:lnTo>
                  <a:pt x="0" y="432053"/>
                </a:lnTo>
                <a:lnTo>
                  <a:pt x="541020" y="576071"/>
                </a:lnTo>
                <a:lnTo>
                  <a:pt x="1082040" y="432053"/>
                </a:lnTo>
                <a:close/>
              </a:path>
              <a:path w="1082040" h="576579">
                <a:moveTo>
                  <a:pt x="811529" y="0"/>
                </a:moveTo>
                <a:lnTo>
                  <a:pt x="270509" y="0"/>
                </a:lnTo>
                <a:lnTo>
                  <a:pt x="270509" y="432053"/>
                </a:lnTo>
                <a:lnTo>
                  <a:pt x="811529" y="432053"/>
                </a:lnTo>
                <a:lnTo>
                  <a:pt x="811529" y="0"/>
                </a:lnTo>
                <a:close/>
              </a:path>
            </a:pathLst>
          </a:custGeom>
          <a:solidFill>
            <a:srgbClr val="969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40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PCPD </a:t>
            </a:r>
            <a:r>
              <a:rPr spc="5" dirty="0"/>
              <a:t>Privacy </a:t>
            </a:r>
            <a:r>
              <a:rPr spc="80" dirty="0"/>
              <a:t>Management</a:t>
            </a:r>
            <a:r>
              <a:rPr spc="-315" dirty="0"/>
              <a:t> </a:t>
            </a:r>
            <a:r>
              <a:rPr spc="55" dirty="0"/>
              <a:t>Programme</a:t>
            </a:r>
          </a:p>
        </p:txBody>
      </p:sp>
      <p:sp>
        <p:nvSpPr>
          <p:cNvPr id="3" name="object 3"/>
          <p:cNvSpPr/>
          <p:nvPr/>
        </p:nvSpPr>
        <p:spPr>
          <a:xfrm>
            <a:off x="1011936" y="1240536"/>
            <a:ext cx="7848600" cy="5309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41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The </a:t>
            </a:r>
            <a:r>
              <a:rPr spc="10" dirty="0"/>
              <a:t>value </a:t>
            </a:r>
            <a:r>
              <a:rPr spc="5" dirty="0"/>
              <a:t>of </a:t>
            </a:r>
            <a:r>
              <a:rPr spc="40" dirty="0"/>
              <a:t>a </a:t>
            </a:r>
            <a:r>
              <a:rPr spc="55" dirty="0"/>
              <a:t>strong</a:t>
            </a:r>
            <a:r>
              <a:rPr spc="-370" dirty="0"/>
              <a:t> </a:t>
            </a:r>
            <a:r>
              <a:rPr spc="55" dirty="0"/>
              <a:t>program</a:t>
            </a:r>
          </a:p>
        </p:txBody>
      </p:sp>
      <p:sp>
        <p:nvSpPr>
          <p:cNvPr id="8" name="object 8"/>
          <p:cNvSpPr/>
          <p:nvPr/>
        </p:nvSpPr>
        <p:spPr>
          <a:xfrm>
            <a:off x="560831" y="1341119"/>
            <a:ext cx="8735695" cy="1143000"/>
          </a:xfrm>
          <a:custGeom>
            <a:avLst/>
            <a:gdLst/>
            <a:ahLst/>
            <a:cxnLst/>
            <a:rect l="l" t="t" r="r" b="b"/>
            <a:pathLst>
              <a:path w="8735695" h="1143000">
                <a:moveTo>
                  <a:pt x="0" y="1143000"/>
                </a:moveTo>
                <a:lnTo>
                  <a:pt x="8735568" y="1143000"/>
                </a:lnTo>
                <a:lnTo>
                  <a:pt x="8735568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E4F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55358" y="1559305"/>
            <a:ext cx="2402205" cy="70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spc="-5" dirty="0">
                <a:latin typeface="Arial"/>
                <a:cs typeface="Arial"/>
              </a:rPr>
              <a:t>Project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Sustain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Compliance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ts val="143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Optimize Portfolio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8870" y="1559305"/>
            <a:ext cx="2357755" cy="70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Reduce Errors &amp;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Mishandling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Increase </a:t>
            </a:r>
            <a:r>
              <a:rPr sz="1200" spc="-5" dirty="0">
                <a:latin typeface="Arial"/>
                <a:cs typeface="Arial"/>
              </a:rPr>
              <a:t>Process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Efficiency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ts val="143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Cultural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Change/Accountability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0831" y="5074920"/>
            <a:ext cx="8735695" cy="1216660"/>
          </a:xfrm>
          <a:custGeom>
            <a:avLst/>
            <a:gdLst/>
            <a:ahLst/>
            <a:cxnLst/>
            <a:rect l="l" t="t" r="r" b="b"/>
            <a:pathLst>
              <a:path w="8735695" h="1216660">
                <a:moveTo>
                  <a:pt x="0" y="1216151"/>
                </a:moveTo>
                <a:lnTo>
                  <a:pt x="8735568" y="1216151"/>
                </a:lnTo>
                <a:lnTo>
                  <a:pt x="8735568" y="0"/>
                </a:lnTo>
                <a:lnTo>
                  <a:pt x="0" y="0"/>
                </a:lnTo>
                <a:lnTo>
                  <a:pt x="0" y="1216151"/>
                </a:lnTo>
                <a:close/>
              </a:path>
            </a:pathLst>
          </a:custGeom>
          <a:solidFill>
            <a:srgbClr val="E4F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55358" y="5365369"/>
            <a:ext cx="2083435" cy="69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Controls </a:t>
            </a:r>
            <a:r>
              <a:rPr sz="1200" spc="-5" dirty="0">
                <a:latin typeface="Arial"/>
                <a:cs typeface="Arial"/>
              </a:rPr>
              <a:t>Across</a:t>
            </a:r>
            <a:r>
              <a:rPr sz="1200" spc="-19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Lifecycle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Controls by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Sensitivity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ts val="143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Controls Designed for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8870" y="5235575"/>
            <a:ext cx="2385695" cy="95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Strengthen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Processes/Controls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Reduce </a:t>
            </a:r>
            <a:r>
              <a:rPr sz="1200" spc="-5" dirty="0">
                <a:latin typeface="Arial"/>
                <a:cs typeface="Arial"/>
              </a:rPr>
              <a:t>#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Vulnerabilities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Reduce Incident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Costs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ts val="143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spc="-5" dirty="0">
                <a:latin typeface="Arial"/>
                <a:cs typeface="Arial"/>
              </a:rPr>
              <a:t>Information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Ownership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0831" y="3694176"/>
            <a:ext cx="8735695" cy="1295400"/>
          </a:xfrm>
          <a:custGeom>
            <a:avLst/>
            <a:gdLst/>
            <a:ahLst/>
            <a:cxnLst/>
            <a:rect l="l" t="t" r="r" b="b"/>
            <a:pathLst>
              <a:path w="8735695" h="1295400">
                <a:moveTo>
                  <a:pt x="0" y="1295400"/>
                </a:moveTo>
                <a:lnTo>
                  <a:pt x="8735568" y="1295400"/>
                </a:lnTo>
                <a:lnTo>
                  <a:pt x="8735568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E4F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55358" y="3806063"/>
            <a:ext cx="2250440" cy="106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Reduce </a:t>
            </a:r>
            <a:r>
              <a:rPr sz="1200" spc="-5" dirty="0">
                <a:latin typeface="Arial"/>
                <a:cs typeface="Arial"/>
              </a:rPr>
              <a:t>Implementation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Time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spc="-5" dirty="0">
                <a:latin typeface="Arial"/>
                <a:cs typeface="Arial"/>
              </a:rPr>
              <a:t>Effective Communication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  </a:t>
            </a:r>
            <a:r>
              <a:rPr sz="1200" dirty="0">
                <a:latin typeface="Arial"/>
                <a:cs typeface="Arial"/>
              </a:rPr>
              <a:t>cooperation </a:t>
            </a:r>
            <a:r>
              <a:rPr sz="1200" spc="-5" dirty="0">
                <a:latin typeface="Arial"/>
                <a:cs typeface="Arial"/>
              </a:rPr>
              <a:t>between  </a:t>
            </a:r>
            <a:r>
              <a:rPr sz="1200" dirty="0">
                <a:latin typeface="Arial"/>
                <a:cs typeface="Arial"/>
              </a:rPr>
              <a:t>business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units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ts val="143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spc="-5" dirty="0">
                <a:latin typeface="Arial"/>
                <a:cs typeface="Arial"/>
              </a:rPr>
              <a:t>Streamline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Acquisitions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8870" y="3988942"/>
            <a:ext cx="2499995" cy="69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Reduce </a:t>
            </a:r>
            <a:r>
              <a:rPr sz="1200" spc="-5" dirty="0">
                <a:latin typeface="Arial"/>
                <a:cs typeface="Arial"/>
              </a:rPr>
              <a:t>Process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Time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spc="-5" dirty="0">
                <a:latin typeface="Arial"/>
                <a:cs typeface="Arial"/>
              </a:rPr>
              <a:t>Information </a:t>
            </a:r>
            <a:r>
              <a:rPr sz="1200" dirty="0">
                <a:latin typeface="Arial"/>
                <a:cs typeface="Arial"/>
              </a:rPr>
              <a:t>Sharing &amp;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Availability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ts val="143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Integrate </a:t>
            </a:r>
            <a:r>
              <a:rPr sz="1200" spc="-5" dirty="0">
                <a:latin typeface="Arial"/>
                <a:cs typeface="Arial"/>
              </a:rPr>
              <a:t>Key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Processes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0831" y="2569464"/>
            <a:ext cx="8735695" cy="1015365"/>
          </a:xfrm>
          <a:custGeom>
            <a:avLst/>
            <a:gdLst/>
            <a:ahLst/>
            <a:cxnLst/>
            <a:rect l="l" t="t" r="r" b="b"/>
            <a:pathLst>
              <a:path w="8735695" h="1015364">
                <a:moveTo>
                  <a:pt x="0" y="1014984"/>
                </a:moveTo>
                <a:lnTo>
                  <a:pt x="8735568" y="1014984"/>
                </a:lnTo>
                <a:lnTo>
                  <a:pt x="87355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E4F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55358" y="2759075"/>
            <a:ext cx="2116455" cy="69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spc="-10" dirty="0">
                <a:latin typeface="Arial"/>
                <a:cs typeface="Arial"/>
              </a:rPr>
              <a:t>Lower </a:t>
            </a:r>
            <a:r>
              <a:rPr sz="1200" dirty="0">
                <a:latin typeface="Arial"/>
                <a:cs typeface="Arial"/>
              </a:rPr>
              <a:t>Audit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Costs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Decrease Cost of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Control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ts val="143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spc="-10" dirty="0">
                <a:latin typeface="Arial"/>
                <a:cs typeface="Arial"/>
              </a:rPr>
              <a:t>Lower </a:t>
            </a:r>
            <a:r>
              <a:rPr sz="1200" dirty="0">
                <a:latin typeface="Arial"/>
                <a:cs typeface="Arial"/>
              </a:rPr>
              <a:t>Insurance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Premiums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58870" y="2759075"/>
            <a:ext cx="2235835" cy="69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Reduce Litigation</a:t>
            </a:r>
            <a:r>
              <a:rPr sz="1200" spc="-1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Costs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spc="-5" dirty="0">
                <a:latin typeface="Arial"/>
                <a:cs typeface="Arial"/>
              </a:rPr>
              <a:t>Lower </a:t>
            </a:r>
            <a:r>
              <a:rPr sz="1200" dirty="0">
                <a:latin typeface="Arial"/>
                <a:cs typeface="Arial"/>
              </a:rPr>
              <a:t>IT Infrastructure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Costs</a:t>
            </a:r>
            <a:endParaRPr sz="1200">
              <a:latin typeface="Arial"/>
              <a:cs typeface="Arial"/>
            </a:endParaRPr>
          </a:p>
          <a:p>
            <a:pPr marL="274320" indent="-274320">
              <a:lnSpc>
                <a:spcPts val="1430"/>
              </a:lnSpc>
              <a:spcBef>
                <a:spcPts val="600"/>
              </a:spcBef>
              <a:buClr>
                <a:srgbClr val="96979A"/>
              </a:buClr>
              <a:buFont typeface="Arial"/>
              <a:buChar char="■"/>
              <a:tabLst>
                <a:tab pos="274320" algn="l"/>
              </a:tabLst>
            </a:pPr>
            <a:r>
              <a:rPr sz="1200" dirty="0">
                <a:latin typeface="Arial"/>
                <a:cs typeface="Arial"/>
              </a:rPr>
              <a:t>Reduce Error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0831" y="5379720"/>
            <a:ext cx="2633980" cy="741045"/>
          </a:xfrm>
          <a:custGeom>
            <a:avLst/>
            <a:gdLst/>
            <a:ahLst/>
            <a:cxnLst/>
            <a:rect l="l" t="t" r="r" b="b"/>
            <a:pathLst>
              <a:path w="2633980" h="741045">
                <a:moveTo>
                  <a:pt x="1974723" y="0"/>
                </a:moveTo>
                <a:lnTo>
                  <a:pt x="0" y="0"/>
                </a:lnTo>
                <a:lnTo>
                  <a:pt x="658799" y="370331"/>
                </a:lnTo>
                <a:lnTo>
                  <a:pt x="0" y="740663"/>
                </a:lnTo>
                <a:lnTo>
                  <a:pt x="1974723" y="740663"/>
                </a:lnTo>
                <a:lnTo>
                  <a:pt x="2633472" y="370331"/>
                </a:lnTo>
                <a:lnTo>
                  <a:pt x="1974723" y="0"/>
                </a:lnTo>
                <a:close/>
              </a:path>
            </a:pathLst>
          </a:custGeom>
          <a:solidFill>
            <a:srgbClr val="BED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319" y="5324855"/>
            <a:ext cx="2630805" cy="741045"/>
          </a:xfrm>
          <a:custGeom>
            <a:avLst/>
            <a:gdLst/>
            <a:ahLst/>
            <a:cxnLst/>
            <a:rect l="l" t="t" r="r" b="b"/>
            <a:pathLst>
              <a:path w="2630804" h="741045">
                <a:moveTo>
                  <a:pt x="1971675" y="0"/>
                </a:moveTo>
                <a:lnTo>
                  <a:pt x="0" y="0"/>
                </a:lnTo>
                <a:lnTo>
                  <a:pt x="658749" y="370332"/>
                </a:lnTo>
                <a:lnTo>
                  <a:pt x="0" y="740664"/>
                </a:lnTo>
                <a:lnTo>
                  <a:pt x="1971675" y="740664"/>
                </a:lnTo>
                <a:lnTo>
                  <a:pt x="2630424" y="370332"/>
                </a:lnTo>
                <a:lnTo>
                  <a:pt x="1971675" y="0"/>
                </a:lnTo>
                <a:close/>
              </a:path>
            </a:pathLst>
          </a:custGeom>
          <a:solidFill>
            <a:srgbClr val="409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41450" y="5587187"/>
            <a:ext cx="106108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4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Secure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0831" y="4008120"/>
            <a:ext cx="2633980" cy="741045"/>
          </a:xfrm>
          <a:custGeom>
            <a:avLst/>
            <a:gdLst/>
            <a:ahLst/>
            <a:cxnLst/>
            <a:rect l="l" t="t" r="r" b="b"/>
            <a:pathLst>
              <a:path w="2633980" h="741045">
                <a:moveTo>
                  <a:pt x="1974723" y="0"/>
                </a:moveTo>
                <a:lnTo>
                  <a:pt x="0" y="0"/>
                </a:lnTo>
                <a:lnTo>
                  <a:pt x="658799" y="370331"/>
                </a:lnTo>
                <a:lnTo>
                  <a:pt x="0" y="740663"/>
                </a:lnTo>
                <a:lnTo>
                  <a:pt x="1974723" y="740663"/>
                </a:lnTo>
                <a:lnTo>
                  <a:pt x="2633472" y="370331"/>
                </a:lnTo>
                <a:lnTo>
                  <a:pt x="1974723" y="0"/>
                </a:lnTo>
                <a:close/>
              </a:path>
            </a:pathLst>
          </a:custGeom>
          <a:solidFill>
            <a:srgbClr val="BED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5319" y="3950208"/>
            <a:ext cx="2630805" cy="741045"/>
          </a:xfrm>
          <a:custGeom>
            <a:avLst/>
            <a:gdLst/>
            <a:ahLst/>
            <a:cxnLst/>
            <a:rect l="l" t="t" r="r" b="b"/>
            <a:pathLst>
              <a:path w="2630804" h="741045">
                <a:moveTo>
                  <a:pt x="1971675" y="0"/>
                </a:moveTo>
                <a:lnTo>
                  <a:pt x="0" y="0"/>
                </a:lnTo>
                <a:lnTo>
                  <a:pt x="658749" y="370332"/>
                </a:lnTo>
                <a:lnTo>
                  <a:pt x="0" y="740664"/>
                </a:lnTo>
                <a:lnTo>
                  <a:pt x="1971675" y="740664"/>
                </a:lnTo>
                <a:lnTo>
                  <a:pt x="2630424" y="370332"/>
                </a:lnTo>
                <a:lnTo>
                  <a:pt x="1971675" y="0"/>
                </a:lnTo>
                <a:close/>
              </a:path>
            </a:pathLst>
          </a:custGeom>
          <a:solidFill>
            <a:srgbClr val="409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06626" y="4211573"/>
            <a:ext cx="52641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4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aste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0831" y="2743200"/>
            <a:ext cx="2633980" cy="737870"/>
          </a:xfrm>
          <a:custGeom>
            <a:avLst/>
            <a:gdLst/>
            <a:ahLst/>
            <a:cxnLst/>
            <a:rect l="l" t="t" r="r" b="b"/>
            <a:pathLst>
              <a:path w="2633980" h="737870">
                <a:moveTo>
                  <a:pt x="1977390" y="0"/>
                </a:moveTo>
                <a:lnTo>
                  <a:pt x="0" y="0"/>
                </a:lnTo>
                <a:lnTo>
                  <a:pt x="656094" y="368808"/>
                </a:lnTo>
                <a:lnTo>
                  <a:pt x="0" y="737615"/>
                </a:lnTo>
                <a:lnTo>
                  <a:pt x="1977390" y="737615"/>
                </a:lnTo>
                <a:lnTo>
                  <a:pt x="2633472" y="368808"/>
                </a:lnTo>
                <a:lnTo>
                  <a:pt x="1977390" y="0"/>
                </a:lnTo>
                <a:close/>
              </a:path>
            </a:pathLst>
          </a:custGeom>
          <a:solidFill>
            <a:srgbClr val="BED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5319" y="2691383"/>
            <a:ext cx="2630805" cy="741045"/>
          </a:xfrm>
          <a:custGeom>
            <a:avLst/>
            <a:gdLst/>
            <a:ahLst/>
            <a:cxnLst/>
            <a:rect l="l" t="t" r="r" b="b"/>
            <a:pathLst>
              <a:path w="2630804" h="741045">
                <a:moveTo>
                  <a:pt x="1971675" y="0"/>
                </a:moveTo>
                <a:lnTo>
                  <a:pt x="0" y="0"/>
                </a:lnTo>
                <a:lnTo>
                  <a:pt x="658749" y="370331"/>
                </a:lnTo>
                <a:lnTo>
                  <a:pt x="0" y="740663"/>
                </a:lnTo>
                <a:lnTo>
                  <a:pt x="1971675" y="740663"/>
                </a:lnTo>
                <a:lnTo>
                  <a:pt x="2630424" y="370331"/>
                </a:lnTo>
                <a:lnTo>
                  <a:pt x="1971675" y="0"/>
                </a:lnTo>
                <a:close/>
              </a:path>
            </a:pathLst>
          </a:custGeom>
          <a:solidFill>
            <a:srgbClr val="409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18233" y="2953384"/>
            <a:ext cx="70294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4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hea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0831" y="1569719"/>
            <a:ext cx="2633980" cy="741045"/>
          </a:xfrm>
          <a:custGeom>
            <a:avLst/>
            <a:gdLst/>
            <a:ahLst/>
            <a:cxnLst/>
            <a:rect l="l" t="t" r="r" b="b"/>
            <a:pathLst>
              <a:path w="2633980" h="741044">
                <a:moveTo>
                  <a:pt x="1974723" y="0"/>
                </a:moveTo>
                <a:lnTo>
                  <a:pt x="0" y="0"/>
                </a:lnTo>
                <a:lnTo>
                  <a:pt x="658799" y="370331"/>
                </a:lnTo>
                <a:lnTo>
                  <a:pt x="0" y="740663"/>
                </a:lnTo>
                <a:lnTo>
                  <a:pt x="1974723" y="740663"/>
                </a:lnTo>
                <a:lnTo>
                  <a:pt x="2633472" y="370331"/>
                </a:lnTo>
                <a:lnTo>
                  <a:pt x="1974723" y="0"/>
                </a:lnTo>
                <a:close/>
              </a:path>
            </a:pathLst>
          </a:custGeom>
          <a:solidFill>
            <a:srgbClr val="BED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5319" y="1520952"/>
            <a:ext cx="2630805" cy="737870"/>
          </a:xfrm>
          <a:custGeom>
            <a:avLst/>
            <a:gdLst/>
            <a:ahLst/>
            <a:cxnLst/>
            <a:rect l="l" t="t" r="r" b="b"/>
            <a:pathLst>
              <a:path w="2630804" h="737869">
                <a:moveTo>
                  <a:pt x="1974342" y="0"/>
                </a:moveTo>
                <a:lnTo>
                  <a:pt x="0" y="0"/>
                </a:lnTo>
                <a:lnTo>
                  <a:pt x="656082" y="368808"/>
                </a:lnTo>
                <a:lnTo>
                  <a:pt x="0" y="737615"/>
                </a:lnTo>
                <a:lnTo>
                  <a:pt x="1974342" y="737615"/>
                </a:lnTo>
                <a:lnTo>
                  <a:pt x="2630424" y="368808"/>
                </a:lnTo>
                <a:lnTo>
                  <a:pt x="1974342" y="0"/>
                </a:lnTo>
                <a:close/>
              </a:path>
            </a:pathLst>
          </a:custGeom>
          <a:solidFill>
            <a:srgbClr val="409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715770" y="1779904"/>
            <a:ext cx="50800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4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42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GAPP </a:t>
            </a:r>
            <a:r>
              <a:rPr spc="5" dirty="0"/>
              <a:t>Privacy </a:t>
            </a:r>
            <a:r>
              <a:rPr spc="15" dirty="0"/>
              <a:t>maturity</a:t>
            </a:r>
            <a:r>
              <a:rPr spc="-310" dirty="0"/>
              <a:t> </a:t>
            </a:r>
            <a:r>
              <a:rPr spc="25" dirty="0"/>
              <a:t>overview</a:t>
            </a:r>
          </a:p>
        </p:txBody>
      </p:sp>
      <p:sp>
        <p:nvSpPr>
          <p:cNvPr id="8" name="object 8"/>
          <p:cNvSpPr/>
          <p:nvPr/>
        </p:nvSpPr>
        <p:spPr>
          <a:xfrm>
            <a:off x="478536" y="1182624"/>
            <a:ext cx="570230" cy="4456430"/>
          </a:xfrm>
          <a:custGeom>
            <a:avLst/>
            <a:gdLst/>
            <a:ahLst/>
            <a:cxnLst/>
            <a:rect l="l" t="t" r="r" b="b"/>
            <a:pathLst>
              <a:path w="570230" h="4456430">
                <a:moveTo>
                  <a:pt x="427482" y="284988"/>
                </a:moveTo>
                <a:lnTo>
                  <a:pt x="142494" y="284988"/>
                </a:lnTo>
                <a:lnTo>
                  <a:pt x="142494" y="4456176"/>
                </a:lnTo>
                <a:lnTo>
                  <a:pt x="427482" y="4456176"/>
                </a:lnTo>
                <a:lnTo>
                  <a:pt x="427482" y="284988"/>
                </a:lnTo>
                <a:close/>
              </a:path>
              <a:path w="570230" h="4456430">
                <a:moveTo>
                  <a:pt x="284988" y="0"/>
                </a:moveTo>
                <a:lnTo>
                  <a:pt x="0" y="284988"/>
                </a:lnTo>
                <a:lnTo>
                  <a:pt x="569976" y="284988"/>
                </a:lnTo>
                <a:lnTo>
                  <a:pt x="284988" y="0"/>
                </a:lnTo>
                <a:close/>
              </a:path>
            </a:pathLst>
          </a:custGeom>
          <a:solidFill>
            <a:srgbClr val="409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0856" y="2934788"/>
            <a:ext cx="165735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5"/>
              </a:lnSpc>
            </a:pP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1560" y="5715000"/>
            <a:ext cx="8135620" cy="314325"/>
          </a:xfrm>
          <a:custGeom>
            <a:avLst/>
            <a:gdLst/>
            <a:ahLst/>
            <a:cxnLst/>
            <a:rect l="l" t="t" r="r" b="b"/>
            <a:pathLst>
              <a:path w="8135620" h="314325">
                <a:moveTo>
                  <a:pt x="7845298" y="0"/>
                </a:moveTo>
                <a:lnTo>
                  <a:pt x="7845298" y="56146"/>
                </a:lnTo>
                <a:lnTo>
                  <a:pt x="0" y="56146"/>
                </a:lnTo>
                <a:lnTo>
                  <a:pt x="0" y="257797"/>
                </a:lnTo>
                <a:lnTo>
                  <a:pt x="7845298" y="257797"/>
                </a:lnTo>
                <a:lnTo>
                  <a:pt x="7845298" y="313944"/>
                </a:lnTo>
                <a:lnTo>
                  <a:pt x="8135112" y="156972"/>
                </a:lnTo>
                <a:lnTo>
                  <a:pt x="7845298" y="0"/>
                </a:lnTo>
                <a:close/>
              </a:path>
            </a:pathLst>
          </a:custGeom>
          <a:solidFill>
            <a:srgbClr val="969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31519" y="5795873"/>
            <a:ext cx="28511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4554" y="5795873"/>
            <a:ext cx="323405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Accuracy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and Organizational</a:t>
            </a:r>
            <a:r>
              <a:rPr sz="1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Confidence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26881" y="5795873"/>
            <a:ext cx="31115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0703" y="1310639"/>
            <a:ext cx="8098790" cy="4173220"/>
          </a:xfrm>
          <a:custGeom>
            <a:avLst/>
            <a:gdLst/>
            <a:ahLst/>
            <a:cxnLst/>
            <a:rect l="l" t="t" r="r" b="b"/>
            <a:pathLst>
              <a:path w="8098790" h="4173220">
                <a:moveTo>
                  <a:pt x="0" y="4172712"/>
                </a:moveTo>
                <a:lnTo>
                  <a:pt x="8098535" y="4172712"/>
                </a:lnTo>
                <a:lnTo>
                  <a:pt x="8098535" y="0"/>
                </a:lnTo>
                <a:lnTo>
                  <a:pt x="0" y="0"/>
                </a:lnTo>
                <a:lnTo>
                  <a:pt x="0" y="4172712"/>
                </a:lnTo>
                <a:close/>
              </a:path>
            </a:pathLst>
          </a:custGeom>
          <a:solidFill>
            <a:srgbClr val="E4F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93685" y="1576959"/>
            <a:ext cx="508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Level </a:t>
            </a:r>
            <a:r>
              <a:rPr sz="800" b="1" spc="-5" dirty="0">
                <a:latin typeface="Arial"/>
                <a:cs typeface="Arial"/>
              </a:rPr>
              <a:t>5  </a:t>
            </a:r>
            <a:r>
              <a:rPr sz="800" b="1" spc="-30" dirty="0">
                <a:latin typeface="Arial"/>
                <a:cs typeface="Arial"/>
              </a:rPr>
              <a:t>O</a:t>
            </a:r>
            <a:r>
              <a:rPr sz="800" b="1" spc="-10" dirty="0">
                <a:latin typeface="Arial"/>
                <a:cs typeface="Arial"/>
              </a:rPr>
              <a:t>p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spc="-10" dirty="0">
                <a:latin typeface="Arial"/>
                <a:cs typeface="Arial"/>
              </a:rPr>
              <a:t>i</a:t>
            </a:r>
            <a:r>
              <a:rPr sz="800" b="1" spc="-20" dirty="0">
                <a:latin typeface="Arial"/>
                <a:cs typeface="Arial"/>
              </a:rPr>
              <a:t>m</a:t>
            </a:r>
            <a:r>
              <a:rPr sz="800" b="1" spc="-10" dirty="0">
                <a:latin typeface="Arial"/>
                <a:cs typeface="Arial"/>
              </a:rPr>
              <a:t>i</a:t>
            </a:r>
            <a:r>
              <a:rPr sz="800" b="1" spc="0" dirty="0">
                <a:latin typeface="Arial"/>
                <a:cs typeface="Arial"/>
              </a:rPr>
              <a:t>z</a:t>
            </a:r>
            <a:r>
              <a:rPr sz="800" b="1" spc="-15" dirty="0">
                <a:latin typeface="Arial"/>
                <a:cs typeface="Arial"/>
              </a:rPr>
              <a:t>e</a:t>
            </a:r>
            <a:r>
              <a:rPr sz="800" b="1" spc="-5" dirty="0">
                <a:latin typeface="Arial"/>
                <a:cs typeface="Arial"/>
              </a:rPr>
              <a:t>d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51930" y="2212085"/>
            <a:ext cx="46164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Level</a:t>
            </a:r>
            <a:r>
              <a:rPr sz="800" b="1" spc="-5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Managed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90892" y="2143633"/>
            <a:ext cx="1308735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Has </a:t>
            </a:r>
            <a:r>
              <a:rPr sz="900" spc="5" dirty="0">
                <a:latin typeface="Arial"/>
                <a:cs typeface="Arial"/>
              </a:rPr>
              <a:t>fully </a:t>
            </a:r>
            <a:r>
              <a:rPr sz="900" dirty="0">
                <a:latin typeface="Arial"/>
                <a:cs typeface="Arial"/>
              </a:rPr>
              <a:t>implemented  </a:t>
            </a:r>
            <a:r>
              <a:rPr sz="900" spc="5" dirty="0">
                <a:latin typeface="Arial"/>
                <a:cs typeface="Arial"/>
              </a:rPr>
              <a:t>privacy </a:t>
            </a:r>
            <a:r>
              <a:rPr sz="900" dirty="0">
                <a:latin typeface="Arial"/>
                <a:cs typeface="Arial"/>
              </a:rPr>
              <a:t>program and has  </a:t>
            </a:r>
            <a:r>
              <a:rPr sz="900" spc="-5" dirty="0">
                <a:latin typeface="Arial"/>
                <a:cs typeface="Arial"/>
              </a:rPr>
              <a:t>fostered </a:t>
            </a:r>
            <a:r>
              <a:rPr sz="900" spc="5" dirty="0">
                <a:latin typeface="Arial"/>
                <a:cs typeface="Arial"/>
              </a:rPr>
              <a:t>a privacy</a:t>
            </a:r>
            <a:r>
              <a:rPr sz="900" spc="-13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culture  </a:t>
            </a:r>
            <a:r>
              <a:rPr sz="900" dirty="0">
                <a:latin typeface="Arial"/>
                <a:cs typeface="Arial"/>
              </a:rPr>
              <a:t>organization-wide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14850" y="2988817"/>
            <a:ext cx="38862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Level </a:t>
            </a:r>
            <a:r>
              <a:rPr sz="800" b="1" spc="-5" dirty="0">
                <a:latin typeface="Arial"/>
                <a:cs typeface="Arial"/>
              </a:rPr>
              <a:t>3  </a:t>
            </a:r>
            <a:r>
              <a:rPr sz="800" b="1" spc="-30" dirty="0">
                <a:latin typeface="Arial"/>
                <a:cs typeface="Arial"/>
              </a:rPr>
              <a:t>D</a:t>
            </a:r>
            <a:r>
              <a:rPr sz="800" b="1" spc="-15" dirty="0">
                <a:latin typeface="Arial"/>
                <a:cs typeface="Arial"/>
              </a:rPr>
              <a:t>e</a:t>
            </a:r>
            <a:r>
              <a:rPr sz="800" b="1" spc="-5" dirty="0">
                <a:latin typeface="Arial"/>
                <a:cs typeface="Arial"/>
              </a:rPr>
              <a:t>f</a:t>
            </a:r>
            <a:r>
              <a:rPr sz="800" b="1" spc="-10" dirty="0">
                <a:latin typeface="Arial"/>
                <a:cs typeface="Arial"/>
              </a:rPr>
              <a:t>in</a:t>
            </a:r>
            <a:r>
              <a:rPr sz="800" b="1" spc="-15" dirty="0">
                <a:latin typeface="Arial"/>
                <a:cs typeface="Arial"/>
              </a:rPr>
              <a:t>e</a:t>
            </a:r>
            <a:r>
              <a:rPr sz="800" b="1" spc="-5" dirty="0">
                <a:latin typeface="Arial"/>
                <a:cs typeface="Arial"/>
              </a:rPr>
              <a:t>d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51930" y="2777363"/>
            <a:ext cx="1282065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Established </a:t>
            </a:r>
            <a:r>
              <a:rPr sz="900" spc="5" dirty="0">
                <a:latin typeface="Arial"/>
                <a:cs typeface="Arial"/>
              </a:rPr>
              <a:t>privacy  program; </a:t>
            </a:r>
            <a:r>
              <a:rPr sz="900" spc="-5" dirty="0">
                <a:latin typeface="Arial"/>
                <a:cs typeface="Arial"/>
              </a:rPr>
              <a:t>uses </a:t>
            </a:r>
            <a:r>
              <a:rPr sz="900" spc="5" dirty="0">
                <a:latin typeface="Arial"/>
                <a:cs typeface="Arial"/>
              </a:rPr>
              <a:t>privacy  </a:t>
            </a:r>
            <a:r>
              <a:rPr sz="900" dirty="0">
                <a:latin typeface="Arial"/>
                <a:cs typeface="Arial"/>
              </a:rPr>
              <a:t>enhancing </a:t>
            </a:r>
            <a:r>
              <a:rPr sz="900" spc="5" dirty="0">
                <a:latin typeface="Arial"/>
                <a:cs typeface="Arial"/>
              </a:rPr>
              <a:t>tools </a:t>
            </a:r>
            <a:r>
              <a:rPr sz="900" dirty="0">
                <a:latin typeface="Arial"/>
                <a:cs typeface="Arial"/>
              </a:rPr>
              <a:t>and  </a:t>
            </a:r>
            <a:r>
              <a:rPr sz="900" spc="-5" dirty="0">
                <a:latin typeface="Arial"/>
                <a:cs typeface="Arial"/>
              </a:rPr>
              <a:t>techniques, </a:t>
            </a:r>
            <a:r>
              <a:rPr sz="900" spc="5" dirty="0">
                <a:latin typeface="Arial"/>
                <a:cs typeface="Arial"/>
              </a:rPr>
              <a:t>including  </a:t>
            </a:r>
            <a:r>
              <a:rPr sz="900" dirty="0">
                <a:latin typeface="Arial"/>
                <a:cs typeface="Arial"/>
              </a:rPr>
              <a:t>addressing </a:t>
            </a:r>
            <a:r>
              <a:rPr sz="900" spc="5" dirty="0">
                <a:latin typeface="Arial"/>
                <a:cs typeface="Arial"/>
              </a:rPr>
              <a:t>privacy</a:t>
            </a:r>
            <a:r>
              <a:rPr sz="900" spc="-15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risks.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7764" y="3655695"/>
            <a:ext cx="55689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Level</a:t>
            </a:r>
            <a:r>
              <a:rPr sz="800" b="1" spc="-5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R</a:t>
            </a:r>
            <a:r>
              <a:rPr sz="800" b="1" spc="-15" dirty="0">
                <a:latin typeface="Arial"/>
                <a:cs typeface="Arial"/>
              </a:rPr>
              <a:t>e</a:t>
            </a:r>
            <a:r>
              <a:rPr sz="800" b="1" spc="-10" dirty="0">
                <a:latin typeface="Arial"/>
                <a:cs typeface="Arial"/>
              </a:rPr>
              <a:t>p</a:t>
            </a:r>
            <a:r>
              <a:rPr sz="800" b="1" spc="-15" dirty="0">
                <a:latin typeface="Arial"/>
                <a:cs typeface="Arial"/>
              </a:rPr>
              <a:t>ea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spc="-15" dirty="0">
                <a:latin typeface="Arial"/>
                <a:cs typeface="Arial"/>
              </a:rPr>
              <a:t>a</a:t>
            </a:r>
            <a:r>
              <a:rPr sz="800" b="1" spc="-10" dirty="0">
                <a:latin typeface="Arial"/>
                <a:cs typeface="Arial"/>
              </a:rPr>
              <a:t>bl</a:t>
            </a:r>
            <a:r>
              <a:rPr sz="800" b="1" spc="-5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2978" y="3519551"/>
            <a:ext cx="1400175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6555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Established </a:t>
            </a:r>
            <a:r>
              <a:rPr sz="900" spc="5" dirty="0">
                <a:latin typeface="Arial"/>
                <a:cs typeface="Arial"/>
              </a:rPr>
              <a:t>privacy  </a:t>
            </a:r>
            <a:r>
              <a:rPr sz="900" dirty="0">
                <a:latin typeface="Arial"/>
                <a:cs typeface="Arial"/>
              </a:rPr>
              <a:t>policies that</a:t>
            </a:r>
            <a:r>
              <a:rPr sz="900" spc="-13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include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5" dirty="0">
                <a:latin typeface="Arial"/>
                <a:cs typeface="Arial"/>
              </a:rPr>
              <a:t>all </a:t>
            </a:r>
            <a:r>
              <a:rPr sz="900" dirty="0">
                <a:latin typeface="Arial"/>
                <a:cs typeface="Arial"/>
              </a:rPr>
              <a:t>business </a:t>
            </a:r>
            <a:r>
              <a:rPr sz="900" spc="-5" dirty="0">
                <a:latin typeface="Arial"/>
                <a:cs typeface="Arial"/>
              </a:rPr>
              <a:t>processes;  </a:t>
            </a:r>
            <a:r>
              <a:rPr sz="900" dirty="0">
                <a:latin typeface="Arial"/>
                <a:cs typeface="Arial"/>
              </a:rPr>
              <a:t>has </a:t>
            </a:r>
            <a:r>
              <a:rPr sz="900" spc="5" dirty="0">
                <a:latin typeface="Arial"/>
                <a:cs typeface="Arial"/>
              </a:rPr>
              <a:t>an </a:t>
            </a:r>
            <a:r>
              <a:rPr sz="900" spc="-5" dirty="0">
                <a:latin typeface="Arial"/>
                <a:cs typeface="Arial"/>
              </a:rPr>
              <a:t>awareness  </a:t>
            </a:r>
            <a:r>
              <a:rPr sz="900" dirty="0">
                <a:latin typeface="Arial"/>
                <a:cs typeface="Arial"/>
              </a:rPr>
              <a:t>program and </a:t>
            </a:r>
            <a:r>
              <a:rPr sz="900" spc="-5" dirty="0">
                <a:latin typeface="Arial"/>
                <a:cs typeface="Arial"/>
              </a:rPr>
              <a:t>uses </a:t>
            </a:r>
            <a:r>
              <a:rPr sz="900" dirty="0">
                <a:latin typeface="Arial"/>
                <a:cs typeface="Arial"/>
              </a:rPr>
              <a:t>PIAs  and </a:t>
            </a:r>
            <a:r>
              <a:rPr sz="900" spc="5" dirty="0">
                <a:latin typeface="Arial"/>
                <a:cs typeface="Arial"/>
              </a:rPr>
              <a:t>compliance</a:t>
            </a:r>
            <a:r>
              <a:rPr sz="900" spc="-17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monitoring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95957" y="4377690"/>
            <a:ext cx="37719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Level </a:t>
            </a:r>
            <a:r>
              <a:rPr sz="800" b="1" spc="-5" dirty="0">
                <a:latin typeface="Arial"/>
                <a:cs typeface="Arial"/>
              </a:rPr>
              <a:t>1  </a:t>
            </a:r>
            <a:r>
              <a:rPr sz="800" b="1" spc="-20" dirty="0">
                <a:latin typeface="Arial"/>
                <a:cs typeface="Arial"/>
              </a:rPr>
              <a:t>Ad</a:t>
            </a:r>
            <a:r>
              <a:rPr sz="800" b="1" spc="-55" dirty="0">
                <a:latin typeface="Arial"/>
                <a:cs typeface="Arial"/>
              </a:rPr>
              <a:t> </a:t>
            </a:r>
            <a:r>
              <a:rPr sz="800" b="1" spc="-15" dirty="0">
                <a:latin typeface="Arial"/>
                <a:cs typeface="Arial"/>
              </a:rPr>
              <a:t>Hoc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37764" y="4308094"/>
            <a:ext cx="119253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Recognize </a:t>
            </a:r>
            <a:r>
              <a:rPr sz="900" spc="5" dirty="0">
                <a:latin typeface="Arial"/>
                <a:cs typeface="Arial"/>
              </a:rPr>
              <a:t>privacy </a:t>
            </a:r>
            <a:r>
              <a:rPr sz="900" dirty="0">
                <a:latin typeface="Arial"/>
                <a:cs typeface="Arial"/>
              </a:rPr>
              <a:t>as  </a:t>
            </a:r>
            <a:r>
              <a:rPr sz="900" spc="5" dirty="0">
                <a:latin typeface="Arial"/>
                <a:cs typeface="Arial"/>
              </a:rPr>
              <a:t>an </a:t>
            </a:r>
            <a:r>
              <a:rPr sz="900" dirty="0">
                <a:latin typeface="Arial"/>
                <a:cs typeface="Arial"/>
              </a:rPr>
              <a:t>issue; and has  assigned responsibility  and </a:t>
            </a:r>
            <a:r>
              <a:rPr sz="900" spc="-5" dirty="0">
                <a:latin typeface="Arial"/>
                <a:cs typeface="Arial"/>
              </a:rPr>
              <a:t>developed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policies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95957" y="4896611"/>
            <a:ext cx="139827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956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Recognize </a:t>
            </a:r>
            <a:r>
              <a:rPr sz="900" spc="5" dirty="0">
                <a:latin typeface="Arial"/>
                <a:cs typeface="Arial"/>
              </a:rPr>
              <a:t>privacy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as  an issue; but has</a:t>
            </a:r>
            <a:r>
              <a:rPr sz="900" spc="-1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not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developed </a:t>
            </a:r>
            <a:r>
              <a:rPr sz="900" spc="5" dirty="0">
                <a:latin typeface="Arial"/>
                <a:cs typeface="Arial"/>
              </a:rPr>
              <a:t>privacy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policies,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procedures and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practices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71372" y="1540763"/>
            <a:ext cx="7443470" cy="3685540"/>
          </a:xfrm>
          <a:custGeom>
            <a:avLst/>
            <a:gdLst/>
            <a:ahLst/>
            <a:cxnLst/>
            <a:rect l="l" t="t" r="r" b="b"/>
            <a:pathLst>
              <a:path w="7443470" h="3685540">
                <a:moveTo>
                  <a:pt x="7353615" y="32599"/>
                </a:moveTo>
                <a:lnTo>
                  <a:pt x="0" y="3657473"/>
                </a:lnTo>
                <a:lnTo>
                  <a:pt x="9525" y="3685031"/>
                </a:lnTo>
                <a:lnTo>
                  <a:pt x="7367293" y="61985"/>
                </a:lnTo>
                <a:lnTo>
                  <a:pt x="7353615" y="32599"/>
                </a:lnTo>
                <a:close/>
              </a:path>
              <a:path w="7443470" h="3685540">
                <a:moveTo>
                  <a:pt x="7429432" y="27559"/>
                </a:moveTo>
                <a:lnTo>
                  <a:pt x="7363841" y="27559"/>
                </a:lnTo>
                <a:lnTo>
                  <a:pt x="7381239" y="55118"/>
                </a:lnTo>
                <a:lnTo>
                  <a:pt x="7367293" y="61985"/>
                </a:lnTo>
                <a:lnTo>
                  <a:pt x="7381239" y="91948"/>
                </a:lnTo>
                <a:lnTo>
                  <a:pt x="7429432" y="27559"/>
                </a:lnTo>
                <a:close/>
              </a:path>
              <a:path w="7443470" h="3685540">
                <a:moveTo>
                  <a:pt x="7338441" y="0"/>
                </a:moveTo>
                <a:lnTo>
                  <a:pt x="7353615" y="32599"/>
                </a:lnTo>
                <a:lnTo>
                  <a:pt x="7363841" y="27559"/>
                </a:lnTo>
                <a:lnTo>
                  <a:pt x="7429432" y="27559"/>
                </a:lnTo>
                <a:lnTo>
                  <a:pt x="7443216" y="9144"/>
                </a:lnTo>
                <a:lnTo>
                  <a:pt x="7338441" y="0"/>
                </a:lnTo>
                <a:close/>
              </a:path>
            </a:pathLst>
          </a:custGeom>
          <a:solidFill>
            <a:srgbClr val="AA5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1372" y="1568322"/>
            <a:ext cx="7381240" cy="3657600"/>
          </a:xfrm>
          <a:custGeom>
            <a:avLst/>
            <a:gdLst/>
            <a:ahLst/>
            <a:cxnLst/>
            <a:rect l="l" t="t" r="r" b="b"/>
            <a:pathLst>
              <a:path w="7381240" h="3657600">
                <a:moveTo>
                  <a:pt x="0" y="3629914"/>
                </a:moveTo>
                <a:lnTo>
                  <a:pt x="7363841" y="0"/>
                </a:lnTo>
                <a:lnTo>
                  <a:pt x="7381239" y="27559"/>
                </a:lnTo>
                <a:lnTo>
                  <a:pt x="9525" y="3657473"/>
                </a:lnTo>
                <a:lnTo>
                  <a:pt x="0" y="3629914"/>
                </a:lnTo>
                <a:close/>
              </a:path>
            </a:pathLst>
          </a:custGeom>
          <a:ln w="3175">
            <a:solidFill>
              <a:srgbClr val="AA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09813" y="1540763"/>
            <a:ext cx="104775" cy="92075"/>
          </a:xfrm>
          <a:custGeom>
            <a:avLst/>
            <a:gdLst/>
            <a:ahLst/>
            <a:cxnLst/>
            <a:rect l="l" t="t" r="r" b="b"/>
            <a:pathLst>
              <a:path w="104775" h="92075">
                <a:moveTo>
                  <a:pt x="0" y="0"/>
                </a:moveTo>
                <a:lnTo>
                  <a:pt x="104775" y="9144"/>
                </a:lnTo>
                <a:lnTo>
                  <a:pt x="42798" y="919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A5C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51560" y="1146047"/>
            <a:ext cx="158750" cy="4483735"/>
          </a:xfrm>
          <a:custGeom>
            <a:avLst/>
            <a:gdLst/>
            <a:ahLst/>
            <a:cxnLst/>
            <a:rect l="l" t="t" r="r" b="b"/>
            <a:pathLst>
              <a:path w="158750" h="4483735">
                <a:moveTo>
                  <a:pt x="158496" y="0"/>
                </a:moveTo>
                <a:lnTo>
                  <a:pt x="0" y="165353"/>
                </a:lnTo>
                <a:lnTo>
                  <a:pt x="0" y="4483608"/>
                </a:lnTo>
                <a:lnTo>
                  <a:pt x="158496" y="4318254"/>
                </a:lnTo>
                <a:lnTo>
                  <a:pt x="158496" y="0"/>
                </a:lnTo>
                <a:close/>
              </a:path>
            </a:pathLst>
          </a:custGeom>
          <a:solidFill>
            <a:srgbClr val="BED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3083" y="1147572"/>
            <a:ext cx="158750" cy="165100"/>
          </a:xfrm>
          <a:custGeom>
            <a:avLst/>
            <a:gdLst/>
            <a:ahLst/>
            <a:cxnLst/>
            <a:rect l="l" t="t" r="r" b="b"/>
            <a:pathLst>
              <a:path w="158750" h="165100">
                <a:moveTo>
                  <a:pt x="0" y="164591"/>
                </a:moveTo>
                <a:lnTo>
                  <a:pt x="158496" y="0"/>
                </a:lnTo>
              </a:path>
            </a:pathLst>
          </a:custGeom>
          <a:ln w="3175">
            <a:solidFill>
              <a:srgbClr val="2C5A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51560" y="5465064"/>
            <a:ext cx="8239125" cy="165100"/>
          </a:xfrm>
          <a:custGeom>
            <a:avLst/>
            <a:gdLst/>
            <a:ahLst/>
            <a:cxnLst/>
            <a:rect l="l" t="t" r="r" b="b"/>
            <a:pathLst>
              <a:path w="8239125" h="165100">
                <a:moveTo>
                  <a:pt x="8238744" y="0"/>
                </a:moveTo>
                <a:lnTo>
                  <a:pt x="157187" y="0"/>
                </a:lnTo>
                <a:lnTo>
                  <a:pt x="0" y="164592"/>
                </a:lnTo>
                <a:lnTo>
                  <a:pt x="8081518" y="164592"/>
                </a:lnTo>
                <a:lnTo>
                  <a:pt x="8238744" y="0"/>
                </a:lnTo>
                <a:close/>
              </a:path>
            </a:pathLst>
          </a:custGeom>
          <a:solidFill>
            <a:srgbClr val="409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31807" y="1146047"/>
            <a:ext cx="158750" cy="4483735"/>
          </a:xfrm>
          <a:custGeom>
            <a:avLst/>
            <a:gdLst/>
            <a:ahLst/>
            <a:cxnLst/>
            <a:rect l="l" t="t" r="r" b="b"/>
            <a:pathLst>
              <a:path w="158750" h="4483735">
                <a:moveTo>
                  <a:pt x="158496" y="0"/>
                </a:moveTo>
                <a:lnTo>
                  <a:pt x="0" y="165353"/>
                </a:lnTo>
                <a:lnTo>
                  <a:pt x="0" y="4483608"/>
                </a:lnTo>
                <a:lnTo>
                  <a:pt x="158496" y="4318254"/>
                </a:lnTo>
                <a:lnTo>
                  <a:pt x="158496" y="0"/>
                </a:lnTo>
                <a:close/>
              </a:path>
            </a:pathLst>
          </a:custGeom>
          <a:solidFill>
            <a:srgbClr val="BED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51560" y="1146047"/>
            <a:ext cx="8239125" cy="165100"/>
          </a:xfrm>
          <a:custGeom>
            <a:avLst/>
            <a:gdLst/>
            <a:ahLst/>
            <a:cxnLst/>
            <a:rect l="l" t="t" r="r" b="b"/>
            <a:pathLst>
              <a:path w="8239125" h="165100">
                <a:moveTo>
                  <a:pt x="8238744" y="0"/>
                </a:moveTo>
                <a:lnTo>
                  <a:pt x="157187" y="0"/>
                </a:lnTo>
                <a:lnTo>
                  <a:pt x="0" y="164591"/>
                </a:lnTo>
                <a:lnTo>
                  <a:pt x="8081518" y="164591"/>
                </a:lnTo>
                <a:lnTo>
                  <a:pt x="8238744" y="0"/>
                </a:lnTo>
                <a:close/>
              </a:path>
            </a:pathLst>
          </a:custGeom>
          <a:solidFill>
            <a:srgbClr val="409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43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The</a:t>
            </a:r>
            <a:r>
              <a:rPr spc="-60" dirty="0"/>
              <a:t> </a:t>
            </a:r>
            <a:r>
              <a:rPr spc="90" dirty="0"/>
              <a:t>System</a:t>
            </a:r>
            <a:r>
              <a:rPr spc="-40" dirty="0"/>
              <a:t> </a:t>
            </a:r>
            <a:r>
              <a:rPr spc="45" dirty="0"/>
              <a:t>and</a:t>
            </a:r>
            <a:r>
              <a:rPr spc="-60" dirty="0"/>
              <a:t> </a:t>
            </a:r>
            <a:r>
              <a:rPr spc="-5" dirty="0"/>
              <a:t>Practices</a:t>
            </a:r>
            <a:r>
              <a:rPr spc="-3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20" dirty="0"/>
              <a:t>University</a:t>
            </a:r>
            <a:r>
              <a:rPr spc="-40" dirty="0"/>
              <a:t> </a:t>
            </a:r>
            <a:r>
              <a:rPr spc="5" dirty="0"/>
              <a:t>of</a:t>
            </a:r>
            <a:r>
              <a:rPr spc="-40" dirty="0"/>
              <a:t> </a:t>
            </a:r>
            <a:r>
              <a:rPr spc="95" dirty="0"/>
              <a:t>Hong</a:t>
            </a:r>
            <a:r>
              <a:rPr spc="-60" dirty="0"/>
              <a:t> </a:t>
            </a:r>
            <a:r>
              <a:rPr spc="100" dirty="0"/>
              <a:t>Kong</a:t>
            </a:r>
          </a:p>
        </p:txBody>
      </p:sp>
      <p:sp>
        <p:nvSpPr>
          <p:cNvPr id="8" name="object 8"/>
          <p:cNvSpPr/>
          <p:nvPr/>
        </p:nvSpPr>
        <p:spPr>
          <a:xfrm>
            <a:off x="1588261" y="5272785"/>
            <a:ext cx="7336790" cy="0"/>
          </a:xfrm>
          <a:custGeom>
            <a:avLst/>
            <a:gdLst/>
            <a:ahLst/>
            <a:cxnLst/>
            <a:rect l="l" t="t" r="r" b="b"/>
            <a:pathLst>
              <a:path w="7336790">
                <a:moveTo>
                  <a:pt x="0" y="0"/>
                </a:moveTo>
                <a:lnTo>
                  <a:pt x="7336536" y="0"/>
                </a:lnTo>
              </a:path>
            </a:pathLst>
          </a:custGeom>
          <a:ln w="18288">
            <a:solidFill>
              <a:srgbClr val="7981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8261" y="5760465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5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18287">
            <a:solidFill>
              <a:srgbClr val="7981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6421" y="1858898"/>
            <a:ext cx="7938770" cy="439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1815" marR="60960" indent="-539115">
              <a:lnSpc>
                <a:spcPct val="100000"/>
              </a:lnSpc>
              <a:buFont typeface="Wingdings"/>
              <a:buChar char=""/>
              <a:tabLst>
                <a:tab pos="552450" algn="l"/>
              </a:tabLst>
            </a:pPr>
            <a:r>
              <a:rPr sz="3200" b="1" u="heavy" spc="-15" dirty="0">
                <a:latin typeface="Arial"/>
                <a:cs typeface="Arial"/>
              </a:rPr>
              <a:t>The Privacy </a:t>
            </a:r>
            <a:r>
              <a:rPr sz="3200" b="1" u="heavy" spc="-5" dirty="0">
                <a:latin typeface="Arial"/>
                <a:cs typeface="Arial"/>
              </a:rPr>
              <a:t>Policy </a:t>
            </a:r>
            <a:r>
              <a:rPr sz="3200" b="1" u="heavy" spc="-10" dirty="0">
                <a:latin typeface="Arial"/>
                <a:cs typeface="Arial"/>
              </a:rPr>
              <a:t>Statement </a:t>
            </a:r>
            <a:r>
              <a:rPr sz="3200" b="1" u="heavy" spc="-15" dirty="0">
                <a:latin typeface="Arial"/>
                <a:cs typeface="Arial"/>
              </a:rPr>
              <a:t>(revised  version </a:t>
            </a:r>
            <a:r>
              <a:rPr sz="3200" b="1" u="heavy" spc="-5" dirty="0">
                <a:latin typeface="Arial"/>
                <a:cs typeface="Arial"/>
              </a:rPr>
              <a:t>2015)</a:t>
            </a:r>
            <a:r>
              <a:rPr sz="3200" spc="-5" dirty="0">
                <a:latin typeface="Arial"/>
                <a:cs typeface="Arial"/>
              </a:rPr>
              <a:t>:  </a:t>
            </a:r>
            <a:r>
              <a:rPr sz="3200" u="heavy" spc="-15" dirty="0">
                <a:solidFill>
                  <a:srgbClr val="7981C3"/>
                </a:solidFill>
                <a:latin typeface="Arial"/>
                <a:cs typeface="Arial"/>
                <a:hlinkClick r:id="rId7"/>
              </a:rPr>
              <a:t>http://www.hku.hk/privacy_policy/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Font typeface="Wingdings"/>
              <a:buChar char=""/>
            </a:pPr>
            <a:endParaRPr sz="3300">
              <a:latin typeface="Times New Roman"/>
              <a:cs typeface="Times New Roman"/>
            </a:endParaRPr>
          </a:p>
          <a:p>
            <a:pPr marL="551815" marR="5080" indent="-539115">
              <a:lnSpc>
                <a:spcPct val="100000"/>
              </a:lnSpc>
              <a:buFont typeface="Wingdings"/>
              <a:buChar char=""/>
              <a:tabLst>
                <a:tab pos="552450" algn="l"/>
                <a:tab pos="1115695" algn="l"/>
              </a:tabLst>
            </a:pPr>
            <a:r>
              <a:rPr sz="3200" b="1" u="heavy" spc="-10" dirty="0">
                <a:latin typeface="Arial"/>
                <a:cs typeface="Arial"/>
              </a:rPr>
              <a:t>Code </a:t>
            </a:r>
            <a:r>
              <a:rPr sz="3200" b="1" u="heavy" spc="-5" dirty="0">
                <a:latin typeface="Arial"/>
                <a:cs typeface="Arial"/>
              </a:rPr>
              <a:t>of Practice </a:t>
            </a:r>
            <a:r>
              <a:rPr sz="3200" b="1" u="heavy" spc="-15" dirty="0">
                <a:latin typeface="Arial"/>
                <a:cs typeface="Arial"/>
              </a:rPr>
              <a:t>(revised version  </a:t>
            </a:r>
            <a:r>
              <a:rPr sz="3200" b="1" u="heavy" spc="-5" dirty="0">
                <a:latin typeface="Arial"/>
                <a:cs typeface="Arial"/>
              </a:rPr>
              <a:t>2015)</a:t>
            </a:r>
            <a:r>
              <a:rPr sz="3200" b="1" spc="-5" dirty="0">
                <a:latin typeface="Arial"/>
                <a:cs typeface="Arial"/>
              </a:rPr>
              <a:t>:  </a:t>
            </a:r>
            <a:r>
              <a:rPr sz="3200" spc="-5" dirty="0">
                <a:solidFill>
                  <a:srgbClr val="7981C3"/>
                </a:solidFill>
                <a:latin typeface="Arial"/>
                <a:cs typeface="Arial"/>
                <a:hlinkClick r:id="rId8"/>
              </a:rPr>
              <a:t>https://uis.hku.hk/web/gsabc/pdpo_cop.p  df	</a:t>
            </a:r>
            <a:r>
              <a:rPr sz="3200" spc="-5" dirty="0">
                <a:latin typeface="Arial"/>
                <a:cs typeface="Arial"/>
                <a:hlinkClick r:id="rId8"/>
              </a:rPr>
              <a:t>(portable storage</a:t>
            </a:r>
            <a:r>
              <a:rPr sz="3200" spc="-15" dirty="0">
                <a:latin typeface="Arial"/>
                <a:cs typeface="Arial"/>
                <a:hlinkClick r:id="rId8"/>
              </a:rPr>
              <a:t> </a:t>
            </a:r>
            <a:r>
              <a:rPr sz="3200" spc="-5" dirty="0">
                <a:latin typeface="Arial"/>
                <a:cs typeface="Arial"/>
                <a:hlinkClick r:id="rId8"/>
              </a:rPr>
              <a:t>devices,</a:t>
            </a:r>
            <a:r>
              <a:rPr sz="3200" spc="-55" dirty="0">
                <a:latin typeface="Arial"/>
                <a:cs typeface="Arial"/>
                <a:hlinkClick r:id="rId8"/>
              </a:rPr>
              <a:t> </a:t>
            </a:r>
            <a:r>
              <a:rPr sz="3200" spc="-5" dirty="0">
                <a:latin typeface="Arial"/>
                <a:cs typeface="Arial"/>
                <a:hlinkClick r:id="rId8"/>
              </a:rPr>
              <a:t>incident </a:t>
            </a:r>
            <a:r>
              <a:rPr sz="3200" spc="-5" dirty="0">
                <a:latin typeface="Arial"/>
                <a:cs typeface="Arial"/>
              </a:rPr>
              <a:t> handling / reporting and other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guidelines)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44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The</a:t>
            </a:r>
            <a:r>
              <a:rPr spc="-60" dirty="0"/>
              <a:t> </a:t>
            </a:r>
            <a:r>
              <a:rPr spc="90" dirty="0"/>
              <a:t>System</a:t>
            </a:r>
            <a:r>
              <a:rPr spc="-40" dirty="0"/>
              <a:t> </a:t>
            </a:r>
            <a:r>
              <a:rPr spc="45" dirty="0"/>
              <a:t>and</a:t>
            </a:r>
            <a:r>
              <a:rPr spc="-60" dirty="0"/>
              <a:t> </a:t>
            </a:r>
            <a:r>
              <a:rPr spc="-5" dirty="0"/>
              <a:t>Practices</a:t>
            </a:r>
            <a:r>
              <a:rPr spc="-3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20" dirty="0"/>
              <a:t>University</a:t>
            </a:r>
            <a:r>
              <a:rPr spc="-40" dirty="0"/>
              <a:t> </a:t>
            </a:r>
            <a:r>
              <a:rPr spc="5" dirty="0"/>
              <a:t>of</a:t>
            </a:r>
            <a:r>
              <a:rPr spc="-40" dirty="0"/>
              <a:t> </a:t>
            </a:r>
            <a:r>
              <a:rPr spc="95" dirty="0"/>
              <a:t>Hong</a:t>
            </a:r>
            <a:r>
              <a:rPr spc="-60" dirty="0"/>
              <a:t> </a:t>
            </a:r>
            <a:r>
              <a:rPr spc="100" dirty="0"/>
              <a:t>Kong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45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2893" y="1836673"/>
            <a:ext cx="7871459" cy="440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834" indent="-445134">
              <a:lnSpc>
                <a:spcPct val="100000"/>
              </a:lnSpc>
              <a:buFont typeface="Wingdings"/>
              <a:buChar char=""/>
              <a:tabLst>
                <a:tab pos="458470" algn="l"/>
              </a:tabLst>
            </a:pPr>
            <a:r>
              <a:rPr sz="2600" spc="-5" dirty="0">
                <a:latin typeface="Arial"/>
                <a:cs typeface="Arial"/>
              </a:rPr>
              <a:t>Data Collection Statement</a:t>
            </a:r>
            <a:endParaRPr sz="2600"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458470" algn="l"/>
              </a:tabLst>
            </a:pPr>
            <a:r>
              <a:rPr sz="2600" spc="-5" dirty="0">
                <a:latin typeface="Arial"/>
                <a:cs typeface="Arial"/>
              </a:rPr>
              <a:t>Statutory Data Access / Correction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Request</a:t>
            </a:r>
            <a:endParaRPr sz="2600">
              <a:latin typeface="Arial"/>
              <a:cs typeface="Arial"/>
            </a:endParaRPr>
          </a:p>
          <a:p>
            <a:pPr marL="457834">
              <a:lnSpc>
                <a:spcPct val="100000"/>
              </a:lnSpc>
            </a:pPr>
            <a:r>
              <a:rPr sz="2600" spc="-5" dirty="0">
                <a:latin typeface="Arial"/>
                <a:cs typeface="Arial"/>
              </a:rPr>
              <a:t>Process</a:t>
            </a:r>
            <a:endParaRPr sz="2600"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458470" algn="l"/>
              </a:tabLst>
            </a:pPr>
            <a:r>
              <a:rPr sz="2600" spc="-10" dirty="0">
                <a:latin typeface="Arial"/>
                <a:cs typeface="Arial"/>
              </a:rPr>
              <a:t>University </a:t>
            </a:r>
            <a:r>
              <a:rPr sz="2600" spc="-5" dirty="0">
                <a:latin typeface="Arial"/>
                <a:cs typeface="Arial"/>
              </a:rPr>
              <a:t>Data Protection </a:t>
            </a:r>
            <a:r>
              <a:rPr sz="2600" spc="-15" dirty="0">
                <a:latin typeface="Arial"/>
                <a:cs typeface="Arial"/>
              </a:rPr>
              <a:t>Officer </a:t>
            </a:r>
            <a:r>
              <a:rPr sz="2600" spc="-5" dirty="0">
                <a:latin typeface="Arial"/>
                <a:cs typeface="Arial"/>
              </a:rPr>
              <a:t>and</a:t>
            </a:r>
            <a:r>
              <a:rPr sz="2600" spc="2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Personal</a:t>
            </a:r>
            <a:endParaRPr sz="2600">
              <a:latin typeface="Arial"/>
              <a:cs typeface="Arial"/>
            </a:endParaRPr>
          </a:p>
          <a:p>
            <a:pPr marL="457834">
              <a:lnSpc>
                <a:spcPct val="100000"/>
              </a:lnSpc>
            </a:pPr>
            <a:r>
              <a:rPr sz="2600" spc="-5" dirty="0">
                <a:latin typeface="Arial"/>
                <a:cs typeface="Arial"/>
              </a:rPr>
              <a:t>Data Protection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Coordinators</a:t>
            </a:r>
            <a:endParaRPr sz="2600">
              <a:latin typeface="Arial"/>
              <a:cs typeface="Arial"/>
            </a:endParaRPr>
          </a:p>
          <a:p>
            <a:pPr marL="457834" marR="57150" indent="-445134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458470" algn="l"/>
              </a:tabLst>
            </a:pPr>
            <a:r>
              <a:rPr sz="2600" spc="-5" dirty="0">
                <a:latin typeface="Arial"/>
                <a:cs typeface="Arial"/>
              </a:rPr>
              <a:t>Information </a:t>
            </a:r>
            <a:r>
              <a:rPr sz="2600" spc="-35" dirty="0">
                <a:latin typeface="Arial"/>
                <a:cs typeface="Arial"/>
              </a:rPr>
              <a:t>Technology </a:t>
            </a:r>
            <a:r>
              <a:rPr sz="2600" spc="-10" dirty="0">
                <a:latin typeface="Arial"/>
                <a:cs typeface="Arial"/>
              </a:rPr>
              <a:t>Services (advice </a:t>
            </a:r>
            <a:r>
              <a:rPr sz="2600" spc="-5" dirty="0">
                <a:latin typeface="Arial"/>
                <a:cs typeface="Arial"/>
              </a:rPr>
              <a:t>/ security  </a:t>
            </a:r>
            <a:r>
              <a:rPr sz="2600" spc="-10" dirty="0">
                <a:latin typeface="Arial"/>
                <a:cs typeface="Arial"/>
              </a:rPr>
              <a:t>measures </a:t>
            </a:r>
            <a:r>
              <a:rPr sz="2600" spc="-5" dirty="0">
                <a:latin typeface="Arial"/>
                <a:cs typeface="Arial"/>
              </a:rPr>
              <a:t>/ guidelines / training information):  </a:t>
            </a:r>
            <a:r>
              <a:rPr sz="2600" u="heavy" spc="-10" dirty="0">
                <a:solidFill>
                  <a:srgbClr val="7981C3"/>
                </a:solidFill>
                <a:latin typeface="Arial"/>
                <a:cs typeface="Arial"/>
                <a:hlinkClick r:id="rId7"/>
              </a:rPr>
              <a:t>http://www.its.hku.hk/services/training/infosec/pers  </a:t>
            </a:r>
            <a:r>
              <a:rPr sz="2600" u="heavy" spc="-5" dirty="0">
                <a:solidFill>
                  <a:srgbClr val="7981C3"/>
                </a:solidFill>
                <a:latin typeface="Arial"/>
                <a:cs typeface="Arial"/>
                <a:hlinkClick r:id="rId7"/>
              </a:rPr>
              <a:t>onal-data-protection</a:t>
            </a:r>
            <a:endParaRPr sz="2600"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458470" algn="l"/>
              </a:tabLst>
            </a:pPr>
            <a:r>
              <a:rPr sz="2600" spc="-5" dirty="0">
                <a:latin typeface="Arial"/>
                <a:cs typeface="Arial"/>
              </a:rPr>
              <a:t>Central Compliance </a:t>
            </a:r>
            <a:r>
              <a:rPr sz="2600" spc="-75" dirty="0">
                <a:latin typeface="Arial"/>
                <a:cs typeface="Arial"/>
              </a:rPr>
              <a:t>Team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(compliance/monitoring)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743" y="4867655"/>
            <a:ext cx="7117080" cy="289560"/>
          </a:xfrm>
          <a:custGeom>
            <a:avLst/>
            <a:gdLst/>
            <a:ahLst/>
            <a:cxnLst/>
            <a:rect l="l" t="t" r="r" b="b"/>
            <a:pathLst>
              <a:path w="7117080" h="289560">
                <a:moveTo>
                  <a:pt x="0" y="289560"/>
                </a:moveTo>
                <a:lnTo>
                  <a:pt x="7117080" y="289560"/>
                </a:lnTo>
                <a:lnTo>
                  <a:pt x="7117080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solidFill>
            <a:srgbClr val="80DF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6387" y="1532128"/>
            <a:ext cx="6650355" cy="3649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Overview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2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8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45" dirty="0">
                <a:solidFill>
                  <a:srgbClr val="0C2C83"/>
                </a:solidFill>
                <a:latin typeface="Trebuchet MS"/>
                <a:cs typeface="Trebuchet MS"/>
              </a:rPr>
              <a:t>Understanding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1600" b="1" spc="20" dirty="0">
                <a:solidFill>
                  <a:srgbClr val="0C2C83"/>
                </a:solidFill>
                <a:latin typeface="Trebuchet MS"/>
                <a:cs typeface="Trebuchet MS"/>
              </a:rPr>
              <a:t>University</a:t>
            </a:r>
            <a:r>
              <a:rPr sz="1600" b="1" spc="-32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Challenge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spc="5" dirty="0">
                <a:solidFill>
                  <a:srgbClr val="0C2C83"/>
                </a:solidFill>
                <a:latin typeface="Trebuchet MS"/>
                <a:cs typeface="Trebuchet MS"/>
              </a:rPr>
              <a:t>in</a:t>
            </a:r>
            <a:r>
              <a:rPr sz="1600" b="1" spc="-3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universities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ts val="3360"/>
              </a:lnSpc>
              <a:spcBef>
                <a:spcPts val="254"/>
              </a:spcBef>
            </a:pP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Roles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Responsibilities </a:t>
            </a:r>
            <a:r>
              <a:rPr sz="2000" b="1" spc="-5" dirty="0">
                <a:solidFill>
                  <a:srgbClr val="0C2C83"/>
                </a:solidFill>
                <a:latin typeface="Trebuchet MS"/>
                <a:cs typeface="Trebuchet MS"/>
              </a:rPr>
              <a:t>in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 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Ordinance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dirty="0">
                <a:solidFill>
                  <a:srgbClr val="0C2C83"/>
                </a:solidFill>
                <a:latin typeface="Trebuchet MS"/>
                <a:cs typeface="Trebuchet MS"/>
              </a:rPr>
              <a:t>Relevant</a:t>
            </a:r>
            <a:r>
              <a:rPr sz="2000" b="1" spc="-16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Regulations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509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Hong</a:t>
            </a:r>
            <a:r>
              <a:rPr sz="1600" b="1" spc="-5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Kong</a:t>
            </a:r>
            <a:r>
              <a:rPr sz="1600" b="1" spc="-1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1600" b="1" spc="-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C2C83"/>
                </a:solidFill>
                <a:latin typeface="Trebuchet MS"/>
                <a:cs typeface="Trebuchet MS"/>
              </a:rPr>
              <a:t>(Privacy)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Ordinance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0" dirty="0">
                <a:solidFill>
                  <a:srgbClr val="0C2C83"/>
                </a:solidFill>
                <a:latin typeface="Trebuchet MS"/>
                <a:cs typeface="Trebuchet MS"/>
              </a:rPr>
              <a:t>Six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33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 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70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Practicing </a:t>
            </a:r>
            <a:r>
              <a:rPr sz="1600" b="1" spc="-5" dirty="0">
                <a:solidFill>
                  <a:srgbClr val="0C2C83"/>
                </a:solidFill>
                <a:latin typeface="Trebuchet MS"/>
                <a:cs typeface="Trebuchet MS"/>
              </a:rPr>
              <a:t>the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</a:t>
            </a:r>
            <a:r>
              <a:rPr sz="1600" b="1" spc="-33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governance </a:t>
            </a:r>
            <a:r>
              <a:rPr sz="1600" b="1" spc="120" dirty="0">
                <a:solidFill>
                  <a:srgbClr val="0C2C83"/>
                </a:solidFill>
                <a:latin typeface="Trebuchet MS"/>
                <a:cs typeface="Trebuchet MS"/>
              </a:rPr>
              <a:t>&amp;</a:t>
            </a:r>
            <a:r>
              <a:rPr sz="1600" b="1" spc="-2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processes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Security</a:t>
            </a:r>
            <a:r>
              <a:rPr sz="2000" b="1" spc="-8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55" dirty="0">
                <a:solidFill>
                  <a:srgbClr val="0C2C83"/>
                </a:solidFill>
                <a:latin typeface="Trebuchet MS"/>
                <a:cs typeface="Trebuchet MS"/>
              </a:rPr>
              <a:t>Measures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46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Agen</a:t>
            </a:r>
            <a:r>
              <a:rPr spc="45" dirty="0"/>
              <a:t>da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Privacy </a:t>
            </a:r>
            <a:r>
              <a:rPr dirty="0"/>
              <a:t>vs. IT</a:t>
            </a:r>
            <a:r>
              <a:rPr spc="-225" dirty="0"/>
              <a:t> </a:t>
            </a:r>
            <a:r>
              <a:rPr dirty="0"/>
              <a:t>security</a:t>
            </a:r>
          </a:p>
        </p:txBody>
      </p:sp>
      <p:sp>
        <p:nvSpPr>
          <p:cNvPr id="8" name="object 8"/>
          <p:cNvSpPr/>
          <p:nvPr/>
        </p:nvSpPr>
        <p:spPr>
          <a:xfrm>
            <a:off x="4236720" y="1703832"/>
            <a:ext cx="4572000" cy="4114800"/>
          </a:xfrm>
          <a:custGeom>
            <a:avLst/>
            <a:gdLst/>
            <a:ahLst/>
            <a:cxnLst/>
            <a:rect l="l" t="t" r="r" b="b"/>
            <a:pathLst>
              <a:path w="4572000" h="4114800">
                <a:moveTo>
                  <a:pt x="2587964" y="4102100"/>
                </a:moveTo>
                <a:lnTo>
                  <a:pt x="1984035" y="4102100"/>
                </a:lnTo>
                <a:lnTo>
                  <a:pt x="2033601" y="4114800"/>
                </a:lnTo>
                <a:lnTo>
                  <a:pt x="2538398" y="4114800"/>
                </a:lnTo>
                <a:lnTo>
                  <a:pt x="2587964" y="4102100"/>
                </a:lnTo>
                <a:close/>
              </a:path>
              <a:path w="4572000" h="4114800">
                <a:moveTo>
                  <a:pt x="2734626" y="4076700"/>
                </a:moveTo>
                <a:lnTo>
                  <a:pt x="1837373" y="4076700"/>
                </a:lnTo>
                <a:lnTo>
                  <a:pt x="1934801" y="4102100"/>
                </a:lnTo>
                <a:lnTo>
                  <a:pt x="2637198" y="4102100"/>
                </a:lnTo>
                <a:lnTo>
                  <a:pt x="2734626" y="4076700"/>
                </a:lnTo>
                <a:close/>
              </a:path>
              <a:path w="4572000" h="4114800">
                <a:moveTo>
                  <a:pt x="2782796" y="50800"/>
                </a:moveTo>
                <a:lnTo>
                  <a:pt x="1789203" y="50800"/>
                </a:lnTo>
                <a:lnTo>
                  <a:pt x="1463247" y="139700"/>
                </a:lnTo>
                <a:lnTo>
                  <a:pt x="1418426" y="165100"/>
                </a:lnTo>
                <a:lnTo>
                  <a:pt x="1330210" y="190500"/>
                </a:lnTo>
                <a:lnTo>
                  <a:pt x="1286837" y="215900"/>
                </a:lnTo>
                <a:lnTo>
                  <a:pt x="1243970" y="228600"/>
                </a:lnTo>
                <a:lnTo>
                  <a:pt x="1201620" y="254000"/>
                </a:lnTo>
                <a:lnTo>
                  <a:pt x="1159799" y="266700"/>
                </a:lnTo>
                <a:lnTo>
                  <a:pt x="1118519" y="292100"/>
                </a:lnTo>
                <a:lnTo>
                  <a:pt x="1037628" y="342900"/>
                </a:lnTo>
                <a:lnTo>
                  <a:pt x="959039" y="393700"/>
                </a:lnTo>
                <a:lnTo>
                  <a:pt x="920636" y="419100"/>
                </a:lnTo>
                <a:lnTo>
                  <a:pt x="882844" y="444500"/>
                </a:lnTo>
                <a:lnTo>
                  <a:pt x="845674" y="469900"/>
                </a:lnTo>
                <a:lnTo>
                  <a:pt x="809137" y="495300"/>
                </a:lnTo>
                <a:lnTo>
                  <a:pt x="773246" y="520700"/>
                </a:lnTo>
                <a:lnTo>
                  <a:pt x="738012" y="546100"/>
                </a:lnTo>
                <a:lnTo>
                  <a:pt x="703445" y="584200"/>
                </a:lnTo>
                <a:lnTo>
                  <a:pt x="669559" y="609600"/>
                </a:lnTo>
                <a:lnTo>
                  <a:pt x="636365" y="635000"/>
                </a:lnTo>
                <a:lnTo>
                  <a:pt x="603874" y="673100"/>
                </a:lnTo>
                <a:lnTo>
                  <a:pt x="572098" y="698500"/>
                </a:lnTo>
                <a:lnTo>
                  <a:pt x="541048" y="736600"/>
                </a:lnTo>
                <a:lnTo>
                  <a:pt x="510736" y="762000"/>
                </a:lnTo>
                <a:lnTo>
                  <a:pt x="481174" y="800100"/>
                </a:lnTo>
                <a:lnTo>
                  <a:pt x="452374" y="838200"/>
                </a:lnTo>
                <a:lnTo>
                  <a:pt x="424346" y="863600"/>
                </a:lnTo>
                <a:lnTo>
                  <a:pt x="397103" y="901700"/>
                </a:lnTo>
                <a:lnTo>
                  <a:pt x="370657" y="939800"/>
                </a:lnTo>
                <a:lnTo>
                  <a:pt x="345018" y="977900"/>
                </a:lnTo>
                <a:lnTo>
                  <a:pt x="320198" y="1016000"/>
                </a:lnTo>
                <a:lnTo>
                  <a:pt x="296210" y="1054100"/>
                </a:lnTo>
                <a:lnTo>
                  <a:pt x="273064" y="1092200"/>
                </a:lnTo>
                <a:lnTo>
                  <a:pt x="250772" y="1130300"/>
                </a:lnTo>
                <a:lnTo>
                  <a:pt x="229347" y="1168400"/>
                </a:lnTo>
                <a:lnTo>
                  <a:pt x="208798" y="1206500"/>
                </a:lnTo>
                <a:lnTo>
                  <a:pt x="189139" y="1244600"/>
                </a:lnTo>
                <a:lnTo>
                  <a:pt x="170381" y="1282700"/>
                </a:lnTo>
                <a:lnTo>
                  <a:pt x="152535" y="1320800"/>
                </a:lnTo>
                <a:lnTo>
                  <a:pt x="135613" y="1358900"/>
                </a:lnTo>
                <a:lnTo>
                  <a:pt x="119627" y="1409700"/>
                </a:lnTo>
                <a:lnTo>
                  <a:pt x="104588" y="1447800"/>
                </a:lnTo>
                <a:lnTo>
                  <a:pt x="90507" y="1485900"/>
                </a:lnTo>
                <a:lnTo>
                  <a:pt x="77397" y="1536700"/>
                </a:lnTo>
                <a:lnTo>
                  <a:pt x="65269" y="1574800"/>
                </a:lnTo>
                <a:lnTo>
                  <a:pt x="54135" y="1612900"/>
                </a:lnTo>
                <a:lnTo>
                  <a:pt x="44006" y="1663700"/>
                </a:lnTo>
                <a:lnTo>
                  <a:pt x="34894" y="1701800"/>
                </a:lnTo>
                <a:lnTo>
                  <a:pt x="26811" y="1752600"/>
                </a:lnTo>
                <a:lnTo>
                  <a:pt x="19767" y="1790700"/>
                </a:lnTo>
                <a:lnTo>
                  <a:pt x="13775" y="1841500"/>
                </a:lnTo>
                <a:lnTo>
                  <a:pt x="8847" y="1879600"/>
                </a:lnTo>
                <a:lnTo>
                  <a:pt x="4994" y="1930400"/>
                </a:lnTo>
                <a:lnTo>
                  <a:pt x="2227" y="1968500"/>
                </a:lnTo>
                <a:lnTo>
                  <a:pt x="558" y="2019300"/>
                </a:lnTo>
                <a:lnTo>
                  <a:pt x="0" y="2057400"/>
                </a:lnTo>
                <a:lnTo>
                  <a:pt x="558" y="2108200"/>
                </a:lnTo>
                <a:lnTo>
                  <a:pt x="2227" y="2159000"/>
                </a:lnTo>
                <a:lnTo>
                  <a:pt x="4994" y="2197100"/>
                </a:lnTo>
                <a:lnTo>
                  <a:pt x="8847" y="2247900"/>
                </a:lnTo>
                <a:lnTo>
                  <a:pt x="13775" y="2286000"/>
                </a:lnTo>
                <a:lnTo>
                  <a:pt x="19767" y="2336800"/>
                </a:lnTo>
                <a:lnTo>
                  <a:pt x="26811" y="2374900"/>
                </a:lnTo>
                <a:lnTo>
                  <a:pt x="34894" y="2425700"/>
                </a:lnTo>
                <a:lnTo>
                  <a:pt x="44006" y="2463800"/>
                </a:lnTo>
                <a:lnTo>
                  <a:pt x="54135" y="2514600"/>
                </a:lnTo>
                <a:lnTo>
                  <a:pt x="65269" y="2552700"/>
                </a:lnTo>
                <a:lnTo>
                  <a:pt x="77397" y="2590800"/>
                </a:lnTo>
                <a:lnTo>
                  <a:pt x="90507" y="2641600"/>
                </a:lnTo>
                <a:lnTo>
                  <a:pt x="104588" y="2679700"/>
                </a:lnTo>
                <a:lnTo>
                  <a:pt x="119627" y="2717800"/>
                </a:lnTo>
                <a:lnTo>
                  <a:pt x="135613" y="2768600"/>
                </a:lnTo>
                <a:lnTo>
                  <a:pt x="152535" y="2806700"/>
                </a:lnTo>
                <a:lnTo>
                  <a:pt x="170381" y="2844800"/>
                </a:lnTo>
                <a:lnTo>
                  <a:pt x="189139" y="2882900"/>
                </a:lnTo>
                <a:lnTo>
                  <a:pt x="208798" y="2921000"/>
                </a:lnTo>
                <a:lnTo>
                  <a:pt x="229347" y="2959100"/>
                </a:lnTo>
                <a:lnTo>
                  <a:pt x="250772" y="2997200"/>
                </a:lnTo>
                <a:lnTo>
                  <a:pt x="273064" y="3035300"/>
                </a:lnTo>
                <a:lnTo>
                  <a:pt x="296210" y="3073400"/>
                </a:lnTo>
                <a:lnTo>
                  <a:pt x="320198" y="3111500"/>
                </a:lnTo>
                <a:lnTo>
                  <a:pt x="345018" y="3149600"/>
                </a:lnTo>
                <a:lnTo>
                  <a:pt x="370657" y="3187700"/>
                </a:lnTo>
                <a:lnTo>
                  <a:pt x="397103" y="3225800"/>
                </a:lnTo>
                <a:lnTo>
                  <a:pt x="424346" y="3263900"/>
                </a:lnTo>
                <a:lnTo>
                  <a:pt x="452374" y="3289300"/>
                </a:lnTo>
                <a:lnTo>
                  <a:pt x="481174" y="3327400"/>
                </a:lnTo>
                <a:lnTo>
                  <a:pt x="510736" y="3365500"/>
                </a:lnTo>
                <a:lnTo>
                  <a:pt x="541048" y="3390900"/>
                </a:lnTo>
                <a:lnTo>
                  <a:pt x="572098" y="3429000"/>
                </a:lnTo>
                <a:lnTo>
                  <a:pt x="603874" y="3454400"/>
                </a:lnTo>
                <a:lnTo>
                  <a:pt x="636365" y="3492500"/>
                </a:lnTo>
                <a:lnTo>
                  <a:pt x="669559" y="3517900"/>
                </a:lnTo>
                <a:lnTo>
                  <a:pt x="703445" y="3543300"/>
                </a:lnTo>
                <a:lnTo>
                  <a:pt x="738012" y="3581400"/>
                </a:lnTo>
                <a:lnTo>
                  <a:pt x="773246" y="3606800"/>
                </a:lnTo>
                <a:lnTo>
                  <a:pt x="809137" y="3632200"/>
                </a:lnTo>
                <a:lnTo>
                  <a:pt x="845674" y="3657600"/>
                </a:lnTo>
                <a:lnTo>
                  <a:pt x="882844" y="3683000"/>
                </a:lnTo>
                <a:lnTo>
                  <a:pt x="920636" y="3708400"/>
                </a:lnTo>
                <a:lnTo>
                  <a:pt x="959039" y="3733800"/>
                </a:lnTo>
                <a:lnTo>
                  <a:pt x="998040" y="3759200"/>
                </a:lnTo>
                <a:lnTo>
                  <a:pt x="1077792" y="3810000"/>
                </a:lnTo>
                <a:lnTo>
                  <a:pt x="1159799" y="3860800"/>
                </a:lnTo>
                <a:lnTo>
                  <a:pt x="1201620" y="3873500"/>
                </a:lnTo>
                <a:lnTo>
                  <a:pt x="1243970" y="3898900"/>
                </a:lnTo>
                <a:lnTo>
                  <a:pt x="1286837" y="3911600"/>
                </a:lnTo>
                <a:lnTo>
                  <a:pt x="1330210" y="3937000"/>
                </a:lnTo>
                <a:lnTo>
                  <a:pt x="1418426" y="3962400"/>
                </a:lnTo>
                <a:lnTo>
                  <a:pt x="1463247" y="3987800"/>
                </a:lnTo>
                <a:lnTo>
                  <a:pt x="1789203" y="4076700"/>
                </a:lnTo>
                <a:lnTo>
                  <a:pt x="2782796" y="4076700"/>
                </a:lnTo>
                <a:lnTo>
                  <a:pt x="3108752" y="3987800"/>
                </a:lnTo>
                <a:lnTo>
                  <a:pt x="3153573" y="3962400"/>
                </a:lnTo>
                <a:lnTo>
                  <a:pt x="3241789" y="3937000"/>
                </a:lnTo>
                <a:lnTo>
                  <a:pt x="3285162" y="3911600"/>
                </a:lnTo>
                <a:lnTo>
                  <a:pt x="3328029" y="3898900"/>
                </a:lnTo>
                <a:lnTo>
                  <a:pt x="3370379" y="3873500"/>
                </a:lnTo>
                <a:lnTo>
                  <a:pt x="3412200" y="3860800"/>
                </a:lnTo>
                <a:lnTo>
                  <a:pt x="3494207" y="3810000"/>
                </a:lnTo>
                <a:lnTo>
                  <a:pt x="3573959" y="3759200"/>
                </a:lnTo>
                <a:lnTo>
                  <a:pt x="3612960" y="3733800"/>
                </a:lnTo>
                <a:lnTo>
                  <a:pt x="3651363" y="3708400"/>
                </a:lnTo>
                <a:lnTo>
                  <a:pt x="3689155" y="3683000"/>
                </a:lnTo>
                <a:lnTo>
                  <a:pt x="3726325" y="3657600"/>
                </a:lnTo>
                <a:lnTo>
                  <a:pt x="3762862" y="3632200"/>
                </a:lnTo>
                <a:lnTo>
                  <a:pt x="3798753" y="3606800"/>
                </a:lnTo>
                <a:lnTo>
                  <a:pt x="3833987" y="3581400"/>
                </a:lnTo>
                <a:lnTo>
                  <a:pt x="3868554" y="3543300"/>
                </a:lnTo>
                <a:lnTo>
                  <a:pt x="3902440" y="3517900"/>
                </a:lnTo>
                <a:lnTo>
                  <a:pt x="3935634" y="3492500"/>
                </a:lnTo>
                <a:lnTo>
                  <a:pt x="3968125" y="3454400"/>
                </a:lnTo>
                <a:lnTo>
                  <a:pt x="3999901" y="3429000"/>
                </a:lnTo>
                <a:lnTo>
                  <a:pt x="4030951" y="3390900"/>
                </a:lnTo>
                <a:lnTo>
                  <a:pt x="4061263" y="3365500"/>
                </a:lnTo>
                <a:lnTo>
                  <a:pt x="4090825" y="3327400"/>
                </a:lnTo>
                <a:lnTo>
                  <a:pt x="4119625" y="3289300"/>
                </a:lnTo>
                <a:lnTo>
                  <a:pt x="4147653" y="3263900"/>
                </a:lnTo>
                <a:lnTo>
                  <a:pt x="4174896" y="3225800"/>
                </a:lnTo>
                <a:lnTo>
                  <a:pt x="4201342" y="3187700"/>
                </a:lnTo>
                <a:lnTo>
                  <a:pt x="4226981" y="3149600"/>
                </a:lnTo>
                <a:lnTo>
                  <a:pt x="4251801" y="3111500"/>
                </a:lnTo>
                <a:lnTo>
                  <a:pt x="4275789" y="3073400"/>
                </a:lnTo>
                <a:lnTo>
                  <a:pt x="4298935" y="3035300"/>
                </a:lnTo>
                <a:lnTo>
                  <a:pt x="4321227" y="2997200"/>
                </a:lnTo>
                <a:lnTo>
                  <a:pt x="4342652" y="2959100"/>
                </a:lnTo>
                <a:lnTo>
                  <a:pt x="4363201" y="2921000"/>
                </a:lnTo>
                <a:lnTo>
                  <a:pt x="4382860" y="2882900"/>
                </a:lnTo>
                <a:lnTo>
                  <a:pt x="4401618" y="2844800"/>
                </a:lnTo>
                <a:lnTo>
                  <a:pt x="4419464" y="2806700"/>
                </a:lnTo>
                <a:lnTo>
                  <a:pt x="4436386" y="2768600"/>
                </a:lnTo>
                <a:lnTo>
                  <a:pt x="4452372" y="2717800"/>
                </a:lnTo>
                <a:lnTo>
                  <a:pt x="4467411" y="2679700"/>
                </a:lnTo>
                <a:lnTo>
                  <a:pt x="4481492" y="2641600"/>
                </a:lnTo>
                <a:lnTo>
                  <a:pt x="4494602" y="2590800"/>
                </a:lnTo>
                <a:lnTo>
                  <a:pt x="4506730" y="2552700"/>
                </a:lnTo>
                <a:lnTo>
                  <a:pt x="4517864" y="2514600"/>
                </a:lnTo>
                <a:lnTo>
                  <a:pt x="4527993" y="2463800"/>
                </a:lnTo>
                <a:lnTo>
                  <a:pt x="4537105" y="2425700"/>
                </a:lnTo>
                <a:lnTo>
                  <a:pt x="4545188" y="2374900"/>
                </a:lnTo>
                <a:lnTo>
                  <a:pt x="4552232" y="2336800"/>
                </a:lnTo>
                <a:lnTo>
                  <a:pt x="4558224" y="2286000"/>
                </a:lnTo>
                <a:lnTo>
                  <a:pt x="4563152" y="2247900"/>
                </a:lnTo>
                <a:lnTo>
                  <a:pt x="4567005" y="2197100"/>
                </a:lnTo>
                <a:lnTo>
                  <a:pt x="4569772" y="2159000"/>
                </a:lnTo>
                <a:lnTo>
                  <a:pt x="4571441" y="2108200"/>
                </a:lnTo>
                <a:lnTo>
                  <a:pt x="4572000" y="2057400"/>
                </a:lnTo>
                <a:lnTo>
                  <a:pt x="4571441" y="2019300"/>
                </a:lnTo>
                <a:lnTo>
                  <a:pt x="4569772" y="1968500"/>
                </a:lnTo>
                <a:lnTo>
                  <a:pt x="4567005" y="1930400"/>
                </a:lnTo>
                <a:lnTo>
                  <a:pt x="4563152" y="1879600"/>
                </a:lnTo>
                <a:lnTo>
                  <a:pt x="4558224" y="1841500"/>
                </a:lnTo>
                <a:lnTo>
                  <a:pt x="4552232" y="1790700"/>
                </a:lnTo>
                <a:lnTo>
                  <a:pt x="4545188" y="1752600"/>
                </a:lnTo>
                <a:lnTo>
                  <a:pt x="4537105" y="1701800"/>
                </a:lnTo>
                <a:lnTo>
                  <a:pt x="4527993" y="1663700"/>
                </a:lnTo>
                <a:lnTo>
                  <a:pt x="4517864" y="1612900"/>
                </a:lnTo>
                <a:lnTo>
                  <a:pt x="4506730" y="1574800"/>
                </a:lnTo>
                <a:lnTo>
                  <a:pt x="4494602" y="1536700"/>
                </a:lnTo>
                <a:lnTo>
                  <a:pt x="4481492" y="1485900"/>
                </a:lnTo>
                <a:lnTo>
                  <a:pt x="4467411" y="1447800"/>
                </a:lnTo>
                <a:lnTo>
                  <a:pt x="4452372" y="1409700"/>
                </a:lnTo>
                <a:lnTo>
                  <a:pt x="4436386" y="1358900"/>
                </a:lnTo>
                <a:lnTo>
                  <a:pt x="4419464" y="1320800"/>
                </a:lnTo>
                <a:lnTo>
                  <a:pt x="4401618" y="1282700"/>
                </a:lnTo>
                <a:lnTo>
                  <a:pt x="4382860" y="1244600"/>
                </a:lnTo>
                <a:lnTo>
                  <a:pt x="4363201" y="1206500"/>
                </a:lnTo>
                <a:lnTo>
                  <a:pt x="4342652" y="1168400"/>
                </a:lnTo>
                <a:lnTo>
                  <a:pt x="4321227" y="1130300"/>
                </a:lnTo>
                <a:lnTo>
                  <a:pt x="4298935" y="1092200"/>
                </a:lnTo>
                <a:lnTo>
                  <a:pt x="4275789" y="1054100"/>
                </a:lnTo>
                <a:lnTo>
                  <a:pt x="4251801" y="1016000"/>
                </a:lnTo>
                <a:lnTo>
                  <a:pt x="4226981" y="977900"/>
                </a:lnTo>
                <a:lnTo>
                  <a:pt x="4201342" y="939800"/>
                </a:lnTo>
                <a:lnTo>
                  <a:pt x="4174896" y="901700"/>
                </a:lnTo>
                <a:lnTo>
                  <a:pt x="4147653" y="863600"/>
                </a:lnTo>
                <a:lnTo>
                  <a:pt x="4119625" y="838200"/>
                </a:lnTo>
                <a:lnTo>
                  <a:pt x="4090825" y="800100"/>
                </a:lnTo>
                <a:lnTo>
                  <a:pt x="4061263" y="762000"/>
                </a:lnTo>
                <a:lnTo>
                  <a:pt x="4030951" y="736600"/>
                </a:lnTo>
                <a:lnTo>
                  <a:pt x="3999901" y="698500"/>
                </a:lnTo>
                <a:lnTo>
                  <a:pt x="3968125" y="673100"/>
                </a:lnTo>
                <a:lnTo>
                  <a:pt x="3935634" y="635000"/>
                </a:lnTo>
                <a:lnTo>
                  <a:pt x="3902440" y="609600"/>
                </a:lnTo>
                <a:lnTo>
                  <a:pt x="3868554" y="584200"/>
                </a:lnTo>
                <a:lnTo>
                  <a:pt x="3833987" y="546100"/>
                </a:lnTo>
                <a:lnTo>
                  <a:pt x="3798753" y="520700"/>
                </a:lnTo>
                <a:lnTo>
                  <a:pt x="3762862" y="495300"/>
                </a:lnTo>
                <a:lnTo>
                  <a:pt x="3726325" y="469900"/>
                </a:lnTo>
                <a:lnTo>
                  <a:pt x="3689155" y="444500"/>
                </a:lnTo>
                <a:lnTo>
                  <a:pt x="3651363" y="419100"/>
                </a:lnTo>
                <a:lnTo>
                  <a:pt x="3612960" y="393700"/>
                </a:lnTo>
                <a:lnTo>
                  <a:pt x="3534371" y="342900"/>
                </a:lnTo>
                <a:lnTo>
                  <a:pt x="3453480" y="292100"/>
                </a:lnTo>
                <a:lnTo>
                  <a:pt x="3412200" y="266700"/>
                </a:lnTo>
                <a:lnTo>
                  <a:pt x="3370379" y="254000"/>
                </a:lnTo>
                <a:lnTo>
                  <a:pt x="3328029" y="228600"/>
                </a:lnTo>
                <a:lnTo>
                  <a:pt x="3285162" y="215900"/>
                </a:lnTo>
                <a:lnTo>
                  <a:pt x="3241789" y="190500"/>
                </a:lnTo>
                <a:lnTo>
                  <a:pt x="3153573" y="165100"/>
                </a:lnTo>
                <a:lnTo>
                  <a:pt x="3108752" y="139700"/>
                </a:lnTo>
                <a:lnTo>
                  <a:pt x="2782796" y="50800"/>
                </a:lnTo>
                <a:close/>
              </a:path>
              <a:path w="4572000" h="4114800">
                <a:moveTo>
                  <a:pt x="2637198" y="25400"/>
                </a:moveTo>
                <a:lnTo>
                  <a:pt x="1934801" y="25400"/>
                </a:lnTo>
                <a:lnTo>
                  <a:pt x="1837373" y="50800"/>
                </a:lnTo>
                <a:lnTo>
                  <a:pt x="2734626" y="50800"/>
                </a:lnTo>
                <a:lnTo>
                  <a:pt x="2637198" y="25400"/>
                </a:lnTo>
                <a:close/>
              </a:path>
              <a:path w="4572000" h="4114800">
                <a:moveTo>
                  <a:pt x="2538398" y="12700"/>
                </a:moveTo>
                <a:lnTo>
                  <a:pt x="2033601" y="12700"/>
                </a:lnTo>
                <a:lnTo>
                  <a:pt x="1984035" y="25400"/>
                </a:lnTo>
                <a:lnTo>
                  <a:pt x="2587964" y="25400"/>
                </a:lnTo>
                <a:lnTo>
                  <a:pt x="2538398" y="12700"/>
                </a:lnTo>
                <a:close/>
              </a:path>
              <a:path w="4572000" h="4114800">
                <a:moveTo>
                  <a:pt x="2286000" y="0"/>
                </a:moveTo>
                <a:lnTo>
                  <a:pt x="2234950" y="12700"/>
                </a:lnTo>
                <a:lnTo>
                  <a:pt x="2337049" y="12700"/>
                </a:lnTo>
                <a:lnTo>
                  <a:pt x="2286000" y="0"/>
                </a:lnTo>
                <a:close/>
              </a:path>
            </a:pathLst>
          </a:custGeom>
          <a:solidFill>
            <a:srgbClr val="E2C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2103" y="1703832"/>
            <a:ext cx="4572000" cy="4114800"/>
          </a:xfrm>
          <a:custGeom>
            <a:avLst/>
            <a:gdLst/>
            <a:ahLst/>
            <a:cxnLst/>
            <a:rect l="l" t="t" r="r" b="b"/>
            <a:pathLst>
              <a:path w="4572000" h="4114800">
                <a:moveTo>
                  <a:pt x="2587964" y="4102100"/>
                </a:moveTo>
                <a:lnTo>
                  <a:pt x="1984035" y="4102100"/>
                </a:lnTo>
                <a:lnTo>
                  <a:pt x="2033601" y="4114800"/>
                </a:lnTo>
                <a:lnTo>
                  <a:pt x="2538398" y="4114800"/>
                </a:lnTo>
                <a:lnTo>
                  <a:pt x="2587964" y="4102100"/>
                </a:lnTo>
                <a:close/>
              </a:path>
              <a:path w="4572000" h="4114800">
                <a:moveTo>
                  <a:pt x="2734626" y="4076700"/>
                </a:moveTo>
                <a:lnTo>
                  <a:pt x="1837373" y="4076700"/>
                </a:lnTo>
                <a:lnTo>
                  <a:pt x="1934801" y="4102100"/>
                </a:lnTo>
                <a:lnTo>
                  <a:pt x="2637198" y="4102100"/>
                </a:lnTo>
                <a:lnTo>
                  <a:pt x="2734626" y="4076700"/>
                </a:lnTo>
                <a:close/>
              </a:path>
              <a:path w="4572000" h="4114800">
                <a:moveTo>
                  <a:pt x="2782796" y="50800"/>
                </a:moveTo>
                <a:lnTo>
                  <a:pt x="1789203" y="50800"/>
                </a:lnTo>
                <a:lnTo>
                  <a:pt x="1463247" y="139700"/>
                </a:lnTo>
                <a:lnTo>
                  <a:pt x="1418426" y="165100"/>
                </a:lnTo>
                <a:lnTo>
                  <a:pt x="1330210" y="190500"/>
                </a:lnTo>
                <a:lnTo>
                  <a:pt x="1286837" y="215900"/>
                </a:lnTo>
                <a:lnTo>
                  <a:pt x="1243970" y="228600"/>
                </a:lnTo>
                <a:lnTo>
                  <a:pt x="1201620" y="254000"/>
                </a:lnTo>
                <a:lnTo>
                  <a:pt x="1159799" y="266700"/>
                </a:lnTo>
                <a:lnTo>
                  <a:pt x="1118519" y="292100"/>
                </a:lnTo>
                <a:lnTo>
                  <a:pt x="1037628" y="342900"/>
                </a:lnTo>
                <a:lnTo>
                  <a:pt x="959039" y="393700"/>
                </a:lnTo>
                <a:lnTo>
                  <a:pt x="920636" y="419100"/>
                </a:lnTo>
                <a:lnTo>
                  <a:pt x="882844" y="444500"/>
                </a:lnTo>
                <a:lnTo>
                  <a:pt x="845674" y="469900"/>
                </a:lnTo>
                <a:lnTo>
                  <a:pt x="809137" y="495300"/>
                </a:lnTo>
                <a:lnTo>
                  <a:pt x="773246" y="520700"/>
                </a:lnTo>
                <a:lnTo>
                  <a:pt x="738012" y="546100"/>
                </a:lnTo>
                <a:lnTo>
                  <a:pt x="703445" y="584200"/>
                </a:lnTo>
                <a:lnTo>
                  <a:pt x="669559" y="609600"/>
                </a:lnTo>
                <a:lnTo>
                  <a:pt x="636365" y="635000"/>
                </a:lnTo>
                <a:lnTo>
                  <a:pt x="603874" y="673100"/>
                </a:lnTo>
                <a:lnTo>
                  <a:pt x="572098" y="698500"/>
                </a:lnTo>
                <a:lnTo>
                  <a:pt x="541048" y="736600"/>
                </a:lnTo>
                <a:lnTo>
                  <a:pt x="510736" y="762000"/>
                </a:lnTo>
                <a:lnTo>
                  <a:pt x="481174" y="800100"/>
                </a:lnTo>
                <a:lnTo>
                  <a:pt x="452374" y="838200"/>
                </a:lnTo>
                <a:lnTo>
                  <a:pt x="424346" y="863600"/>
                </a:lnTo>
                <a:lnTo>
                  <a:pt x="397103" y="901700"/>
                </a:lnTo>
                <a:lnTo>
                  <a:pt x="370657" y="939800"/>
                </a:lnTo>
                <a:lnTo>
                  <a:pt x="345018" y="977900"/>
                </a:lnTo>
                <a:lnTo>
                  <a:pt x="320198" y="1016000"/>
                </a:lnTo>
                <a:lnTo>
                  <a:pt x="296210" y="1054100"/>
                </a:lnTo>
                <a:lnTo>
                  <a:pt x="273064" y="1092200"/>
                </a:lnTo>
                <a:lnTo>
                  <a:pt x="250772" y="1130300"/>
                </a:lnTo>
                <a:lnTo>
                  <a:pt x="229347" y="1168400"/>
                </a:lnTo>
                <a:lnTo>
                  <a:pt x="208798" y="1206500"/>
                </a:lnTo>
                <a:lnTo>
                  <a:pt x="189139" y="1244600"/>
                </a:lnTo>
                <a:lnTo>
                  <a:pt x="170381" y="1282700"/>
                </a:lnTo>
                <a:lnTo>
                  <a:pt x="152535" y="1320800"/>
                </a:lnTo>
                <a:lnTo>
                  <a:pt x="135613" y="1358900"/>
                </a:lnTo>
                <a:lnTo>
                  <a:pt x="119627" y="1409700"/>
                </a:lnTo>
                <a:lnTo>
                  <a:pt x="104588" y="1447800"/>
                </a:lnTo>
                <a:lnTo>
                  <a:pt x="90507" y="1485900"/>
                </a:lnTo>
                <a:lnTo>
                  <a:pt x="77397" y="1536700"/>
                </a:lnTo>
                <a:lnTo>
                  <a:pt x="65269" y="1574800"/>
                </a:lnTo>
                <a:lnTo>
                  <a:pt x="54135" y="1612900"/>
                </a:lnTo>
                <a:lnTo>
                  <a:pt x="44006" y="1663700"/>
                </a:lnTo>
                <a:lnTo>
                  <a:pt x="34894" y="1701800"/>
                </a:lnTo>
                <a:lnTo>
                  <a:pt x="26811" y="1752600"/>
                </a:lnTo>
                <a:lnTo>
                  <a:pt x="19767" y="1790700"/>
                </a:lnTo>
                <a:lnTo>
                  <a:pt x="13775" y="1841500"/>
                </a:lnTo>
                <a:lnTo>
                  <a:pt x="8847" y="1879600"/>
                </a:lnTo>
                <a:lnTo>
                  <a:pt x="4994" y="1930400"/>
                </a:lnTo>
                <a:lnTo>
                  <a:pt x="2227" y="1968500"/>
                </a:lnTo>
                <a:lnTo>
                  <a:pt x="558" y="2019300"/>
                </a:lnTo>
                <a:lnTo>
                  <a:pt x="0" y="2057400"/>
                </a:lnTo>
                <a:lnTo>
                  <a:pt x="558" y="2108200"/>
                </a:lnTo>
                <a:lnTo>
                  <a:pt x="2227" y="2159000"/>
                </a:lnTo>
                <a:lnTo>
                  <a:pt x="4994" y="2197100"/>
                </a:lnTo>
                <a:lnTo>
                  <a:pt x="8847" y="2247900"/>
                </a:lnTo>
                <a:lnTo>
                  <a:pt x="13775" y="2286000"/>
                </a:lnTo>
                <a:lnTo>
                  <a:pt x="19767" y="2336800"/>
                </a:lnTo>
                <a:lnTo>
                  <a:pt x="26811" y="2374900"/>
                </a:lnTo>
                <a:lnTo>
                  <a:pt x="34894" y="2425700"/>
                </a:lnTo>
                <a:lnTo>
                  <a:pt x="44006" y="2463800"/>
                </a:lnTo>
                <a:lnTo>
                  <a:pt x="54135" y="2514600"/>
                </a:lnTo>
                <a:lnTo>
                  <a:pt x="65269" y="2552700"/>
                </a:lnTo>
                <a:lnTo>
                  <a:pt x="77397" y="2590800"/>
                </a:lnTo>
                <a:lnTo>
                  <a:pt x="90507" y="2641600"/>
                </a:lnTo>
                <a:lnTo>
                  <a:pt x="104588" y="2679700"/>
                </a:lnTo>
                <a:lnTo>
                  <a:pt x="119627" y="2717800"/>
                </a:lnTo>
                <a:lnTo>
                  <a:pt x="135613" y="2768600"/>
                </a:lnTo>
                <a:lnTo>
                  <a:pt x="152535" y="2806700"/>
                </a:lnTo>
                <a:lnTo>
                  <a:pt x="170381" y="2844800"/>
                </a:lnTo>
                <a:lnTo>
                  <a:pt x="189139" y="2882900"/>
                </a:lnTo>
                <a:lnTo>
                  <a:pt x="208798" y="2921000"/>
                </a:lnTo>
                <a:lnTo>
                  <a:pt x="229347" y="2959100"/>
                </a:lnTo>
                <a:lnTo>
                  <a:pt x="250772" y="2997200"/>
                </a:lnTo>
                <a:lnTo>
                  <a:pt x="273064" y="3035300"/>
                </a:lnTo>
                <a:lnTo>
                  <a:pt x="296210" y="3073400"/>
                </a:lnTo>
                <a:lnTo>
                  <a:pt x="320198" y="3111500"/>
                </a:lnTo>
                <a:lnTo>
                  <a:pt x="345018" y="3149600"/>
                </a:lnTo>
                <a:lnTo>
                  <a:pt x="370657" y="3187700"/>
                </a:lnTo>
                <a:lnTo>
                  <a:pt x="397103" y="3225800"/>
                </a:lnTo>
                <a:lnTo>
                  <a:pt x="424346" y="3263900"/>
                </a:lnTo>
                <a:lnTo>
                  <a:pt x="452374" y="3289300"/>
                </a:lnTo>
                <a:lnTo>
                  <a:pt x="481174" y="3327400"/>
                </a:lnTo>
                <a:lnTo>
                  <a:pt x="510736" y="3365500"/>
                </a:lnTo>
                <a:lnTo>
                  <a:pt x="541048" y="3390900"/>
                </a:lnTo>
                <a:lnTo>
                  <a:pt x="572098" y="3429000"/>
                </a:lnTo>
                <a:lnTo>
                  <a:pt x="603874" y="3454400"/>
                </a:lnTo>
                <a:lnTo>
                  <a:pt x="636365" y="3492500"/>
                </a:lnTo>
                <a:lnTo>
                  <a:pt x="669559" y="3517900"/>
                </a:lnTo>
                <a:lnTo>
                  <a:pt x="703445" y="3543300"/>
                </a:lnTo>
                <a:lnTo>
                  <a:pt x="738012" y="3581400"/>
                </a:lnTo>
                <a:lnTo>
                  <a:pt x="773246" y="3606800"/>
                </a:lnTo>
                <a:lnTo>
                  <a:pt x="809137" y="3632200"/>
                </a:lnTo>
                <a:lnTo>
                  <a:pt x="845674" y="3657600"/>
                </a:lnTo>
                <a:lnTo>
                  <a:pt x="882844" y="3683000"/>
                </a:lnTo>
                <a:lnTo>
                  <a:pt x="920636" y="3708400"/>
                </a:lnTo>
                <a:lnTo>
                  <a:pt x="959039" y="3733800"/>
                </a:lnTo>
                <a:lnTo>
                  <a:pt x="998040" y="3759200"/>
                </a:lnTo>
                <a:lnTo>
                  <a:pt x="1077792" y="3810000"/>
                </a:lnTo>
                <a:lnTo>
                  <a:pt x="1159799" y="3860800"/>
                </a:lnTo>
                <a:lnTo>
                  <a:pt x="1201620" y="3873500"/>
                </a:lnTo>
                <a:lnTo>
                  <a:pt x="1243970" y="3898900"/>
                </a:lnTo>
                <a:lnTo>
                  <a:pt x="1286837" y="3911600"/>
                </a:lnTo>
                <a:lnTo>
                  <a:pt x="1330210" y="3937000"/>
                </a:lnTo>
                <a:lnTo>
                  <a:pt x="1418426" y="3962400"/>
                </a:lnTo>
                <a:lnTo>
                  <a:pt x="1463247" y="3987800"/>
                </a:lnTo>
                <a:lnTo>
                  <a:pt x="1789203" y="4076700"/>
                </a:lnTo>
                <a:lnTo>
                  <a:pt x="2782796" y="4076700"/>
                </a:lnTo>
                <a:lnTo>
                  <a:pt x="3108752" y="3987800"/>
                </a:lnTo>
                <a:lnTo>
                  <a:pt x="3153573" y="3962400"/>
                </a:lnTo>
                <a:lnTo>
                  <a:pt x="3241789" y="3937000"/>
                </a:lnTo>
                <a:lnTo>
                  <a:pt x="3285162" y="3911600"/>
                </a:lnTo>
                <a:lnTo>
                  <a:pt x="3328029" y="3898900"/>
                </a:lnTo>
                <a:lnTo>
                  <a:pt x="3370379" y="3873500"/>
                </a:lnTo>
                <a:lnTo>
                  <a:pt x="3412200" y="3860800"/>
                </a:lnTo>
                <a:lnTo>
                  <a:pt x="3494207" y="3810000"/>
                </a:lnTo>
                <a:lnTo>
                  <a:pt x="3573959" y="3759200"/>
                </a:lnTo>
                <a:lnTo>
                  <a:pt x="3612960" y="3733800"/>
                </a:lnTo>
                <a:lnTo>
                  <a:pt x="3651363" y="3708400"/>
                </a:lnTo>
                <a:lnTo>
                  <a:pt x="3689155" y="3683000"/>
                </a:lnTo>
                <a:lnTo>
                  <a:pt x="3726325" y="3657600"/>
                </a:lnTo>
                <a:lnTo>
                  <a:pt x="3762862" y="3632200"/>
                </a:lnTo>
                <a:lnTo>
                  <a:pt x="3798753" y="3606800"/>
                </a:lnTo>
                <a:lnTo>
                  <a:pt x="3833987" y="3581400"/>
                </a:lnTo>
                <a:lnTo>
                  <a:pt x="3868554" y="3543300"/>
                </a:lnTo>
                <a:lnTo>
                  <a:pt x="3902440" y="3517900"/>
                </a:lnTo>
                <a:lnTo>
                  <a:pt x="3935634" y="3492500"/>
                </a:lnTo>
                <a:lnTo>
                  <a:pt x="3968125" y="3454400"/>
                </a:lnTo>
                <a:lnTo>
                  <a:pt x="3999901" y="3429000"/>
                </a:lnTo>
                <a:lnTo>
                  <a:pt x="4030951" y="3390900"/>
                </a:lnTo>
                <a:lnTo>
                  <a:pt x="4061263" y="3365500"/>
                </a:lnTo>
                <a:lnTo>
                  <a:pt x="4090825" y="3327400"/>
                </a:lnTo>
                <a:lnTo>
                  <a:pt x="4119625" y="3289300"/>
                </a:lnTo>
                <a:lnTo>
                  <a:pt x="4147653" y="3263900"/>
                </a:lnTo>
                <a:lnTo>
                  <a:pt x="4174896" y="3225800"/>
                </a:lnTo>
                <a:lnTo>
                  <a:pt x="4201342" y="3187700"/>
                </a:lnTo>
                <a:lnTo>
                  <a:pt x="4226981" y="3149600"/>
                </a:lnTo>
                <a:lnTo>
                  <a:pt x="4251801" y="3111500"/>
                </a:lnTo>
                <a:lnTo>
                  <a:pt x="4275789" y="3073400"/>
                </a:lnTo>
                <a:lnTo>
                  <a:pt x="4298935" y="3035300"/>
                </a:lnTo>
                <a:lnTo>
                  <a:pt x="4321227" y="2997200"/>
                </a:lnTo>
                <a:lnTo>
                  <a:pt x="4342652" y="2959100"/>
                </a:lnTo>
                <a:lnTo>
                  <a:pt x="4363201" y="2921000"/>
                </a:lnTo>
                <a:lnTo>
                  <a:pt x="4382860" y="2882900"/>
                </a:lnTo>
                <a:lnTo>
                  <a:pt x="4401618" y="2844800"/>
                </a:lnTo>
                <a:lnTo>
                  <a:pt x="4419464" y="2806700"/>
                </a:lnTo>
                <a:lnTo>
                  <a:pt x="4436386" y="2768600"/>
                </a:lnTo>
                <a:lnTo>
                  <a:pt x="4452372" y="2717800"/>
                </a:lnTo>
                <a:lnTo>
                  <a:pt x="4467411" y="2679700"/>
                </a:lnTo>
                <a:lnTo>
                  <a:pt x="4481492" y="2641600"/>
                </a:lnTo>
                <a:lnTo>
                  <a:pt x="4494602" y="2590800"/>
                </a:lnTo>
                <a:lnTo>
                  <a:pt x="4506730" y="2552700"/>
                </a:lnTo>
                <a:lnTo>
                  <a:pt x="4517864" y="2514600"/>
                </a:lnTo>
                <a:lnTo>
                  <a:pt x="4527993" y="2463800"/>
                </a:lnTo>
                <a:lnTo>
                  <a:pt x="4537105" y="2425700"/>
                </a:lnTo>
                <a:lnTo>
                  <a:pt x="4545188" y="2374900"/>
                </a:lnTo>
                <a:lnTo>
                  <a:pt x="4552232" y="2336800"/>
                </a:lnTo>
                <a:lnTo>
                  <a:pt x="4558224" y="2286000"/>
                </a:lnTo>
                <a:lnTo>
                  <a:pt x="4563152" y="2247900"/>
                </a:lnTo>
                <a:lnTo>
                  <a:pt x="4567005" y="2197100"/>
                </a:lnTo>
                <a:lnTo>
                  <a:pt x="4569772" y="2159000"/>
                </a:lnTo>
                <a:lnTo>
                  <a:pt x="4571441" y="2108200"/>
                </a:lnTo>
                <a:lnTo>
                  <a:pt x="4572000" y="2057400"/>
                </a:lnTo>
                <a:lnTo>
                  <a:pt x="4571441" y="2019300"/>
                </a:lnTo>
                <a:lnTo>
                  <a:pt x="4569772" y="1968500"/>
                </a:lnTo>
                <a:lnTo>
                  <a:pt x="4567005" y="1930400"/>
                </a:lnTo>
                <a:lnTo>
                  <a:pt x="4563152" y="1879600"/>
                </a:lnTo>
                <a:lnTo>
                  <a:pt x="4558224" y="1841500"/>
                </a:lnTo>
                <a:lnTo>
                  <a:pt x="4552232" y="1790700"/>
                </a:lnTo>
                <a:lnTo>
                  <a:pt x="4545188" y="1752600"/>
                </a:lnTo>
                <a:lnTo>
                  <a:pt x="4537105" y="1701800"/>
                </a:lnTo>
                <a:lnTo>
                  <a:pt x="4527993" y="1663700"/>
                </a:lnTo>
                <a:lnTo>
                  <a:pt x="4517864" y="1612900"/>
                </a:lnTo>
                <a:lnTo>
                  <a:pt x="4506730" y="1574800"/>
                </a:lnTo>
                <a:lnTo>
                  <a:pt x="4494602" y="1536700"/>
                </a:lnTo>
                <a:lnTo>
                  <a:pt x="4481492" y="1485900"/>
                </a:lnTo>
                <a:lnTo>
                  <a:pt x="4467411" y="1447800"/>
                </a:lnTo>
                <a:lnTo>
                  <a:pt x="4452372" y="1409700"/>
                </a:lnTo>
                <a:lnTo>
                  <a:pt x="4436386" y="1358900"/>
                </a:lnTo>
                <a:lnTo>
                  <a:pt x="4419464" y="1320800"/>
                </a:lnTo>
                <a:lnTo>
                  <a:pt x="4401618" y="1282700"/>
                </a:lnTo>
                <a:lnTo>
                  <a:pt x="4382860" y="1244600"/>
                </a:lnTo>
                <a:lnTo>
                  <a:pt x="4363201" y="1206500"/>
                </a:lnTo>
                <a:lnTo>
                  <a:pt x="4342652" y="1168400"/>
                </a:lnTo>
                <a:lnTo>
                  <a:pt x="4321227" y="1130300"/>
                </a:lnTo>
                <a:lnTo>
                  <a:pt x="4298935" y="1092200"/>
                </a:lnTo>
                <a:lnTo>
                  <a:pt x="4275789" y="1054100"/>
                </a:lnTo>
                <a:lnTo>
                  <a:pt x="4251801" y="1016000"/>
                </a:lnTo>
                <a:lnTo>
                  <a:pt x="4226981" y="977900"/>
                </a:lnTo>
                <a:lnTo>
                  <a:pt x="4201342" y="939800"/>
                </a:lnTo>
                <a:lnTo>
                  <a:pt x="4174896" y="901700"/>
                </a:lnTo>
                <a:lnTo>
                  <a:pt x="4147653" y="863600"/>
                </a:lnTo>
                <a:lnTo>
                  <a:pt x="4119625" y="838200"/>
                </a:lnTo>
                <a:lnTo>
                  <a:pt x="4090825" y="800100"/>
                </a:lnTo>
                <a:lnTo>
                  <a:pt x="4061263" y="762000"/>
                </a:lnTo>
                <a:lnTo>
                  <a:pt x="4030951" y="736600"/>
                </a:lnTo>
                <a:lnTo>
                  <a:pt x="3999901" y="698500"/>
                </a:lnTo>
                <a:lnTo>
                  <a:pt x="3968125" y="673100"/>
                </a:lnTo>
                <a:lnTo>
                  <a:pt x="3935634" y="635000"/>
                </a:lnTo>
                <a:lnTo>
                  <a:pt x="3902440" y="609600"/>
                </a:lnTo>
                <a:lnTo>
                  <a:pt x="3868554" y="584200"/>
                </a:lnTo>
                <a:lnTo>
                  <a:pt x="3833987" y="546100"/>
                </a:lnTo>
                <a:lnTo>
                  <a:pt x="3798753" y="520700"/>
                </a:lnTo>
                <a:lnTo>
                  <a:pt x="3762862" y="495300"/>
                </a:lnTo>
                <a:lnTo>
                  <a:pt x="3726325" y="469900"/>
                </a:lnTo>
                <a:lnTo>
                  <a:pt x="3689155" y="444500"/>
                </a:lnTo>
                <a:lnTo>
                  <a:pt x="3651363" y="419100"/>
                </a:lnTo>
                <a:lnTo>
                  <a:pt x="3612960" y="393700"/>
                </a:lnTo>
                <a:lnTo>
                  <a:pt x="3534371" y="342900"/>
                </a:lnTo>
                <a:lnTo>
                  <a:pt x="3453480" y="292100"/>
                </a:lnTo>
                <a:lnTo>
                  <a:pt x="3412200" y="266700"/>
                </a:lnTo>
                <a:lnTo>
                  <a:pt x="3370379" y="254000"/>
                </a:lnTo>
                <a:lnTo>
                  <a:pt x="3328029" y="228600"/>
                </a:lnTo>
                <a:lnTo>
                  <a:pt x="3285162" y="215900"/>
                </a:lnTo>
                <a:lnTo>
                  <a:pt x="3241789" y="190500"/>
                </a:lnTo>
                <a:lnTo>
                  <a:pt x="3153573" y="165100"/>
                </a:lnTo>
                <a:lnTo>
                  <a:pt x="3108752" y="139700"/>
                </a:lnTo>
                <a:lnTo>
                  <a:pt x="2782796" y="50800"/>
                </a:lnTo>
                <a:close/>
              </a:path>
              <a:path w="4572000" h="4114800">
                <a:moveTo>
                  <a:pt x="2637198" y="25400"/>
                </a:moveTo>
                <a:lnTo>
                  <a:pt x="1934801" y="25400"/>
                </a:lnTo>
                <a:lnTo>
                  <a:pt x="1837373" y="50800"/>
                </a:lnTo>
                <a:lnTo>
                  <a:pt x="2734626" y="50800"/>
                </a:lnTo>
                <a:lnTo>
                  <a:pt x="2637198" y="25400"/>
                </a:lnTo>
                <a:close/>
              </a:path>
              <a:path w="4572000" h="4114800">
                <a:moveTo>
                  <a:pt x="2538398" y="12700"/>
                </a:moveTo>
                <a:lnTo>
                  <a:pt x="2033601" y="12700"/>
                </a:lnTo>
                <a:lnTo>
                  <a:pt x="1984035" y="25400"/>
                </a:lnTo>
                <a:lnTo>
                  <a:pt x="2587964" y="25400"/>
                </a:lnTo>
                <a:lnTo>
                  <a:pt x="2538398" y="12700"/>
                </a:lnTo>
                <a:close/>
              </a:path>
              <a:path w="4572000" h="4114800">
                <a:moveTo>
                  <a:pt x="2286000" y="0"/>
                </a:moveTo>
                <a:lnTo>
                  <a:pt x="2234950" y="12700"/>
                </a:lnTo>
                <a:lnTo>
                  <a:pt x="2337049" y="12700"/>
                </a:lnTo>
                <a:lnTo>
                  <a:pt x="2286000" y="0"/>
                </a:lnTo>
                <a:close/>
              </a:path>
            </a:pathLst>
          </a:custGeom>
          <a:solidFill>
            <a:srgbClr val="BED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3720" y="2237232"/>
            <a:ext cx="3078480" cy="3048000"/>
          </a:xfrm>
          <a:custGeom>
            <a:avLst/>
            <a:gdLst/>
            <a:ahLst/>
            <a:cxnLst/>
            <a:rect l="l" t="t" r="r" b="b"/>
            <a:pathLst>
              <a:path w="3078479" h="3048000">
                <a:moveTo>
                  <a:pt x="1539240" y="0"/>
                </a:moveTo>
                <a:lnTo>
                  <a:pt x="1490375" y="753"/>
                </a:lnTo>
                <a:lnTo>
                  <a:pt x="1441891" y="2998"/>
                </a:lnTo>
                <a:lnTo>
                  <a:pt x="1393810" y="6713"/>
                </a:lnTo>
                <a:lnTo>
                  <a:pt x="1346153" y="11874"/>
                </a:lnTo>
                <a:lnTo>
                  <a:pt x="1298943" y="18461"/>
                </a:lnTo>
                <a:lnTo>
                  <a:pt x="1252204" y="26450"/>
                </a:lnTo>
                <a:lnTo>
                  <a:pt x="1205957" y="35820"/>
                </a:lnTo>
                <a:lnTo>
                  <a:pt x="1160225" y="46547"/>
                </a:lnTo>
                <a:lnTo>
                  <a:pt x="1115031" y="58610"/>
                </a:lnTo>
                <a:lnTo>
                  <a:pt x="1070397" y="71986"/>
                </a:lnTo>
                <a:lnTo>
                  <a:pt x="1026346" y="86653"/>
                </a:lnTo>
                <a:lnTo>
                  <a:pt x="982900" y="102589"/>
                </a:lnTo>
                <a:lnTo>
                  <a:pt x="940081" y="119770"/>
                </a:lnTo>
                <a:lnTo>
                  <a:pt x="897913" y="138176"/>
                </a:lnTo>
                <a:lnTo>
                  <a:pt x="856418" y="157784"/>
                </a:lnTo>
                <a:lnTo>
                  <a:pt x="815618" y="178570"/>
                </a:lnTo>
                <a:lnTo>
                  <a:pt x="775535" y="200514"/>
                </a:lnTo>
                <a:lnTo>
                  <a:pt x="736194" y="223593"/>
                </a:lnTo>
                <a:lnTo>
                  <a:pt x="697615" y="247783"/>
                </a:lnTo>
                <a:lnTo>
                  <a:pt x="659821" y="273064"/>
                </a:lnTo>
                <a:lnTo>
                  <a:pt x="622836" y="299412"/>
                </a:lnTo>
                <a:lnTo>
                  <a:pt x="586681" y="326806"/>
                </a:lnTo>
                <a:lnTo>
                  <a:pt x="551379" y="355223"/>
                </a:lnTo>
                <a:lnTo>
                  <a:pt x="516953" y="384641"/>
                </a:lnTo>
                <a:lnTo>
                  <a:pt x="483425" y="415037"/>
                </a:lnTo>
                <a:lnTo>
                  <a:pt x="450818" y="446389"/>
                </a:lnTo>
                <a:lnTo>
                  <a:pt x="419154" y="478674"/>
                </a:lnTo>
                <a:lnTo>
                  <a:pt x="388455" y="511872"/>
                </a:lnTo>
                <a:lnTo>
                  <a:pt x="358745" y="545958"/>
                </a:lnTo>
                <a:lnTo>
                  <a:pt x="330046" y="580911"/>
                </a:lnTo>
                <a:lnTo>
                  <a:pt x="302379" y="616709"/>
                </a:lnTo>
                <a:lnTo>
                  <a:pt x="275769" y="653329"/>
                </a:lnTo>
                <a:lnTo>
                  <a:pt x="250237" y="690748"/>
                </a:lnTo>
                <a:lnTo>
                  <a:pt x="225807" y="728945"/>
                </a:lnTo>
                <a:lnTo>
                  <a:pt x="202499" y="767898"/>
                </a:lnTo>
                <a:lnTo>
                  <a:pt x="180338" y="807583"/>
                </a:lnTo>
                <a:lnTo>
                  <a:pt x="159345" y="847979"/>
                </a:lnTo>
                <a:lnTo>
                  <a:pt x="139543" y="889062"/>
                </a:lnTo>
                <a:lnTo>
                  <a:pt x="120955" y="930812"/>
                </a:lnTo>
                <a:lnTo>
                  <a:pt x="103603" y="973206"/>
                </a:lnTo>
                <a:lnTo>
                  <a:pt x="87510" y="1016220"/>
                </a:lnTo>
                <a:lnTo>
                  <a:pt x="72698" y="1059834"/>
                </a:lnTo>
                <a:lnTo>
                  <a:pt x="59189" y="1104024"/>
                </a:lnTo>
                <a:lnTo>
                  <a:pt x="47007" y="1148768"/>
                </a:lnTo>
                <a:lnTo>
                  <a:pt x="36174" y="1194045"/>
                </a:lnTo>
                <a:lnTo>
                  <a:pt x="26712" y="1239831"/>
                </a:lnTo>
                <a:lnTo>
                  <a:pt x="18643" y="1286104"/>
                </a:lnTo>
                <a:lnTo>
                  <a:pt x="11992" y="1332843"/>
                </a:lnTo>
                <a:lnTo>
                  <a:pt x="6779" y="1380024"/>
                </a:lnTo>
                <a:lnTo>
                  <a:pt x="3028" y="1427625"/>
                </a:lnTo>
                <a:lnTo>
                  <a:pt x="760" y="1475624"/>
                </a:lnTo>
                <a:lnTo>
                  <a:pt x="0" y="1523999"/>
                </a:lnTo>
                <a:lnTo>
                  <a:pt x="760" y="1572375"/>
                </a:lnTo>
                <a:lnTo>
                  <a:pt x="3028" y="1620374"/>
                </a:lnTo>
                <a:lnTo>
                  <a:pt x="6779" y="1667975"/>
                </a:lnTo>
                <a:lnTo>
                  <a:pt x="11992" y="1715156"/>
                </a:lnTo>
                <a:lnTo>
                  <a:pt x="18643" y="1761895"/>
                </a:lnTo>
                <a:lnTo>
                  <a:pt x="26712" y="1808168"/>
                </a:lnTo>
                <a:lnTo>
                  <a:pt x="36174" y="1853954"/>
                </a:lnTo>
                <a:lnTo>
                  <a:pt x="47007" y="1899231"/>
                </a:lnTo>
                <a:lnTo>
                  <a:pt x="59189" y="1943975"/>
                </a:lnTo>
                <a:lnTo>
                  <a:pt x="72698" y="1988165"/>
                </a:lnTo>
                <a:lnTo>
                  <a:pt x="87510" y="2031779"/>
                </a:lnTo>
                <a:lnTo>
                  <a:pt x="103603" y="2074793"/>
                </a:lnTo>
                <a:lnTo>
                  <a:pt x="120955" y="2117187"/>
                </a:lnTo>
                <a:lnTo>
                  <a:pt x="139543" y="2158937"/>
                </a:lnTo>
                <a:lnTo>
                  <a:pt x="159345" y="2200020"/>
                </a:lnTo>
                <a:lnTo>
                  <a:pt x="180338" y="2240416"/>
                </a:lnTo>
                <a:lnTo>
                  <a:pt x="202499" y="2280101"/>
                </a:lnTo>
                <a:lnTo>
                  <a:pt x="225807" y="2319054"/>
                </a:lnTo>
                <a:lnTo>
                  <a:pt x="250237" y="2357251"/>
                </a:lnTo>
                <a:lnTo>
                  <a:pt x="275769" y="2394670"/>
                </a:lnTo>
                <a:lnTo>
                  <a:pt x="302379" y="2431290"/>
                </a:lnTo>
                <a:lnTo>
                  <a:pt x="330046" y="2467088"/>
                </a:lnTo>
                <a:lnTo>
                  <a:pt x="358745" y="2502041"/>
                </a:lnTo>
                <a:lnTo>
                  <a:pt x="388455" y="2536127"/>
                </a:lnTo>
                <a:lnTo>
                  <a:pt x="419154" y="2569325"/>
                </a:lnTo>
                <a:lnTo>
                  <a:pt x="450818" y="2601610"/>
                </a:lnTo>
                <a:lnTo>
                  <a:pt x="483425" y="2632962"/>
                </a:lnTo>
                <a:lnTo>
                  <a:pt x="516953" y="2663358"/>
                </a:lnTo>
                <a:lnTo>
                  <a:pt x="551379" y="2692776"/>
                </a:lnTo>
                <a:lnTo>
                  <a:pt x="586681" y="2721193"/>
                </a:lnTo>
                <a:lnTo>
                  <a:pt x="622836" y="2748587"/>
                </a:lnTo>
                <a:lnTo>
                  <a:pt x="659821" y="2774935"/>
                </a:lnTo>
                <a:lnTo>
                  <a:pt x="697615" y="2800216"/>
                </a:lnTo>
                <a:lnTo>
                  <a:pt x="736194" y="2824406"/>
                </a:lnTo>
                <a:lnTo>
                  <a:pt x="775535" y="2847485"/>
                </a:lnTo>
                <a:lnTo>
                  <a:pt x="815618" y="2869429"/>
                </a:lnTo>
                <a:lnTo>
                  <a:pt x="856418" y="2890215"/>
                </a:lnTo>
                <a:lnTo>
                  <a:pt x="897913" y="2909823"/>
                </a:lnTo>
                <a:lnTo>
                  <a:pt x="940081" y="2928229"/>
                </a:lnTo>
                <a:lnTo>
                  <a:pt x="982900" y="2945410"/>
                </a:lnTo>
                <a:lnTo>
                  <a:pt x="1026346" y="2961346"/>
                </a:lnTo>
                <a:lnTo>
                  <a:pt x="1070397" y="2976013"/>
                </a:lnTo>
                <a:lnTo>
                  <a:pt x="1115031" y="2989389"/>
                </a:lnTo>
                <a:lnTo>
                  <a:pt x="1160225" y="3001452"/>
                </a:lnTo>
                <a:lnTo>
                  <a:pt x="1205957" y="3012179"/>
                </a:lnTo>
                <a:lnTo>
                  <a:pt x="1252204" y="3021549"/>
                </a:lnTo>
                <a:lnTo>
                  <a:pt x="1298943" y="3029538"/>
                </a:lnTo>
                <a:lnTo>
                  <a:pt x="1346153" y="3036125"/>
                </a:lnTo>
                <a:lnTo>
                  <a:pt x="1393810" y="3041286"/>
                </a:lnTo>
                <a:lnTo>
                  <a:pt x="1441891" y="3045001"/>
                </a:lnTo>
                <a:lnTo>
                  <a:pt x="1490375" y="3047246"/>
                </a:lnTo>
                <a:lnTo>
                  <a:pt x="1539240" y="3047999"/>
                </a:lnTo>
                <a:lnTo>
                  <a:pt x="1588104" y="3047246"/>
                </a:lnTo>
                <a:lnTo>
                  <a:pt x="1636588" y="3045001"/>
                </a:lnTo>
                <a:lnTo>
                  <a:pt x="1684669" y="3041286"/>
                </a:lnTo>
                <a:lnTo>
                  <a:pt x="1732326" y="3036125"/>
                </a:lnTo>
                <a:lnTo>
                  <a:pt x="1779536" y="3029538"/>
                </a:lnTo>
                <a:lnTo>
                  <a:pt x="1826275" y="3021549"/>
                </a:lnTo>
                <a:lnTo>
                  <a:pt x="1872522" y="3012179"/>
                </a:lnTo>
                <a:lnTo>
                  <a:pt x="1918254" y="3001452"/>
                </a:lnTo>
                <a:lnTo>
                  <a:pt x="1963448" y="2989389"/>
                </a:lnTo>
                <a:lnTo>
                  <a:pt x="2008082" y="2976013"/>
                </a:lnTo>
                <a:lnTo>
                  <a:pt x="2052133" y="2961346"/>
                </a:lnTo>
                <a:lnTo>
                  <a:pt x="2095579" y="2945410"/>
                </a:lnTo>
                <a:lnTo>
                  <a:pt x="2138398" y="2928229"/>
                </a:lnTo>
                <a:lnTo>
                  <a:pt x="2180566" y="2909823"/>
                </a:lnTo>
                <a:lnTo>
                  <a:pt x="2222061" y="2890215"/>
                </a:lnTo>
                <a:lnTo>
                  <a:pt x="2262861" y="2869429"/>
                </a:lnTo>
                <a:lnTo>
                  <a:pt x="2302944" y="2847485"/>
                </a:lnTo>
                <a:lnTo>
                  <a:pt x="2342285" y="2824406"/>
                </a:lnTo>
                <a:lnTo>
                  <a:pt x="2380864" y="2800216"/>
                </a:lnTo>
                <a:lnTo>
                  <a:pt x="2418658" y="2774935"/>
                </a:lnTo>
                <a:lnTo>
                  <a:pt x="2455643" y="2748587"/>
                </a:lnTo>
                <a:lnTo>
                  <a:pt x="2491798" y="2721193"/>
                </a:lnTo>
                <a:lnTo>
                  <a:pt x="2527100" y="2692776"/>
                </a:lnTo>
                <a:lnTo>
                  <a:pt x="2561526" y="2663358"/>
                </a:lnTo>
                <a:lnTo>
                  <a:pt x="2595054" y="2632962"/>
                </a:lnTo>
                <a:lnTo>
                  <a:pt x="2627661" y="2601610"/>
                </a:lnTo>
                <a:lnTo>
                  <a:pt x="2659325" y="2569325"/>
                </a:lnTo>
                <a:lnTo>
                  <a:pt x="2690024" y="2536127"/>
                </a:lnTo>
                <a:lnTo>
                  <a:pt x="2719734" y="2502041"/>
                </a:lnTo>
                <a:lnTo>
                  <a:pt x="2748433" y="2467088"/>
                </a:lnTo>
                <a:lnTo>
                  <a:pt x="2776100" y="2431290"/>
                </a:lnTo>
                <a:lnTo>
                  <a:pt x="2802710" y="2394670"/>
                </a:lnTo>
                <a:lnTo>
                  <a:pt x="2828242" y="2357251"/>
                </a:lnTo>
                <a:lnTo>
                  <a:pt x="2852672" y="2319054"/>
                </a:lnTo>
                <a:lnTo>
                  <a:pt x="2875980" y="2280101"/>
                </a:lnTo>
                <a:lnTo>
                  <a:pt x="2898141" y="2240416"/>
                </a:lnTo>
                <a:lnTo>
                  <a:pt x="2919134" y="2200020"/>
                </a:lnTo>
                <a:lnTo>
                  <a:pt x="2938936" y="2158937"/>
                </a:lnTo>
                <a:lnTo>
                  <a:pt x="2957524" y="2117187"/>
                </a:lnTo>
                <a:lnTo>
                  <a:pt x="2974876" y="2074793"/>
                </a:lnTo>
                <a:lnTo>
                  <a:pt x="2990969" y="2031779"/>
                </a:lnTo>
                <a:lnTo>
                  <a:pt x="3005781" y="1988165"/>
                </a:lnTo>
                <a:lnTo>
                  <a:pt x="3019290" y="1943975"/>
                </a:lnTo>
                <a:lnTo>
                  <a:pt x="3031472" y="1899231"/>
                </a:lnTo>
                <a:lnTo>
                  <a:pt x="3042305" y="1853954"/>
                </a:lnTo>
                <a:lnTo>
                  <a:pt x="3051767" y="1808168"/>
                </a:lnTo>
                <a:lnTo>
                  <a:pt x="3059836" y="1761895"/>
                </a:lnTo>
                <a:lnTo>
                  <a:pt x="3066487" y="1715156"/>
                </a:lnTo>
                <a:lnTo>
                  <a:pt x="3071700" y="1667975"/>
                </a:lnTo>
                <a:lnTo>
                  <a:pt x="3075451" y="1620374"/>
                </a:lnTo>
                <a:lnTo>
                  <a:pt x="3077719" y="1572375"/>
                </a:lnTo>
                <a:lnTo>
                  <a:pt x="3078480" y="1523999"/>
                </a:lnTo>
                <a:lnTo>
                  <a:pt x="3077719" y="1475624"/>
                </a:lnTo>
                <a:lnTo>
                  <a:pt x="3075451" y="1427625"/>
                </a:lnTo>
                <a:lnTo>
                  <a:pt x="3071700" y="1380024"/>
                </a:lnTo>
                <a:lnTo>
                  <a:pt x="3066487" y="1332843"/>
                </a:lnTo>
                <a:lnTo>
                  <a:pt x="3059836" y="1286104"/>
                </a:lnTo>
                <a:lnTo>
                  <a:pt x="3051767" y="1239831"/>
                </a:lnTo>
                <a:lnTo>
                  <a:pt x="3042305" y="1194045"/>
                </a:lnTo>
                <a:lnTo>
                  <a:pt x="3031472" y="1148768"/>
                </a:lnTo>
                <a:lnTo>
                  <a:pt x="3019290" y="1104024"/>
                </a:lnTo>
                <a:lnTo>
                  <a:pt x="3005781" y="1059834"/>
                </a:lnTo>
                <a:lnTo>
                  <a:pt x="2990969" y="1016220"/>
                </a:lnTo>
                <a:lnTo>
                  <a:pt x="2974876" y="973206"/>
                </a:lnTo>
                <a:lnTo>
                  <a:pt x="2957524" y="930812"/>
                </a:lnTo>
                <a:lnTo>
                  <a:pt x="2938936" y="889062"/>
                </a:lnTo>
                <a:lnTo>
                  <a:pt x="2919134" y="847979"/>
                </a:lnTo>
                <a:lnTo>
                  <a:pt x="2898141" y="807583"/>
                </a:lnTo>
                <a:lnTo>
                  <a:pt x="2875980" y="767898"/>
                </a:lnTo>
                <a:lnTo>
                  <a:pt x="2852672" y="728945"/>
                </a:lnTo>
                <a:lnTo>
                  <a:pt x="2828242" y="690748"/>
                </a:lnTo>
                <a:lnTo>
                  <a:pt x="2802710" y="653329"/>
                </a:lnTo>
                <a:lnTo>
                  <a:pt x="2776100" y="616709"/>
                </a:lnTo>
                <a:lnTo>
                  <a:pt x="2748433" y="580911"/>
                </a:lnTo>
                <a:lnTo>
                  <a:pt x="2719734" y="545958"/>
                </a:lnTo>
                <a:lnTo>
                  <a:pt x="2690024" y="511872"/>
                </a:lnTo>
                <a:lnTo>
                  <a:pt x="2659325" y="478674"/>
                </a:lnTo>
                <a:lnTo>
                  <a:pt x="2627661" y="446389"/>
                </a:lnTo>
                <a:lnTo>
                  <a:pt x="2595054" y="415037"/>
                </a:lnTo>
                <a:lnTo>
                  <a:pt x="2561526" y="384641"/>
                </a:lnTo>
                <a:lnTo>
                  <a:pt x="2527100" y="355223"/>
                </a:lnTo>
                <a:lnTo>
                  <a:pt x="2491798" y="326806"/>
                </a:lnTo>
                <a:lnTo>
                  <a:pt x="2455643" y="299412"/>
                </a:lnTo>
                <a:lnTo>
                  <a:pt x="2418658" y="273064"/>
                </a:lnTo>
                <a:lnTo>
                  <a:pt x="2380864" y="247783"/>
                </a:lnTo>
                <a:lnTo>
                  <a:pt x="2342285" y="223593"/>
                </a:lnTo>
                <a:lnTo>
                  <a:pt x="2302944" y="200514"/>
                </a:lnTo>
                <a:lnTo>
                  <a:pt x="2262861" y="178570"/>
                </a:lnTo>
                <a:lnTo>
                  <a:pt x="2222061" y="157784"/>
                </a:lnTo>
                <a:lnTo>
                  <a:pt x="2180566" y="138176"/>
                </a:lnTo>
                <a:lnTo>
                  <a:pt x="2138398" y="119770"/>
                </a:lnTo>
                <a:lnTo>
                  <a:pt x="2095579" y="102589"/>
                </a:lnTo>
                <a:lnTo>
                  <a:pt x="2052133" y="86653"/>
                </a:lnTo>
                <a:lnTo>
                  <a:pt x="2008082" y="71986"/>
                </a:lnTo>
                <a:lnTo>
                  <a:pt x="1963448" y="58610"/>
                </a:lnTo>
                <a:lnTo>
                  <a:pt x="1918254" y="46547"/>
                </a:lnTo>
                <a:lnTo>
                  <a:pt x="1872522" y="35820"/>
                </a:lnTo>
                <a:lnTo>
                  <a:pt x="1826275" y="26450"/>
                </a:lnTo>
                <a:lnTo>
                  <a:pt x="1779536" y="18461"/>
                </a:lnTo>
                <a:lnTo>
                  <a:pt x="1732326" y="11874"/>
                </a:lnTo>
                <a:lnTo>
                  <a:pt x="1684669" y="6713"/>
                </a:lnTo>
                <a:lnTo>
                  <a:pt x="1636588" y="2998"/>
                </a:lnTo>
                <a:lnTo>
                  <a:pt x="1588104" y="753"/>
                </a:lnTo>
                <a:lnTo>
                  <a:pt x="1539240" y="0"/>
                </a:lnTo>
                <a:close/>
              </a:path>
            </a:pathLst>
          </a:custGeom>
          <a:solidFill>
            <a:srgbClr val="DEE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91483" y="2728595"/>
            <a:ext cx="1438275" cy="2084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dirty="0">
                <a:latin typeface="Arial"/>
                <a:cs typeface="Arial"/>
              </a:rPr>
              <a:t>Security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Policy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79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dirty="0">
                <a:latin typeface="Arial"/>
                <a:cs typeface="Arial"/>
              </a:rPr>
              <a:t>Classification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79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spc="5" dirty="0">
                <a:latin typeface="Arial"/>
                <a:cs typeface="Arial"/>
              </a:rPr>
              <a:t>Logical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security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815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dirty="0">
                <a:latin typeface="Arial"/>
                <a:cs typeface="Arial"/>
              </a:rPr>
              <a:t>Physical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security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79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dirty="0">
                <a:latin typeface="Arial"/>
                <a:cs typeface="Arial"/>
              </a:rPr>
              <a:t>Availability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79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dirty="0">
                <a:latin typeface="Arial"/>
                <a:cs typeface="Arial"/>
              </a:rPr>
              <a:t>Compliance</a:t>
            </a:r>
            <a:endParaRPr sz="1200">
              <a:latin typeface="Arial"/>
              <a:cs typeface="Arial"/>
            </a:endParaRPr>
          </a:p>
          <a:p>
            <a:pPr marL="287020" marR="257810" indent="-274320">
              <a:lnSpc>
                <a:spcPct val="100000"/>
              </a:lnSpc>
              <a:spcBef>
                <a:spcPts val="815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spc="5" dirty="0">
                <a:latin typeface="Arial"/>
                <a:cs typeface="Arial"/>
              </a:rPr>
              <a:t>Incident  </a:t>
            </a:r>
            <a:r>
              <a:rPr sz="1200" spc="-40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anage</a:t>
            </a:r>
            <a:r>
              <a:rPr sz="1200" spc="-40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6146" y="2207640"/>
            <a:ext cx="80518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Arial"/>
                <a:cs typeface="Arial"/>
              </a:rPr>
              <a:t>IT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Security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7997" y="2554223"/>
            <a:ext cx="5645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Privacy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0819" y="2811526"/>
            <a:ext cx="1403985" cy="190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dirty="0">
                <a:latin typeface="Arial"/>
                <a:cs typeface="Arial"/>
              </a:rPr>
              <a:t>Privacy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Policy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79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dirty="0">
                <a:latin typeface="Arial"/>
                <a:cs typeface="Arial"/>
              </a:rPr>
              <a:t>Notification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79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spc="-10" dirty="0">
                <a:latin typeface="Arial"/>
                <a:cs typeface="Arial"/>
              </a:rPr>
              <a:t>Subject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rights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815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spc="-5" dirty="0">
                <a:latin typeface="Arial"/>
                <a:cs typeface="Arial"/>
              </a:rPr>
              <a:t>Purpose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binding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79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spc="-5" dirty="0">
                <a:latin typeface="Arial"/>
                <a:cs typeface="Arial"/>
              </a:rPr>
              <a:t>Proportionality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79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dirty="0">
                <a:latin typeface="Arial"/>
                <a:cs typeface="Arial"/>
              </a:rPr>
              <a:t>Data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quality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815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spc="-5" dirty="0">
                <a:latin typeface="Arial"/>
                <a:cs typeface="Arial"/>
              </a:rPr>
              <a:t>Lawful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transfer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37478" y="2465196"/>
            <a:ext cx="1728470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98170" indent="-274320">
              <a:lnSpc>
                <a:spcPct val="100000"/>
              </a:lnSpc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dirty="0">
                <a:latin typeface="Arial"/>
                <a:cs typeface="Arial"/>
              </a:rPr>
              <a:t>Security  o</a:t>
            </a:r>
            <a:r>
              <a:rPr sz="1200" spc="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gan</a:t>
            </a:r>
            <a:r>
              <a:rPr sz="1200" spc="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ti</a:t>
            </a:r>
            <a:r>
              <a:rPr sz="1200" spc="-2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790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dirty="0">
                <a:latin typeface="Arial"/>
                <a:cs typeface="Arial"/>
              </a:rPr>
              <a:t>Personnel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security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795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dirty="0">
                <a:latin typeface="Arial"/>
                <a:cs typeface="Arial"/>
              </a:rPr>
              <a:t>IT Services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Mgmt.</a:t>
            </a:r>
            <a:endParaRPr sz="1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815"/>
              </a:spcBef>
              <a:buClr>
                <a:srgbClr val="96979A"/>
              </a:buClr>
              <a:buFont typeface="Arial"/>
              <a:buChar char="■"/>
              <a:tabLst>
                <a:tab pos="287020" algn="l"/>
              </a:tabLst>
            </a:pPr>
            <a:r>
              <a:rPr sz="1200" spc="-5" dirty="0">
                <a:latin typeface="Arial"/>
                <a:cs typeface="Arial"/>
              </a:rPr>
              <a:t>System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development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1004" y="1256284"/>
            <a:ext cx="73279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40" dirty="0">
                <a:solidFill>
                  <a:srgbClr val="00338D"/>
                </a:solidFill>
                <a:latin typeface="Arial"/>
                <a:cs typeface="Arial"/>
              </a:rPr>
              <a:t>“You </a:t>
            </a:r>
            <a:r>
              <a:rPr sz="1400" b="1" spc="-15" dirty="0">
                <a:solidFill>
                  <a:srgbClr val="00338D"/>
                </a:solidFill>
                <a:latin typeface="Arial"/>
                <a:cs typeface="Arial"/>
              </a:rPr>
              <a:t>can </a:t>
            </a:r>
            <a:r>
              <a:rPr sz="1400" b="1" spc="-20" dirty="0">
                <a:solidFill>
                  <a:srgbClr val="00338D"/>
                </a:solidFill>
                <a:latin typeface="Arial"/>
                <a:cs typeface="Arial"/>
              </a:rPr>
              <a:t>have </a:t>
            </a:r>
            <a:r>
              <a:rPr sz="1400" b="1" spc="-15" dirty="0">
                <a:solidFill>
                  <a:srgbClr val="00338D"/>
                </a:solidFill>
                <a:latin typeface="Arial"/>
                <a:cs typeface="Arial"/>
              </a:rPr>
              <a:t>security without </a:t>
            </a:r>
            <a:r>
              <a:rPr sz="1400" b="1" spc="-35" dirty="0">
                <a:solidFill>
                  <a:srgbClr val="00338D"/>
                </a:solidFill>
                <a:latin typeface="Arial"/>
                <a:cs typeface="Arial"/>
              </a:rPr>
              <a:t>privacy, </a:t>
            </a:r>
            <a:r>
              <a:rPr sz="1400" b="1" spc="-15" dirty="0">
                <a:solidFill>
                  <a:srgbClr val="00338D"/>
                </a:solidFill>
                <a:latin typeface="Arial"/>
                <a:cs typeface="Arial"/>
              </a:rPr>
              <a:t>but </a:t>
            </a:r>
            <a:r>
              <a:rPr sz="1400" b="1" spc="-30" dirty="0">
                <a:solidFill>
                  <a:srgbClr val="00338D"/>
                </a:solidFill>
                <a:latin typeface="Arial"/>
                <a:cs typeface="Arial"/>
              </a:rPr>
              <a:t>you </a:t>
            </a:r>
            <a:r>
              <a:rPr sz="1400" b="1" spc="-20" dirty="0">
                <a:solidFill>
                  <a:srgbClr val="00338D"/>
                </a:solidFill>
                <a:latin typeface="Arial"/>
                <a:cs typeface="Arial"/>
              </a:rPr>
              <a:t>cannot have </a:t>
            </a:r>
            <a:r>
              <a:rPr sz="1400" b="1" spc="-15" dirty="0">
                <a:solidFill>
                  <a:srgbClr val="00338D"/>
                </a:solidFill>
                <a:latin typeface="Arial"/>
                <a:cs typeface="Arial"/>
              </a:rPr>
              <a:t>privacy without  </a:t>
            </a:r>
            <a:r>
              <a:rPr sz="1400" b="1" spc="7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338D"/>
                </a:solidFill>
                <a:latin typeface="Arial"/>
                <a:cs typeface="Arial"/>
              </a:rPr>
              <a:t>security!”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20583" y="4181855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388620" y="0"/>
                </a:moveTo>
                <a:lnTo>
                  <a:pt x="339872" y="3027"/>
                </a:lnTo>
                <a:lnTo>
                  <a:pt x="292931" y="11868"/>
                </a:lnTo>
                <a:lnTo>
                  <a:pt x="248161" y="26158"/>
                </a:lnTo>
                <a:lnTo>
                  <a:pt x="205927" y="45532"/>
                </a:lnTo>
                <a:lnTo>
                  <a:pt x="166592" y="69627"/>
                </a:lnTo>
                <a:lnTo>
                  <a:pt x="130521" y="98078"/>
                </a:lnTo>
                <a:lnTo>
                  <a:pt x="98078" y="130521"/>
                </a:lnTo>
                <a:lnTo>
                  <a:pt x="69627" y="166592"/>
                </a:lnTo>
                <a:lnTo>
                  <a:pt x="45532" y="205927"/>
                </a:lnTo>
                <a:lnTo>
                  <a:pt x="26158" y="248161"/>
                </a:lnTo>
                <a:lnTo>
                  <a:pt x="11868" y="292931"/>
                </a:lnTo>
                <a:lnTo>
                  <a:pt x="3027" y="339872"/>
                </a:lnTo>
                <a:lnTo>
                  <a:pt x="0" y="388620"/>
                </a:lnTo>
                <a:lnTo>
                  <a:pt x="3027" y="437367"/>
                </a:lnTo>
                <a:lnTo>
                  <a:pt x="11868" y="484308"/>
                </a:lnTo>
                <a:lnTo>
                  <a:pt x="26158" y="529078"/>
                </a:lnTo>
                <a:lnTo>
                  <a:pt x="45532" y="571312"/>
                </a:lnTo>
                <a:lnTo>
                  <a:pt x="69627" y="610647"/>
                </a:lnTo>
                <a:lnTo>
                  <a:pt x="98078" y="646718"/>
                </a:lnTo>
                <a:lnTo>
                  <a:pt x="130521" y="679161"/>
                </a:lnTo>
                <a:lnTo>
                  <a:pt x="166592" y="707612"/>
                </a:lnTo>
                <a:lnTo>
                  <a:pt x="205927" y="731707"/>
                </a:lnTo>
                <a:lnTo>
                  <a:pt x="248161" y="751081"/>
                </a:lnTo>
                <a:lnTo>
                  <a:pt x="292931" y="765371"/>
                </a:lnTo>
                <a:lnTo>
                  <a:pt x="339872" y="774212"/>
                </a:lnTo>
                <a:lnTo>
                  <a:pt x="388620" y="777240"/>
                </a:lnTo>
                <a:lnTo>
                  <a:pt x="437367" y="774212"/>
                </a:lnTo>
                <a:lnTo>
                  <a:pt x="484308" y="765371"/>
                </a:lnTo>
                <a:lnTo>
                  <a:pt x="529078" y="751081"/>
                </a:lnTo>
                <a:lnTo>
                  <a:pt x="571312" y="731707"/>
                </a:lnTo>
                <a:lnTo>
                  <a:pt x="610647" y="707612"/>
                </a:lnTo>
                <a:lnTo>
                  <a:pt x="646718" y="679161"/>
                </a:lnTo>
                <a:lnTo>
                  <a:pt x="679161" y="646718"/>
                </a:lnTo>
                <a:lnTo>
                  <a:pt x="707612" y="610647"/>
                </a:lnTo>
                <a:lnTo>
                  <a:pt x="731707" y="571312"/>
                </a:lnTo>
                <a:lnTo>
                  <a:pt x="751081" y="529078"/>
                </a:lnTo>
                <a:lnTo>
                  <a:pt x="765371" y="484308"/>
                </a:lnTo>
                <a:lnTo>
                  <a:pt x="774212" y="437367"/>
                </a:lnTo>
                <a:lnTo>
                  <a:pt x="777240" y="388620"/>
                </a:lnTo>
                <a:lnTo>
                  <a:pt x="774212" y="339872"/>
                </a:lnTo>
                <a:lnTo>
                  <a:pt x="765371" y="292931"/>
                </a:lnTo>
                <a:lnTo>
                  <a:pt x="751081" y="248161"/>
                </a:lnTo>
                <a:lnTo>
                  <a:pt x="731707" y="205927"/>
                </a:lnTo>
                <a:lnTo>
                  <a:pt x="707612" y="166592"/>
                </a:lnTo>
                <a:lnTo>
                  <a:pt x="679161" y="130521"/>
                </a:lnTo>
                <a:lnTo>
                  <a:pt x="646718" y="98078"/>
                </a:lnTo>
                <a:lnTo>
                  <a:pt x="610647" y="69627"/>
                </a:lnTo>
                <a:lnTo>
                  <a:pt x="571312" y="45532"/>
                </a:lnTo>
                <a:lnTo>
                  <a:pt x="529078" y="26158"/>
                </a:lnTo>
                <a:lnTo>
                  <a:pt x="484308" y="11868"/>
                </a:lnTo>
                <a:lnTo>
                  <a:pt x="437367" y="3027"/>
                </a:lnTo>
                <a:lnTo>
                  <a:pt x="388620" y="0"/>
                </a:lnTo>
                <a:close/>
              </a:path>
            </a:pathLst>
          </a:custGeom>
          <a:solidFill>
            <a:srgbClr val="F5D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95386" y="4386071"/>
            <a:ext cx="59563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marR="5080" indent="-3048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ys</a:t>
            </a:r>
            <a:r>
              <a:rPr sz="1200" spc="2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ca</a:t>
            </a:r>
            <a:r>
              <a:rPr sz="1200" spc="-5" dirty="0">
                <a:latin typeface="Arial"/>
                <a:cs typeface="Arial"/>
              </a:rPr>
              <a:t>l  </a:t>
            </a:r>
            <a:r>
              <a:rPr sz="1200" dirty="0">
                <a:latin typeface="Arial"/>
                <a:cs typeface="Arial"/>
              </a:rPr>
              <a:t>co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spc="1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43600" y="4916423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388620" y="0"/>
                </a:moveTo>
                <a:lnTo>
                  <a:pt x="339872" y="3027"/>
                </a:lnTo>
                <a:lnTo>
                  <a:pt x="292931" y="11868"/>
                </a:lnTo>
                <a:lnTo>
                  <a:pt x="248161" y="26158"/>
                </a:lnTo>
                <a:lnTo>
                  <a:pt x="205927" y="45532"/>
                </a:lnTo>
                <a:lnTo>
                  <a:pt x="166592" y="69627"/>
                </a:lnTo>
                <a:lnTo>
                  <a:pt x="130521" y="98078"/>
                </a:lnTo>
                <a:lnTo>
                  <a:pt x="98078" y="130521"/>
                </a:lnTo>
                <a:lnTo>
                  <a:pt x="69627" y="166592"/>
                </a:lnTo>
                <a:lnTo>
                  <a:pt x="45532" y="205927"/>
                </a:lnTo>
                <a:lnTo>
                  <a:pt x="26158" y="248161"/>
                </a:lnTo>
                <a:lnTo>
                  <a:pt x="11868" y="292931"/>
                </a:lnTo>
                <a:lnTo>
                  <a:pt x="3027" y="339872"/>
                </a:lnTo>
                <a:lnTo>
                  <a:pt x="0" y="388619"/>
                </a:lnTo>
                <a:lnTo>
                  <a:pt x="3027" y="437367"/>
                </a:lnTo>
                <a:lnTo>
                  <a:pt x="11868" y="484308"/>
                </a:lnTo>
                <a:lnTo>
                  <a:pt x="26158" y="529078"/>
                </a:lnTo>
                <a:lnTo>
                  <a:pt x="45532" y="571312"/>
                </a:lnTo>
                <a:lnTo>
                  <a:pt x="69627" y="610647"/>
                </a:lnTo>
                <a:lnTo>
                  <a:pt x="98078" y="646718"/>
                </a:lnTo>
                <a:lnTo>
                  <a:pt x="130521" y="679161"/>
                </a:lnTo>
                <a:lnTo>
                  <a:pt x="166592" y="707612"/>
                </a:lnTo>
                <a:lnTo>
                  <a:pt x="205927" y="731707"/>
                </a:lnTo>
                <a:lnTo>
                  <a:pt x="248161" y="751081"/>
                </a:lnTo>
                <a:lnTo>
                  <a:pt x="292931" y="765371"/>
                </a:lnTo>
                <a:lnTo>
                  <a:pt x="339872" y="774212"/>
                </a:lnTo>
                <a:lnTo>
                  <a:pt x="388620" y="777239"/>
                </a:lnTo>
                <a:lnTo>
                  <a:pt x="437367" y="774212"/>
                </a:lnTo>
                <a:lnTo>
                  <a:pt x="484308" y="765371"/>
                </a:lnTo>
                <a:lnTo>
                  <a:pt x="529078" y="751081"/>
                </a:lnTo>
                <a:lnTo>
                  <a:pt x="571312" y="731707"/>
                </a:lnTo>
                <a:lnTo>
                  <a:pt x="610647" y="707612"/>
                </a:lnTo>
                <a:lnTo>
                  <a:pt x="646718" y="679161"/>
                </a:lnTo>
                <a:lnTo>
                  <a:pt x="679161" y="646718"/>
                </a:lnTo>
                <a:lnTo>
                  <a:pt x="707612" y="610647"/>
                </a:lnTo>
                <a:lnTo>
                  <a:pt x="731707" y="571312"/>
                </a:lnTo>
                <a:lnTo>
                  <a:pt x="751081" y="529078"/>
                </a:lnTo>
                <a:lnTo>
                  <a:pt x="765371" y="484308"/>
                </a:lnTo>
                <a:lnTo>
                  <a:pt x="774212" y="437367"/>
                </a:lnTo>
                <a:lnTo>
                  <a:pt x="777240" y="388619"/>
                </a:lnTo>
                <a:lnTo>
                  <a:pt x="774212" y="339872"/>
                </a:lnTo>
                <a:lnTo>
                  <a:pt x="765371" y="292931"/>
                </a:lnTo>
                <a:lnTo>
                  <a:pt x="751081" y="248161"/>
                </a:lnTo>
                <a:lnTo>
                  <a:pt x="731707" y="205927"/>
                </a:lnTo>
                <a:lnTo>
                  <a:pt x="707612" y="166592"/>
                </a:lnTo>
                <a:lnTo>
                  <a:pt x="679161" y="130521"/>
                </a:lnTo>
                <a:lnTo>
                  <a:pt x="646718" y="98078"/>
                </a:lnTo>
                <a:lnTo>
                  <a:pt x="610647" y="69627"/>
                </a:lnTo>
                <a:lnTo>
                  <a:pt x="571312" y="45532"/>
                </a:lnTo>
                <a:lnTo>
                  <a:pt x="529078" y="26158"/>
                </a:lnTo>
                <a:lnTo>
                  <a:pt x="484308" y="11868"/>
                </a:lnTo>
                <a:lnTo>
                  <a:pt x="437367" y="3027"/>
                </a:lnTo>
                <a:lnTo>
                  <a:pt x="388620" y="0"/>
                </a:lnTo>
                <a:close/>
              </a:path>
            </a:pathLst>
          </a:custGeom>
          <a:solidFill>
            <a:srgbClr val="BEC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49771" y="5120640"/>
            <a:ext cx="56451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Admin.  </a:t>
            </a:r>
            <a:r>
              <a:rPr sz="1200" dirty="0">
                <a:latin typeface="Arial"/>
                <a:cs typeface="Arial"/>
              </a:rPr>
              <a:t>co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spc="1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37247" y="4733544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388620" y="0"/>
                </a:moveTo>
                <a:lnTo>
                  <a:pt x="339872" y="3027"/>
                </a:lnTo>
                <a:lnTo>
                  <a:pt x="292931" y="11868"/>
                </a:lnTo>
                <a:lnTo>
                  <a:pt x="248161" y="26158"/>
                </a:lnTo>
                <a:lnTo>
                  <a:pt x="205927" y="45532"/>
                </a:lnTo>
                <a:lnTo>
                  <a:pt x="166592" y="69627"/>
                </a:lnTo>
                <a:lnTo>
                  <a:pt x="130521" y="98078"/>
                </a:lnTo>
                <a:lnTo>
                  <a:pt x="98078" y="130521"/>
                </a:lnTo>
                <a:lnTo>
                  <a:pt x="69627" y="166592"/>
                </a:lnTo>
                <a:lnTo>
                  <a:pt x="45532" y="205927"/>
                </a:lnTo>
                <a:lnTo>
                  <a:pt x="26158" y="248161"/>
                </a:lnTo>
                <a:lnTo>
                  <a:pt x="11868" y="292931"/>
                </a:lnTo>
                <a:lnTo>
                  <a:pt x="3027" y="339872"/>
                </a:lnTo>
                <a:lnTo>
                  <a:pt x="0" y="388619"/>
                </a:lnTo>
                <a:lnTo>
                  <a:pt x="3027" y="437367"/>
                </a:lnTo>
                <a:lnTo>
                  <a:pt x="11868" y="484308"/>
                </a:lnTo>
                <a:lnTo>
                  <a:pt x="26158" y="529078"/>
                </a:lnTo>
                <a:lnTo>
                  <a:pt x="45532" y="571312"/>
                </a:lnTo>
                <a:lnTo>
                  <a:pt x="69627" y="610647"/>
                </a:lnTo>
                <a:lnTo>
                  <a:pt x="98078" y="646718"/>
                </a:lnTo>
                <a:lnTo>
                  <a:pt x="130521" y="679161"/>
                </a:lnTo>
                <a:lnTo>
                  <a:pt x="166592" y="707612"/>
                </a:lnTo>
                <a:lnTo>
                  <a:pt x="205927" y="731707"/>
                </a:lnTo>
                <a:lnTo>
                  <a:pt x="248161" y="751081"/>
                </a:lnTo>
                <a:lnTo>
                  <a:pt x="292931" y="765371"/>
                </a:lnTo>
                <a:lnTo>
                  <a:pt x="339872" y="774212"/>
                </a:lnTo>
                <a:lnTo>
                  <a:pt x="388620" y="777239"/>
                </a:lnTo>
                <a:lnTo>
                  <a:pt x="437367" y="774212"/>
                </a:lnTo>
                <a:lnTo>
                  <a:pt x="484308" y="765371"/>
                </a:lnTo>
                <a:lnTo>
                  <a:pt x="529078" y="751081"/>
                </a:lnTo>
                <a:lnTo>
                  <a:pt x="571312" y="731707"/>
                </a:lnTo>
                <a:lnTo>
                  <a:pt x="610647" y="707612"/>
                </a:lnTo>
                <a:lnTo>
                  <a:pt x="646718" y="679161"/>
                </a:lnTo>
                <a:lnTo>
                  <a:pt x="679161" y="646718"/>
                </a:lnTo>
                <a:lnTo>
                  <a:pt x="707612" y="610647"/>
                </a:lnTo>
                <a:lnTo>
                  <a:pt x="731707" y="571312"/>
                </a:lnTo>
                <a:lnTo>
                  <a:pt x="751081" y="529078"/>
                </a:lnTo>
                <a:lnTo>
                  <a:pt x="765371" y="484308"/>
                </a:lnTo>
                <a:lnTo>
                  <a:pt x="774212" y="437367"/>
                </a:lnTo>
                <a:lnTo>
                  <a:pt x="777240" y="388619"/>
                </a:lnTo>
                <a:lnTo>
                  <a:pt x="774212" y="339872"/>
                </a:lnTo>
                <a:lnTo>
                  <a:pt x="765371" y="292931"/>
                </a:lnTo>
                <a:lnTo>
                  <a:pt x="751081" y="248161"/>
                </a:lnTo>
                <a:lnTo>
                  <a:pt x="731707" y="205927"/>
                </a:lnTo>
                <a:lnTo>
                  <a:pt x="707612" y="166592"/>
                </a:lnTo>
                <a:lnTo>
                  <a:pt x="679161" y="130521"/>
                </a:lnTo>
                <a:lnTo>
                  <a:pt x="646718" y="98078"/>
                </a:lnTo>
                <a:lnTo>
                  <a:pt x="610647" y="69627"/>
                </a:lnTo>
                <a:lnTo>
                  <a:pt x="571312" y="45532"/>
                </a:lnTo>
                <a:lnTo>
                  <a:pt x="529078" y="26158"/>
                </a:lnTo>
                <a:lnTo>
                  <a:pt x="484308" y="11868"/>
                </a:lnTo>
                <a:lnTo>
                  <a:pt x="437367" y="3027"/>
                </a:lnTo>
                <a:lnTo>
                  <a:pt x="388620" y="0"/>
                </a:lnTo>
                <a:close/>
              </a:path>
            </a:pathLst>
          </a:custGeom>
          <a:solidFill>
            <a:srgbClr val="E2A7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95541" y="4939029"/>
            <a:ext cx="66548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</a:pPr>
            <a:r>
              <a:rPr sz="1200" spc="-135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ch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spc="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ca</a:t>
            </a:r>
            <a:r>
              <a:rPr sz="1200" spc="-5" dirty="0">
                <a:latin typeface="Arial"/>
                <a:cs typeface="Arial"/>
              </a:rPr>
              <a:t>l  </a:t>
            </a:r>
            <a:r>
              <a:rPr sz="1200" dirty="0">
                <a:latin typeface="Arial"/>
                <a:cs typeface="Arial"/>
              </a:rPr>
              <a:t>controls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47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" dirty="0"/>
              <a:t>Sensitive</a:t>
            </a:r>
            <a:r>
              <a:rPr spc="-65" dirty="0"/>
              <a:t> </a:t>
            </a:r>
            <a:r>
              <a:rPr spc="30" dirty="0"/>
              <a:t>data</a:t>
            </a:r>
            <a:r>
              <a:rPr spc="-70" dirty="0"/>
              <a:t> </a:t>
            </a:r>
            <a:r>
              <a:rPr spc="60" dirty="0"/>
              <a:t>flows</a:t>
            </a:r>
            <a:r>
              <a:rPr spc="-45" dirty="0"/>
              <a:t> </a:t>
            </a:r>
            <a:r>
              <a:rPr spc="240" dirty="0">
                <a:latin typeface="Trebuchet MS"/>
                <a:cs typeface="Trebuchet MS"/>
              </a:rPr>
              <a:t>–</a:t>
            </a:r>
            <a:r>
              <a:rPr spc="-55" dirty="0">
                <a:latin typeface="Trebuchet MS"/>
                <a:cs typeface="Trebuchet MS"/>
              </a:rPr>
              <a:t> </a:t>
            </a:r>
            <a:r>
              <a:rPr spc="50" dirty="0"/>
              <a:t>Market</a:t>
            </a:r>
            <a:r>
              <a:rPr spc="-75" dirty="0"/>
              <a:t> </a:t>
            </a:r>
            <a:r>
              <a:rPr spc="35" dirty="0"/>
              <a:t>observations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48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065">
              <a:lnSpc>
                <a:spcPct val="100000"/>
              </a:lnSpc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pc="-35" dirty="0"/>
              <a:t>Data </a:t>
            </a:r>
            <a:r>
              <a:rPr spc="5" dirty="0"/>
              <a:t>transfer </a:t>
            </a:r>
            <a:r>
              <a:rPr spc="10" dirty="0"/>
              <a:t>management </a:t>
            </a:r>
            <a:r>
              <a:rPr spc="-10" dirty="0"/>
              <a:t>capabilities</a:t>
            </a:r>
            <a:r>
              <a:rPr spc="-254" dirty="0"/>
              <a:t> </a:t>
            </a:r>
            <a:r>
              <a:rPr b="1" spc="-15" dirty="0">
                <a:latin typeface="Trebuchet MS"/>
                <a:cs typeface="Trebuchet MS"/>
              </a:rPr>
              <a:t>decentralized</a:t>
            </a:r>
            <a:endParaRPr sz="2250">
              <a:latin typeface="Trebuchet MS"/>
              <a:cs typeface="Trebuchet MS"/>
            </a:endParaRPr>
          </a:p>
          <a:p>
            <a:pPr marL="393065">
              <a:lnSpc>
                <a:spcPts val="2695"/>
              </a:lnSpc>
              <a:spcBef>
                <a:spcPts val="1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b="1" spc="15" dirty="0">
                <a:latin typeface="Trebuchet MS"/>
                <a:cs typeface="Trebuchet MS"/>
              </a:rPr>
              <a:t>Inventory </a:t>
            </a:r>
            <a:r>
              <a:rPr spc="50" dirty="0"/>
              <a:t>of </a:t>
            </a:r>
            <a:r>
              <a:rPr spc="5" dirty="0"/>
              <a:t>sensitive </a:t>
            </a:r>
            <a:r>
              <a:rPr spc="-30" dirty="0"/>
              <a:t>data </a:t>
            </a:r>
            <a:r>
              <a:rPr spc="95" dirty="0">
                <a:latin typeface="Calibri"/>
                <a:cs typeface="Calibri"/>
              </a:rPr>
              <a:t>flows </a:t>
            </a:r>
            <a:r>
              <a:rPr spc="70" dirty="0">
                <a:latin typeface="Calibri"/>
                <a:cs typeface="Calibri"/>
              </a:rPr>
              <a:t>doesn’t </a:t>
            </a:r>
            <a:r>
              <a:rPr spc="75" dirty="0">
                <a:latin typeface="Calibri"/>
                <a:cs typeface="Calibri"/>
              </a:rPr>
              <a:t>exist </a:t>
            </a:r>
            <a:r>
              <a:rPr spc="45" dirty="0">
                <a:latin typeface="Calibri"/>
                <a:cs typeface="Calibri"/>
              </a:rPr>
              <a:t>and </a:t>
            </a:r>
            <a:r>
              <a:rPr spc="90" dirty="0">
                <a:latin typeface="Calibri"/>
                <a:cs typeface="Calibri"/>
              </a:rPr>
              <a:t>is</a:t>
            </a:r>
            <a:r>
              <a:rPr spc="-210" dirty="0">
                <a:latin typeface="Calibri"/>
                <a:cs typeface="Calibri"/>
              </a:rPr>
              <a:t> </a:t>
            </a:r>
            <a:r>
              <a:rPr spc="55" dirty="0">
                <a:latin typeface="Calibri"/>
                <a:cs typeface="Calibri"/>
              </a:rPr>
              <a:t>immature</a:t>
            </a:r>
            <a:endParaRPr sz="2250">
              <a:latin typeface="Calibri"/>
              <a:cs typeface="Calibri"/>
            </a:endParaRPr>
          </a:p>
          <a:p>
            <a:pPr marL="566420" marR="193040" indent="-173990">
              <a:lnSpc>
                <a:spcPct val="88700"/>
              </a:lnSpc>
              <a:spcBef>
                <a:spcPts val="30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7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dirty="0"/>
              <a:t>Lines</a:t>
            </a:r>
            <a:r>
              <a:rPr spc="-30" dirty="0"/>
              <a:t> </a:t>
            </a:r>
            <a:r>
              <a:rPr spc="50" dirty="0"/>
              <a:t>of</a:t>
            </a:r>
            <a:r>
              <a:rPr spc="20" dirty="0"/>
              <a:t> </a:t>
            </a:r>
            <a:r>
              <a:rPr b="1" spc="25" dirty="0">
                <a:latin typeface="Trebuchet MS"/>
                <a:cs typeface="Trebuchet MS"/>
              </a:rPr>
              <a:t>departments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45" dirty="0">
                <a:latin typeface="Trebuchet MS"/>
                <a:cs typeface="Trebuchet MS"/>
              </a:rPr>
              <a:t>and</a:t>
            </a:r>
            <a:r>
              <a:rPr b="1" spc="-50" dirty="0">
                <a:latin typeface="Trebuchet MS"/>
                <a:cs typeface="Trebuchet MS"/>
              </a:rPr>
              <a:t> </a:t>
            </a:r>
            <a:r>
              <a:rPr b="1" spc="-5" dirty="0">
                <a:latin typeface="Trebuchet MS"/>
                <a:cs typeface="Trebuchet MS"/>
              </a:rPr>
              <a:t>IT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-35" dirty="0">
                <a:latin typeface="Trebuchet MS"/>
                <a:cs typeface="Trebuchet MS"/>
              </a:rPr>
              <a:t>aren’t</a:t>
            </a:r>
            <a:r>
              <a:rPr b="1" spc="-40" dirty="0">
                <a:latin typeface="Trebuchet MS"/>
                <a:cs typeface="Trebuchet MS"/>
              </a:rPr>
              <a:t> </a:t>
            </a:r>
            <a:r>
              <a:rPr b="1" spc="15" dirty="0">
                <a:latin typeface="Trebuchet MS"/>
                <a:cs typeface="Trebuchet MS"/>
              </a:rPr>
              <a:t>coordinated</a:t>
            </a:r>
            <a:r>
              <a:rPr b="1" spc="-30" dirty="0">
                <a:latin typeface="Trebuchet MS"/>
                <a:cs typeface="Trebuchet MS"/>
              </a:rPr>
              <a:t> </a:t>
            </a:r>
            <a:r>
              <a:rPr dirty="0"/>
              <a:t>on</a:t>
            </a:r>
            <a:r>
              <a:rPr spc="-10" dirty="0"/>
              <a:t> </a:t>
            </a:r>
            <a:r>
              <a:rPr spc="40" dirty="0"/>
              <a:t>what</a:t>
            </a:r>
            <a:r>
              <a:rPr spc="5" dirty="0"/>
              <a:t> </a:t>
            </a:r>
            <a:r>
              <a:rPr spc="15" dirty="0"/>
              <a:t>types</a:t>
            </a:r>
            <a:r>
              <a:rPr spc="-10" dirty="0"/>
              <a:t> </a:t>
            </a:r>
            <a:r>
              <a:rPr spc="50" dirty="0"/>
              <a:t>of</a:t>
            </a:r>
            <a:r>
              <a:rPr spc="5" dirty="0"/>
              <a:t> sensitive  </a:t>
            </a:r>
            <a:r>
              <a:rPr spc="-30" dirty="0"/>
              <a:t>data </a:t>
            </a:r>
            <a:r>
              <a:rPr spc="-40" dirty="0"/>
              <a:t>are </a:t>
            </a:r>
            <a:r>
              <a:rPr dirty="0"/>
              <a:t>being </a:t>
            </a:r>
            <a:r>
              <a:rPr spc="25" dirty="0"/>
              <a:t>transmitted </a:t>
            </a:r>
            <a:r>
              <a:rPr spc="-40" dirty="0"/>
              <a:t>and </a:t>
            </a:r>
            <a:r>
              <a:rPr spc="35" dirty="0"/>
              <a:t>where </a:t>
            </a:r>
            <a:r>
              <a:rPr spc="30" dirty="0"/>
              <a:t>the </a:t>
            </a:r>
            <a:r>
              <a:rPr spc="-30" dirty="0"/>
              <a:t>data </a:t>
            </a:r>
            <a:r>
              <a:rPr dirty="0"/>
              <a:t>is being</a:t>
            </a:r>
            <a:r>
              <a:rPr spc="-20" dirty="0"/>
              <a:t> </a:t>
            </a:r>
            <a:r>
              <a:rPr spc="5" dirty="0"/>
              <a:t>transferred</a:t>
            </a:r>
            <a:endParaRPr sz="2250">
              <a:latin typeface="Trebuchet MS"/>
              <a:cs typeface="Trebuchet MS"/>
            </a:endParaRPr>
          </a:p>
          <a:p>
            <a:pPr marL="566420" marR="581660" indent="-173990">
              <a:lnSpc>
                <a:spcPct val="88700"/>
              </a:lnSpc>
              <a:spcBef>
                <a:spcPts val="409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7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pc="-25" dirty="0"/>
              <a:t>Large</a:t>
            </a:r>
            <a:r>
              <a:rPr spc="-10" dirty="0"/>
              <a:t> </a:t>
            </a:r>
            <a:r>
              <a:rPr spc="15" dirty="0"/>
              <a:t>volumes</a:t>
            </a:r>
            <a:r>
              <a:rPr spc="-10" dirty="0"/>
              <a:t> </a:t>
            </a:r>
            <a:r>
              <a:rPr spc="50" dirty="0"/>
              <a:t>of</a:t>
            </a:r>
            <a:r>
              <a:rPr spc="5" dirty="0"/>
              <a:t> </a:t>
            </a:r>
            <a:r>
              <a:rPr b="1" spc="10" dirty="0">
                <a:latin typeface="Trebuchet MS"/>
                <a:cs typeface="Trebuchet MS"/>
              </a:rPr>
              <a:t>paper</a:t>
            </a:r>
            <a:r>
              <a:rPr b="1" spc="-65" dirty="0">
                <a:latin typeface="Trebuchet MS"/>
                <a:cs typeface="Trebuchet MS"/>
              </a:rPr>
              <a:t> </a:t>
            </a:r>
            <a:r>
              <a:rPr b="1" spc="40" dirty="0">
                <a:latin typeface="Trebuchet MS"/>
                <a:cs typeface="Trebuchet MS"/>
              </a:rPr>
              <a:t>with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15" dirty="0">
                <a:latin typeface="Trebuchet MS"/>
                <a:cs typeface="Trebuchet MS"/>
              </a:rPr>
              <a:t>sensitive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spc="30" dirty="0">
                <a:latin typeface="Trebuchet MS"/>
                <a:cs typeface="Trebuchet MS"/>
              </a:rPr>
              <a:t>data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spc="25" dirty="0"/>
              <a:t>elements</a:t>
            </a:r>
            <a:r>
              <a:rPr spc="-50" dirty="0"/>
              <a:t> </a:t>
            </a:r>
            <a:r>
              <a:rPr spc="-40" dirty="0"/>
              <a:t>are</a:t>
            </a:r>
            <a:r>
              <a:rPr spc="15" dirty="0"/>
              <a:t> </a:t>
            </a:r>
            <a:r>
              <a:rPr dirty="0"/>
              <a:t>being</a:t>
            </a:r>
            <a:r>
              <a:rPr spc="-10" dirty="0"/>
              <a:t> </a:t>
            </a:r>
            <a:r>
              <a:rPr spc="-5" dirty="0"/>
              <a:t>created  </a:t>
            </a:r>
            <a:r>
              <a:rPr dirty="0"/>
              <a:t>during </a:t>
            </a:r>
            <a:r>
              <a:rPr spc="15" dirty="0"/>
              <a:t>routine </a:t>
            </a:r>
            <a:r>
              <a:rPr spc="5" dirty="0"/>
              <a:t>departmental</a:t>
            </a:r>
            <a:r>
              <a:rPr spc="-90" dirty="0"/>
              <a:t> </a:t>
            </a:r>
            <a:r>
              <a:rPr spc="-5" dirty="0"/>
              <a:t>processes</a:t>
            </a:r>
            <a:endParaRPr sz="2250">
              <a:latin typeface="Trebuchet MS"/>
              <a:cs typeface="Trebuchet MS"/>
            </a:endParaRPr>
          </a:p>
          <a:p>
            <a:pPr marL="393065">
              <a:lnSpc>
                <a:spcPct val="100000"/>
              </a:lnSpc>
              <a:spcBef>
                <a:spcPts val="8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7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b="1" spc="-5" dirty="0">
                <a:latin typeface="Trebuchet MS"/>
                <a:cs typeface="Trebuchet MS"/>
              </a:rPr>
              <a:t>Electronic</a:t>
            </a:r>
            <a:r>
              <a:rPr b="1" spc="-50" dirty="0">
                <a:latin typeface="Trebuchet MS"/>
                <a:cs typeface="Trebuchet MS"/>
              </a:rPr>
              <a:t> </a:t>
            </a:r>
            <a:r>
              <a:rPr b="1" spc="15" dirty="0">
                <a:latin typeface="Trebuchet MS"/>
                <a:cs typeface="Trebuchet MS"/>
              </a:rPr>
              <a:t>sensitive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spc="30" dirty="0">
                <a:latin typeface="Trebuchet MS"/>
                <a:cs typeface="Trebuchet MS"/>
              </a:rPr>
              <a:t>data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50" dirty="0">
                <a:latin typeface="Trebuchet MS"/>
                <a:cs typeface="Trebuchet MS"/>
              </a:rPr>
              <a:t>transmissions</a:t>
            </a:r>
            <a:r>
              <a:rPr b="1" spc="15" dirty="0">
                <a:latin typeface="Trebuchet MS"/>
                <a:cs typeface="Trebuchet MS"/>
              </a:rPr>
              <a:t> </a:t>
            </a:r>
            <a:r>
              <a:rPr spc="-5" dirty="0"/>
              <a:t>occur</a:t>
            </a:r>
            <a:r>
              <a:rPr spc="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25" dirty="0"/>
              <a:t>multiple</a:t>
            </a:r>
            <a:r>
              <a:rPr spc="-60" dirty="0"/>
              <a:t> </a:t>
            </a:r>
            <a:r>
              <a:rPr spc="10" dirty="0"/>
              <a:t>ways</a:t>
            </a:r>
            <a:r>
              <a:rPr spc="40" dirty="0"/>
              <a:t> </a:t>
            </a:r>
            <a:r>
              <a:rPr spc="-80" dirty="0"/>
              <a:t>(FTP,</a:t>
            </a:r>
            <a:r>
              <a:rPr spc="-10" dirty="0"/>
              <a:t> </a:t>
            </a:r>
            <a:r>
              <a:rPr spc="20" dirty="0"/>
              <a:t>NDM)</a:t>
            </a:r>
            <a:endParaRPr sz="2250">
              <a:latin typeface="Trebuchet MS"/>
              <a:cs typeface="Trebuchet MS"/>
            </a:endParaRPr>
          </a:p>
          <a:p>
            <a:pPr marL="393065">
              <a:lnSpc>
                <a:spcPts val="2545"/>
              </a:lnSpc>
              <a:spcBef>
                <a:spcPts val="1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7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dirty="0"/>
              <a:t>Enterprise </a:t>
            </a:r>
            <a:r>
              <a:rPr b="1" spc="5" dirty="0">
                <a:latin typeface="Trebuchet MS"/>
                <a:cs typeface="Trebuchet MS"/>
              </a:rPr>
              <a:t>control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spc="35" dirty="0">
                <a:latin typeface="Trebuchet MS"/>
                <a:cs typeface="Trebuchet MS"/>
              </a:rPr>
              <a:t>frameworks</a:t>
            </a:r>
            <a:r>
              <a:rPr b="1" spc="-70" dirty="0">
                <a:latin typeface="Trebuchet MS"/>
                <a:cs typeface="Trebuchet MS"/>
              </a:rPr>
              <a:t> </a:t>
            </a:r>
            <a:r>
              <a:rPr b="1" spc="-35" dirty="0">
                <a:latin typeface="Trebuchet MS"/>
                <a:cs typeface="Trebuchet MS"/>
              </a:rPr>
              <a:t>aren’t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20" dirty="0">
                <a:latin typeface="Trebuchet MS"/>
                <a:cs typeface="Trebuchet MS"/>
              </a:rPr>
              <a:t>mature</a:t>
            </a:r>
            <a:r>
              <a:rPr b="1" spc="-30" dirty="0">
                <a:latin typeface="Trebuchet MS"/>
                <a:cs typeface="Trebuchet MS"/>
              </a:rPr>
              <a:t> </a:t>
            </a:r>
            <a:r>
              <a:rPr dirty="0"/>
              <a:t>enough</a:t>
            </a:r>
            <a:r>
              <a:rPr spc="-35" dirty="0"/>
              <a:t> </a:t>
            </a:r>
            <a:r>
              <a:rPr spc="45" dirty="0"/>
              <a:t>to</a:t>
            </a:r>
            <a:r>
              <a:rPr spc="-10" dirty="0"/>
              <a:t> </a:t>
            </a:r>
            <a:r>
              <a:rPr spc="-5" dirty="0"/>
              <a:t>account,</a:t>
            </a:r>
            <a:r>
              <a:rPr spc="10" dirty="0"/>
              <a:t> </a:t>
            </a:r>
            <a:r>
              <a:rPr spc="25" dirty="0"/>
              <a:t>monitor,</a:t>
            </a:r>
            <a:endParaRPr sz="2250">
              <a:latin typeface="Trebuchet MS"/>
              <a:cs typeface="Trebuchet MS"/>
            </a:endParaRPr>
          </a:p>
          <a:p>
            <a:pPr marL="566420">
              <a:lnSpc>
                <a:spcPts val="2005"/>
              </a:lnSpc>
            </a:pPr>
            <a:r>
              <a:rPr spc="-40" dirty="0"/>
              <a:t>and </a:t>
            </a:r>
            <a:r>
              <a:rPr spc="15" dirty="0"/>
              <a:t>report </a:t>
            </a:r>
            <a:r>
              <a:rPr dirty="0"/>
              <a:t>on </a:t>
            </a:r>
            <a:r>
              <a:rPr spc="5" dirty="0"/>
              <a:t>sensitive </a:t>
            </a:r>
            <a:r>
              <a:rPr spc="-30" dirty="0"/>
              <a:t>data</a:t>
            </a:r>
            <a:r>
              <a:rPr spc="-20" dirty="0"/>
              <a:t> </a:t>
            </a:r>
            <a:r>
              <a:rPr spc="55" dirty="0"/>
              <a:t>flows</a:t>
            </a:r>
          </a:p>
          <a:p>
            <a:pPr marL="393065">
              <a:lnSpc>
                <a:spcPts val="2545"/>
              </a:lnSpc>
              <a:spcBef>
                <a:spcPts val="8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b="1" spc="45" dirty="0">
                <a:latin typeface="Trebuchet MS"/>
                <a:cs typeface="Trebuchet MS"/>
              </a:rPr>
              <a:t>Removable </a:t>
            </a:r>
            <a:r>
              <a:rPr b="1" spc="35" dirty="0">
                <a:latin typeface="Trebuchet MS"/>
                <a:cs typeface="Trebuchet MS"/>
              </a:rPr>
              <a:t>media </a:t>
            </a:r>
            <a:r>
              <a:rPr spc="-40" dirty="0"/>
              <a:t>(CD/DVD, </a:t>
            </a:r>
            <a:r>
              <a:rPr spc="-35" dirty="0"/>
              <a:t>USB </a:t>
            </a:r>
            <a:r>
              <a:rPr spc="-5" dirty="0"/>
              <a:t>Drives, </a:t>
            </a:r>
            <a:r>
              <a:rPr spc="-55" dirty="0"/>
              <a:t>Tapes) </a:t>
            </a:r>
            <a:r>
              <a:rPr spc="-40" dirty="0"/>
              <a:t>are </a:t>
            </a:r>
            <a:r>
              <a:rPr spc="-20" dirty="0"/>
              <a:t>pervasive </a:t>
            </a:r>
            <a:r>
              <a:rPr spc="20" dirty="0"/>
              <a:t>throughout</a:t>
            </a:r>
            <a:r>
              <a:rPr spc="-265" dirty="0"/>
              <a:t> </a:t>
            </a:r>
            <a:r>
              <a:rPr spc="30" dirty="0"/>
              <a:t>the</a:t>
            </a:r>
            <a:endParaRPr sz="2250">
              <a:latin typeface="Trebuchet MS"/>
              <a:cs typeface="Trebuchet MS"/>
            </a:endParaRPr>
          </a:p>
          <a:p>
            <a:pPr marL="566420">
              <a:lnSpc>
                <a:spcPts val="2005"/>
              </a:lnSpc>
            </a:pPr>
            <a:r>
              <a:rPr spc="15" dirty="0"/>
              <a:t>environment </a:t>
            </a:r>
            <a:r>
              <a:rPr spc="-40" dirty="0"/>
              <a:t>and </a:t>
            </a:r>
            <a:r>
              <a:rPr spc="10" dirty="0"/>
              <a:t>technology controls </a:t>
            </a:r>
            <a:r>
              <a:rPr spc="-40" dirty="0"/>
              <a:t>are </a:t>
            </a:r>
            <a:r>
              <a:rPr spc="-20" dirty="0"/>
              <a:t>playing </a:t>
            </a:r>
            <a:r>
              <a:rPr spc="-10" dirty="0"/>
              <a:t>catch</a:t>
            </a:r>
            <a:r>
              <a:rPr spc="-40" dirty="0"/>
              <a:t> </a:t>
            </a:r>
            <a:r>
              <a:rPr dirty="0"/>
              <a:t>up</a:t>
            </a:r>
          </a:p>
          <a:p>
            <a:pPr marL="393065">
              <a:lnSpc>
                <a:spcPts val="2695"/>
              </a:lnSpc>
              <a:spcBef>
                <a:spcPts val="105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b="1" spc="5" dirty="0">
                <a:latin typeface="Trebuchet MS"/>
                <a:cs typeface="Trebuchet MS"/>
              </a:rPr>
              <a:t>Reactive </a:t>
            </a:r>
            <a:r>
              <a:rPr b="1" spc="25" dirty="0">
                <a:latin typeface="Trebuchet MS"/>
                <a:cs typeface="Trebuchet MS"/>
              </a:rPr>
              <a:t>approach</a:t>
            </a:r>
            <a:r>
              <a:rPr b="1" spc="-355" dirty="0">
                <a:latin typeface="Trebuchet MS"/>
                <a:cs typeface="Trebuchet MS"/>
              </a:rPr>
              <a:t> </a:t>
            </a:r>
            <a:r>
              <a:rPr spc="45" dirty="0"/>
              <a:t>to </a:t>
            </a:r>
            <a:r>
              <a:rPr spc="20" dirty="0"/>
              <a:t>protecting </a:t>
            </a:r>
            <a:r>
              <a:rPr spc="-30" dirty="0"/>
              <a:t>data, </a:t>
            </a:r>
            <a:r>
              <a:rPr dirty="0"/>
              <a:t>by responding </a:t>
            </a:r>
            <a:r>
              <a:rPr spc="15" dirty="0"/>
              <a:t>after </a:t>
            </a:r>
            <a:r>
              <a:rPr spc="-105" dirty="0"/>
              <a:t>a </a:t>
            </a:r>
            <a:r>
              <a:rPr spc="-25" dirty="0"/>
              <a:t>breach </a:t>
            </a:r>
            <a:r>
              <a:rPr spc="-5" dirty="0"/>
              <a:t>occurs</a:t>
            </a:r>
            <a:endParaRPr sz="2250">
              <a:latin typeface="Trebuchet MS"/>
              <a:cs typeface="Trebuchet MS"/>
            </a:endParaRPr>
          </a:p>
          <a:p>
            <a:pPr marL="566420" marR="736600" indent="-173990">
              <a:lnSpc>
                <a:spcPct val="88700"/>
              </a:lnSpc>
              <a:spcBef>
                <a:spcPts val="30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7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b="1" spc="10" dirty="0">
                <a:latin typeface="Trebuchet MS"/>
                <a:cs typeface="Trebuchet MS"/>
              </a:rPr>
              <a:t>Breach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notification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45" dirty="0">
                <a:latin typeface="Trebuchet MS"/>
                <a:cs typeface="Trebuchet MS"/>
              </a:rPr>
              <a:t>plans</a:t>
            </a:r>
            <a:r>
              <a:rPr b="1" spc="-65" dirty="0">
                <a:latin typeface="Trebuchet MS"/>
                <a:cs typeface="Trebuchet MS"/>
              </a:rPr>
              <a:t> </a:t>
            </a:r>
            <a:r>
              <a:rPr b="1" spc="-35" dirty="0">
                <a:latin typeface="Trebuchet MS"/>
                <a:cs typeface="Trebuchet MS"/>
              </a:rPr>
              <a:t>aren’t</a:t>
            </a:r>
            <a:r>
              <a:rPr b="1" spc="-4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fully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20" dirty="0">
                <a:latin typeface="Trebuchet MS"/>
                <a:cs typeface="Trebuchet MS"/>
              </a:rPr>
              <a:t>mature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spc="45" dirty="0"/>
              <a:t>to</a:t>
            </a:r>
            <a:r>
              <a:rPr spc="-10" dirty="0"/>
              <a:t> </a:t>
            </a:r>
            <a:r>
              <a:rPr spc="-5" dirty="0"/>
              <a:t>anticipate</a:t>
            </a:r>
            <a:r>
              <a:rPr spc="10" dirty="0"/>
              <a:t> </a:t>
            </a:r>
            <a:r>
              <a:rPr spc="15" dirty="0"/>
              <a:t>notification  requirements </a:t>
            </a:r>
            <a:r>
              <a:rPr spc="-25" dirty="0"/>
              <a:t>based </a:t>
            </a:r>
            <a:r>
              <a:rPr dirty="0"/>
              <a:t>upon </a:t>
            </a:r>
            <a:r>
              <a:rPr spc="5" dirty="0"/>
              <a:t>sensitive </a:t>
            </a:r>
            <a:r>
              <a:rPr spc="-30" dirty="0"/>
              <a:t>data </a:t>
            </a:r>
            <a:r>
              <a:rPr spc="25" dirty="0"/>
              <a:t>elements</a:t>
            </a:r>
            <a:r>
              <a:rPr spc="-35" dirty="0"/>
              <a:t> </a:t>
            </a:r>
            <a:r>
              <a:rPr spc="10" dirty="0"/>
              <a:t>present</a:t>
            </a:r>
            <a:endParaRPr sz="2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533" y="4506467"/>
            <a:ext cx="2343150" cy="177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algn="ctr">
              <a:lnSpc>
                <a:spcPct val="100000"/>
              </a:lnSpc>
            </a:pPr>
            <a:r>
              <a:rPr sz="900" b="1" spc="10" dirty="0">
                <a:solidFill>
                  <a:srgbClr val="0C2C83"/>
                </a:solidFill>
                <a:latin typeface="Arial"/>
                <a:cs typeface="Arial"/>
              </a:rPr>
              <a:t>March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15"/>
              </a:spcBef>
            </a:pPr>
            <a:r>
              <a:rPr sz="900" spc="5" dirty="0">
                <a:latin typeface="Arial"/>
                <a:cs typeface="Arial"/>
              </a:rPr>
              <a:t>A </a:t>
            </a:r>
            <a:r>
              <a:rPr sz="900" dirty="0">
                <a:latin typeface="Arial"/>
                <a:cs typeface="Arial"/>
              </a:rPr>
              <a:t>university </a:t>
            </a:r>
            <a:r>
              <a:rPr sz="900" spc="5" dirty="0">
                <a:latin typeface="Arial"/>
                <a:cs typeface="Arial"/>
              </a:rPr>
              <a:t>in </a:t>
            </a:r>
            <a:r>
              <a:rPr sz="900" dirty="0">
                <a:latin typeface="Arial"/>
                <a:cs typeface="Arial"/>
              </a:rPr>
              <a:t>Hong Kong </a:t>
            </a:r>
            <a:r>
              <a:rPr sz="900" spc="-5" dirty="0">
                <a:latin typeface="Arial"/>
                <a:cs typeface="Arial"/>
              </a:rPr>
              <a:t>earlier </a:t>
            </a:r>
            <a:r>
              <a:rPr sz="900" dirty="0">
                <a:latin typeface="Arial"/>
                <a:cs typeface="Arial"/>
              </a:rPr>
              <a:t>found </a:t>
            </a:r>
            <a:r>
              <a:rPr sz="900" spc="5" dirty="0">
                <a:latin typeface="Arial"/>
                <a:cs typeface="Arial"/>
              </a:rPr>
              <a:t>a link  </a:t>
            </a:r>
            <a:r>
              <a:rPr sz="900" dirty="0">
                <a:latin typeface="Arial"/>
                <a:cs typeface="Arial"/>
              </a:rPr>
              <a:t>on </a:t>
            </a:r>
            <a:r>
              <a:rPr sz="900" spc="5" dirty="0">
                <a:latin typeface="Arial"/>
                <a:cs typeface="Arial"/>
              </a:rPr>
              <a:t>a public </a:t>
            </a:r>
            <a:r>
              <a:rPr sz="900" dirty="0">
                <a:latin typeface="Arial"/>
                <a:cs typeface="Arial"/>
              </a:rPr>
              <a:t>website </a:t>
            </a:r>
            <a:r>
              <a:rPr sz="900" spc="5" dirty="0">
                <a:latin typeface="Arial"/>
                <a:cs typeface="Arial"/>
              </a:rPr>
              <a:t>which </a:t>
            </a:r>
            <a:r>
              <a:rPr sz="900" dirty="0">
                <a:latin typeface="Arial"/>
                <a:cs typeface="Arial"/>
              </a:rPr>
              <a:t>provided access </a:t>
            </a:r>
            <a:r>
              <a:rPr sz="900" spc="5" dirty="0">
                <a:latin typeface="Arial"/>
                <a:cs typeface="Arial"/>
              </a:rPr>
              <a:t>to  </a:t>
            </a:r>
            <a:r>
              <a:rPr sz="900" dirty="0">
                <a:latin typeface="Arial"/>
                <a:cs typeface="Arial"/>
              </a:rPr>
              <a:t>documents </a:t>
            </a:r>
            <a:r>
              <a:rPr sz="900" spc="5" dirty="0">
                <a:latin typeface="Arial"/>
                <a:cs typeface="Arial"/>
              </a:rPr>
              <a:t>containing staff </a:t>
            </a:r>
            <a:r>
              <a:rPr sz="900" dirty="0">
                <a:latin typeface="Arial"/>
                <a:cs typeface="Arial"/>
              </a:rPr>
              <a:t>donations, </a:t>
            </a:r>
            <a:r>
              <a:rPr sz="900" spc="5" dirty="0">
                <a:latin typeface="Arial"/>
                <a:cs typeface="Arial"/>
              </a:rPr>
              <a:t>e-mail  </a:t>
            </a:r>
            <a:r>
              <a:rPr sz="900" dirty="0">
                <a:latin typeface="Arial"/>
                <a:cs typeface="Arial"/>
              </a:rPr>
              <a:t>records and </a:t>
            </a:r>
            <a:r>
              <a:rPr sz="900" spc="-5" dirty="0">
                <a:latin typeface="Arial"/>
                <a:cs typeface="Arial"/>
              </a:rPr>
              <a:t>other related </a:t>
            </a:r>
            <a:r>
              <a:rPr sz="900" dirty="0">
                <a:latin typeface="Arial"/>
                <a:cs typeface="Arial"/>
              </a:rPr>
              <a:t>information. The  document </a:t>
            </a:r>
            <a:r>
              <a:rPr sz="1400" b="1" i="1" spc="-15" dirty="0">
                <a:solidFill>
                  <a:srgbClr val="FF0000"/>
                </a:solidFill>
                <a:latin typeface="Arial"/>
                <a:cs typeface="Arial"/>
              </a:rPr>
              <a:t>involved </a:t>
            </a:r>
            <a:r>
              <a:rPr sz="1400" b="1" i="1" spc="-45" dirty="0">
                <a:solidFill>
                  <a:srgbClr val="FF0000"/>
                </a:solidFill>
                <a:latin typeface="Arial"/>
                <a:cs typeface="Arial"/>
              </a:rPr>
              <a:t>110  </a:t>
            </a:r>
            <a:r>
              <a:rPr sz="1400" b="1" i="1" spc="-15" dirty="0">
                <a:solidFill>
                  <a:srgbClr val="FF0000"/>
                </a:solidFill>
                <a:latin typeface="Arial"/>
                <a:cs typeface="Arial"/>
              </a:rPr>
              <a:t>organisations and  individual donors</a:t>
            </a:r>
            <a:r>
              <a:rPr sz="900" spc="-15" dirty="0">
                <a:latin typeface="Arial"/>
                <a:cs typeface="Arial"/>
              </a:rPr>
              <a:t>, </a:t>
            </a:r>
            <a:r>
              <a:rPr sz="900" spc="10" dirty="0">
                <a:latin typeface="Arial"/>
                <a:cs typeface="Arial"/>
              </a:rPr>
              <a:t>some </a:t>
            </a:r>
            <a:r>
              <a:rPr sz="900" dirty="0">
                <a:latin typeface="Arial"/>
                <a:cs typeface="Arial"/>
              </a:rPr>
              <a:t>of </a:t>
            </a:r>
            <a:r>
              <a:rPr sz="900" spc="5" dirty="0">
                <a:latin typeface="Arial"/>
                <a:cs typeface="Arial"/>
              </a:rPr>
              <a:t>which  </a:t>
            </a:r>
            <a:r>
              <a:rPr sz="900" dirty="0">
                <a:latin typeface="Arial"/>
                <a:cs typeface="Arial"/>
              </a:rPr>
              <a:t>involved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personal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data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including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the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names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  </a:t>
            </a:r>
            <a:r>
              <a:rPr sz="900" spc="5" dirty="0">
                <a:latin typeface="Arial"/>
                <a:cs typeface="Arial"/>
              </a:rPr>
              <a:t>the donating </a:t>
            </a:r>
            <a:r>
              <a:rPr sz="900" spc="-5" dirty="0">
                <a:latin typeface="Arial"/>
                <a:cs typeface="Arial"/>
              </a:rPr>
              <a:t>agencies, </a:t>
            </a:r>
            <a:r>
              <a:rPr sz="900" dirty="0">
                <a:latin typeface="Arial"/>
                <a:cs typeface="Arial"/>
              </a:rPr>
              <a:t>individual </a:t>
            </a:r>
            <a:r>
              <a:rPr sz="900" spc="5" dirty="0">
                <a:latin typeface="Arial"/>
                <a:cs typeface="Arial"/>
              </a:rPr>
              <a:t>names,  </a:t>
            </a:r>
            <a:r>
              <a:rPr sz="900" spc="-5" dirty="0">
                <a:latin typeface="Arial"/>
                <a:cs typeface="Arial"/>
              </a:rPr>
              <a:t>addresses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contributions.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Understanding </a:t>
            </a:r>
            <a:r>
              <a:rPr spc="5" dirty="0"/>
              <a:t>of </a:t>
            </a:r>
            <a:r>
              <a:rPr spc="20" dirty="0"/>
              <a:t>University </a:t>
            </a:r>
            <a:r>
              <a:rPr spc="5" dirty="0"/>
              <a:t>Privacy</a:t>
            </a:r>
            <a:r>
              <a:rPr spc="-295" dirty="0"/>
              <a:t> </a:t>
            </a:r>
            <a:r>
              <a:rPr spc="30" dirty="0"/>
              <a:t>Challenge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7334" y="1190625"/>
            <a:ext cx="867029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000" b="1" spc="15" dirty="0">
                <a:solidFill>
                  <a:srgbClr val="007B92"/>
                </a:solidFill>
                <a:latin typeface="Trebuchet MS"/>
                <a:cs typeface="Trebuchet MS"/>
              </a:rPr>
              <a:t>Actual</a:t>
            </a:r>
            <a:r>
              <a:rPr sz="1000" b="1" spc="-60" dirty="0">
                <a:solidFill>
                  <a:srgbClr val="007B92"/>
                </a:solidFill>
                <a:latin typeface="Trebuchet MS"/>
                <a:cs typeface="Trebuchet MS"/>
              </a:rPr>
              <a:t> </a:t>
            </a:r>
            <a:r>
              <a:rPr sz="1000" b="1" spc="25" dirty="0">
                <a:solidFill>
                  <a:srgbClr val="007B92"/>
                </a:solidFill>
                <a:latin typeface="Trebuchet MS"/>
                <a:cs typeface="Trebuchet MS"/>
              </a:rPr>
              <a:t>Data</a:t>
            </a:r>
            <a:r>
              <a:rPr sz="1000" b="1" spc="-75" dirty="0">
                <a:solidFill>
                  <a:srgbClr val="007B92"/>
                </a:solidFill>
                <a:latin typeface="Trebuchet MS"/>
                <a:cs typeface="Trebuchet MS"/>
              </a:rPr>
              <a:t> </a:t>
            </a:r>
            <a:r>
              <a:rPr sz="1000" b="1" spc="5" dirty="0">
                <a:solidFill>
                  <a:srgbClr val="007B92"/>
                </a:solidFill>
                <a:latin typeface="Trebuchet MS"/>
                <a:cs typeface="Trebuchet MS"/>
              </a:rPr>
              <a:t>Privacy</a:t>
            </a:r>
            <a:r>
              <a:rPr sz="1000" b="1" spc="-95" dirty="0">
                <a:solidFill>
                  <a:srgbClr val="007B92"/>
                </a:solidFill>
                <a:latin typeface="Trebuchet MS"/>
                <a:cs typeface="Trebuchet MS"/>
              </a:rPr>
              <a:t> </a:t>
            </a:r>
            <a:r>
              <a:rPr sz="1000" b="1" spc="10" dirty="0">
                <a:solidFill>
                  <a:srgbClr val="007B92"/>
                </a:solidFill>
                <a:latin typeface="Trebuchet MS"/>
                <a:cs typeface="Trebuchet MS"/>
              </a:rPr>
              <a:t>Breaches</a:t>
            </a:r>
            <a:endParaRPr sz="10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90"/>
              </a:spcBef>
            </a:pPr>
            <a:r>
              <a:rPr sz="1000" spc="-15" dirty="0">
                <a:latin typeface="Arial"/>
                <a:cs typeface="Arial"/>
              </a:rPr>
              <a:t>Data </a:t>
            </a:r>
            <a:r>
              <a:rPr sz="1000" spc="-20" dirty="0">
                <a:latin typeface="Arial"/>
                <a:cs typeface="Arial"/>
              </a:rPr>
              <a:t>leakage has </a:t>
            </a:r>
            <a:r>
              <a:rPr sz="1000" spc="-5" dirty="0">
                <a:latin typeface="Arial"/>
                <a:cs typeface="Arial"/>
              </a:rPr>
              <a:t>been </a:t>
            </a:r>
            <a:r>
              <a:rPr sz="1000" spc="-55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big concern </a:t>
            </a: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5" dirty="0">
                <a:latin typeface="Arial"/>
                <a:cs typeface="Arial"/>
              </a:rPr>
              <a:t>tertiary </a:t>
            </a:r>
            <a:r>
              <a:rPr sz="1000" spc="10" dirty="0">
                <a:latin typeface="Arial"/>
                <a:cs typeface="Arial"/>
              </a:rPr>
              <a:t>institutions </a:t>
            </a:r>
            <a:r>
              <a:rPr sz="1000" spc="-5" dirty="0">
                <a:latin typeface="Arial"/>
                <a:cs typeface="Arial"/>
              </a:rPr>
              <a:t>in Hong </a:t>
            </a:r>
            <a:r>
              <a:rPr sz="1000" spc="-20" dirty="0">
                <a:latin typeface="Arial"/>
                <a:cs typeface="Arial"/>
              </a:rPr>
              <a:t>Kong, </a:t>
            </a:r>
            <a:r>
              <a:rPr sz="1000" spc="-25" dirty="0">
                <a:latin typeface="Arial"/>
                <a:cs typeface="Arial"/>
              </a:rPr>
              <a:t>as </a:t>
            </a:r>
            <a:r>
              <a:rPr sz="1000" spc="10" dirty="0">
                <a:latin typeface="Arial"/>
                <a:cs typeface="Arial"/>
              </a:rPr>
              <a:t>they </a:t>
            </a:r>
            <a:r>
              <a:rPr sz="1000" spc="-15" dirty="0">
                <a:latin typeface="Arial"/>
                <a:cs typeface="Arial"/>
              </a:rPr>
              <a:t>handle </a:t>
            </a:r>
            <a:r>
              <a:rPr sz="1000" spc="-5" dirty="0">
                <a:latin typeface="Arial"/>
                <a:cs typeface="Arial"/>
              </a:rPr>
              <a:t>mass </a:t>
            </a:r>
            <a:r>
              <a:rPr sz="1000" spc="5" dirty="0">
                <a:latin typeface="Arial"/>
                <a:cs typeface="Arial"/>
              </a:rPr>
              <a:t>volume </a:t>
            </a:r>
            <a:r>
              <a:rPr sz="1000" spc="25" dirty="0">
                <a:latin typeface="Arial"/>
                <a:cs typeface="Arial"/>
              </a:rPr>
              <a:t>of </a:t>
            </a:r>
            <a:r>
              <a:rPr sz="1000" spc="-15" dirty="0">
                <a:latin typeface="Arial"/>
                <a:cs typeface="Arial"/>
              </a:rPr>
              <a:t>personal data (such </a:t>
            </a:r>
            <a:r>
              <a:rPr sz="1000" spc="-25" dirty="0">
                <a:latin typeface="Arial"/>
                <a:cs typeface="Arial"/>
              </a:rPr>
              <a:t>as </a:t>
            </a:r>
            <a:r>
              <a:rPr sz="1000" spc="10" dirty="0">
                <a:latin typeface="Arial"/>
                <a:cs typeface="Arial"/>
              </a:rPr>
              <a:t>student </a:t>
            </a:r>
            <a:r>
              <a:rPr sz="1000" dirty="0">
                <a:latin typeface="Arial"/>
                <a:cs typeface="Arial"/>
              </a:rPr>
              <a:t>/ </a:t>
            </a:r>
            <a:r>
              <a:rPr sz="1000" spc="25" dirty="0">
                <a:latin typeface="Arial"/>
                <a:cs typeface="Arial"/>
              </a:rPr>
              <a:t>staff </a:t>
            </a:r>
            <a:r>
              <a:rPr sz="1000" spc="-10" dirty="0">
                <a:latin typeface="Arial"/>
                <a:cs typeface="Arial"/>
              </a:rPr>
              <a:t>personal  </a:t>
            </a:r>
            <a:r>
              <a:rPr sz="1000" spc="5" dirty="0">
                <a:latin typeface="Arial"/>
                <a:cs typeface="Arial"/>
              </a:rPr>
              <a:t>information </a:t>
            </a:r>
            <a:r>
              <a:rPr sz="1000" spc="-20" dirty="0">
                <a:latin typeface="Arial"/>
                <a:cs typeface="Arial"/>
              </a:rPr>
              <a:t>and </a:t>
            </a:r>
            <a:r>
              <a:rPr sz="1000" spc="-10" dirty="0">
                <a:latin typeface="Arial"/>
                <a:cs typeface="Arial"/>
              </a:rPr>
              <a:t>research </a:t>
            </a:r>
            <a:r>
              <a:rPr sz="1000" spc="5" dirty="0">
                <a:latin typeface="Arial"/>
                <a:cs typeface="Arial"/>
              </a:rPr>
              <a:t>subject </a:t>
            </a:r>
            <a:r>
              <a:rPr sz="1000" spc="-25" dirty="0">
                <a:latin typeface="Arial"/>
                <a:cs typeface="Arial"/>
              </a:rPr>
              <a:t>data) </a:t>
            </a:r>
            <a:r>
              <a:rPr sz="1000" spc="-5" dirty="0">
                <a:latin typeface="Arial"/>
                <a:cs typeface="Arial"/>
              </a:rPr>
              <a:t>in </a:t>
            </a:r>
            <a:r>
              <a:rPr sz="1000" dirty="0">
                <a:latin typeface="Arial"/>
                <a:cs typeface="Arial"/>
              </a:rPr>
              <a:t>their </a:t>
            </a:r>
            <a:r>
              <a:rPr sz="1000" spc="-5" dirty="0">
                <a:latin typeface="Arial"/>
                <a:cs typeface="Arial"/>
              </a:rPr>
              <a:t>operations. </a:t>
            </a:r>
            <a:r>
              <a:rPr sz="1000" spc="-15" dirty="0">
                <a:latin typeface="Arial"/>
                <a:cs typeface="Arial"/>
              </a:rPr>
              <a:t>Personal data </a:t>
            </a:r>
            <a:r>
              <a:rPr sz="1000" spc="-20" dirty="0">
                <a:latin typeface="Arial"/>
                <a:cs typeface="Arial"/>
              </a:rPr>
              <a:t>leakage </a:t>
            </a:r>
            <a:r>
              <a:rPr sz="1000" spc="5" dirty="0">
                <a:latin typeface="Arial"/>
                <a:cs typeface="Arial"/>
              </a:rPr>
              <a:t>results </a:t>
            </a:r>
            <a:r>
              <a:rPr sz="1000" spc="-5" dirty="0">
                <a:latin typeface="Arial"/>
                <a:cs typeface="Arial"/>
              </a:rPr>
              <a:t>in negative </a:t>
            </a:r>
            <a:r>
              <a:rPr sz="1000" spc="25" dirty="0">
                <a:latin typeface="Arial"/>
                <a:cs typeface="Arial"/>
              </a:rPr>
              <a:t>effect </a:t>
            </a:r>
            <a:r>
              <a:rPr sz="1000" spc="-5" dirty="0">
                <a:latin typeface="Arial"/>
                <a:cs typeface="Arial"/>
              </a:rPr>
              <a:t>on operation </a:t>
            </a:r>
            <a:r>
              <a:rPr sz="1000" spc="-25" dirty="0">
                <a:latin typeface="Arial"/>
                <a:cs typeface="Arial"/>
              </a:rPr>
              <a:t>as </a:t>
            </a:r>
            <a:r>
              <a:rPr sz="1000" spc="25" dirty="0">
                <a:latin typeface="Arial"/>
                <a:cs typeface="Arial"/>
              </a:rPr>
              <a:t>well </a:t>
            </a:r>
            <a:r>
              <a:rPr sz="1000" spc="-25" dirty="0">
                <a:latin typeface="Arial"/>
                <a:cs typeface="Arial"/>
              </a:rPr>
              <a:t>as </a:t>
            </a:r>
            <a:r>
              <a:rPr sz="1000" spc="20" dirty="0">
                <a:latin typeface="Calibri"/>
                <a:cs typeface="Calibri"/>
              </a:rPr>
              <a:t>institutions’ </a:t>
            </a:r>
            <a:r>
              <a:rPr sz="1000" dirty="0">
                <a:latin typeface="Arial"/>
                <a:cs typeface="Arial"/>
              </a:rPr>
              <a:t>reputation.  </a:t>
            </a:r>
            <a:r>
              <a:rPr sz="1000" spc="30" dirty="0">
                <a:latin typeface="Arial"/>
                <a:cs typeface="Arial"/>
              </a:rPr>
              <a:t>It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is</a:t>
            </a:r>
            <a:r>
              <a:rPr sz="1000" spc="15" dirty="0">
                <a:latin typeface="Arial"/>
                <a:cs typeface="Arial"/>
              </a:rPr>
              <a:t> not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uncommon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30" dirty="0">
                <a:latin typeface="Arial"/>
                <a:cs typeface="Arial"/>
              </a:rPr>
              <a:t>to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names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of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tertiary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institutions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being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featured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news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related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30" dirty="0">
                <a:latin typeface="Arial"/>
                <a:cs typeface="Arial"/>
              </a:rPr>
              <a:t>to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data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leakage </a:t>
            </a:r>
            <a:r>
              <a:rPr sz="1000" dirty="0">
                <a:latin typeface="Arial"/>
                <a:cs typeface="Arial"/>
              </a:rPr>
              <a:t>incidents.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5883" y="3823715"/>
            <a:ext cx="8749665" cy="76200"/>
          </a:xfrm>
          <a:custGeom>
            <a:avLst/>
            <a:gdLst/>
            <a:ahLst/>
            <a:cxnLst/>
            <a:rect l="l" t="t" r="r" b="b"/>
            <a:pathLst>
              <a:path w="874966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099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199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49"/>
                </a:lnTo>
                <a:lnTo>
                  <a:pt x="38100" y="44449"/>
                </a:lnTo>
                <a:lnTo>
                  <a:pt x="38100" y="31749"/>
                </a:lnTo>
                <a:lnTo>
                  <a:pt x="74919" y="31749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8749665" h="76200">
                <a:moveTo>
                  <a:pt x="8673084" y="0"/>
                </a:moveTo>
                <a:lnTo>
                  <a:pt x="8673084" y="76199"/>
                </a:lnTo>
                <a:lnTo>
                  <a:pt x="8736584" y="44449"/>
                </a:lnTo>
                <a:lnTo>
                  <a:pt x="8685784" y="44449"/>
                </a:lnTo>
                <a:lnTo>
                  <a:pt x="8685784" y="31749"/>
                </a:lnTo>
                <a:lnTo>
                  <a:pt x="8736584" y="31749"/>
                </a:lnTo>
                <a:lnTo>
                  <a:pt x="8673084" y="0"/>
                </a:lnTo>
                <a:close/>
              </a:path>
              <a:path w="8749665" h="76200">
                <a:moveTo>
                  <a:pt x="74919" y="31749"/>
                </a:moveTo>
                <a:lnTo>
                  <a:pt x="38100" y="31749"/>
                </a:lnTo>
                <a:lnTo>
                  <a:pt x="38100" y="44449"/>
                </a:lnTo>
                <a:lnTo>
                  <a:pt x="74919" y="44449"/>
                </a:lnTo>
                <a:lnTo>
                  <a:pt x="76200" y="38099"/>
                </a:lnTo>
                <a:lnTo>
                  <a:pt x="74919" y="31749"/>
                </a:lnTo>
                <a:close/>
              </a:path>
              <a:path w="8749665" h="76200">
                <a:moveTo>
                  <a:pt x="8673084" y="31749"/>
                </a:moveTo>
                <a:lnTo>
                  <a:pt x="74919" y="31749"/>
                </a:lnTo>
                <a:lnTo>
                  <a:pt x="76200" y="38099"/>
                </a:lnTo>
                <a:lnTo>
                  <a:pt x="74919" y="44449"/>
                </a:lnTo>
                <a:lnTo>
                  <a:pt x="8673084" y="44449"/>
                </a:lnTo>
                <a:lnTo>
                  <a:pt x="8673084" y="31749"/>
                </a:lnTo>
                <a:close/>
              </a:path>
              <a:path w="8749665" h="76200">
                <a:moveTo>
                  <a:pt x="8736584" y="31749"/>
                </a:moveTo>
                <a:lnTo>
                  <a:pt x="8685784" y="31749"/>
                </a:lnTo>
                <a:lnTo>
                  <a:pt x="8685784" y="44449"/>
                </a:lnTo>
                <a:lnTo>
                  <a:pt x="8736584" y="44449"/>
                </a:lnTo>
                <a:lnTo>
                  <a:pt x="8749284" y="38099"/>
                </a:lnTo>
                <a:lnTo>
                  <a:pt x="8736584" y="31749"/>
                </a:lnTo>
                <a:close/>
              </a:path>
            </a:pathLst>
          </a:custGeom>
          <a:solidFill>
            <a:srgbClr val="F38E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4098" y="4468621"/>
            <a:ext cx="1726564" cy="142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 algn="ctr">
              <a:lnSpc>
                <a:spcPct val="100000"/>
              </a:lnSpc>
            </a:pPr>
            <a:r>
              <a:rPr sz="900" b="1" dirty="0">
                <a:solidFill>
                  <a:srgbClr val="0C2C83"/>
                </a:solidFill>
                <a:latin typeface="Arial"/>
                <a:cs typeface="Arial"/>
              </a:rPr>
              <a:t>June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99900"/>
              </a:lnSpc>
              <a:spcBef>
                <a:spcPts val="220"/>
              </a:spcBef>
            </a:pPr>
            <a:r>
              <a:rPr sz="900" spc="5" dirty="0">
                <a:latin typeface="Arial"/>
                <a:cs typeface="Arial"/>
              </a:rPr>
              <a:t>A staff </a:t>
            </a:r>
            <a:r>
              <a:rPr sz="900" dirty="0">
                <a:latin typeface="Arial"/>
                <a:cs typeface="Arial"/>
              </a:rPr>
              <a:t>of </a:t>
            </a:r>
            <a:r>
              <a:rPr sz="900" spc="5" dirty="0">
                <a:latin typeface="Arial"/>
                <a:cs typeface="Arial"/>
              </a:rPr>
              <a:t>a </a:t>
            </a:r>
            <a:r>
              <a:rPr sz="900" dirty="0">
                <a:latin typeface="Arial"/>
                <a:cs typeface="Arial"/>
              </a:rPr>
              <a:t>university </a:t>
            </a:r>
            <a:r>
              <a:rPr sz="900" spc="5" dirty="0">
                <a:latin typeface="Arial"/>
                <a:cs typeface="Arial"/>
              </a:rPr>
              <a:t>in </a:t>
            </a:r>
            <a:r>
              <a:rPr sz="900" dirty="0">
                <a:latin typeface="Arial"/>
                <a:cs typeface="Arial"/>
              </a:rPr>
              <a:t>HK  responsible for </a:t>
            </a:r>
            <a:r>
              <a:rPr sz="900" spc="-5" dirty="0">
                <a:latin typeface="Arial"/>
                <a:cs typeface="Arial"/>
              </a:rPr>
              <a:t>student  </a:t>
            </a:r>
            <a:r>
              <a:rPr sz="900" dirty="0">
                <a:latin typeface="Arial"/>
                <a:cs typeface="Arial"/>
              </a:rPr>
              <a:t>recruitment of </a:t>
            </a:r>
            <a:r>
              <a:rPr sz="900" spc="5" dirty="0">
                <a:latin typeface="Arial"/>
                <a:cs typeface="Arial"/>
              </a:rPr>
              <a:t>the 2  </a:t>
            </a:r>
            <a:r>
              <a:rPr sz="900" dirty="0">
                <a:latin typeface="Arial"/>
                <a:cs typeface="Arial"/>
              </a:rPr>
              <a:t>undergraduate </a:t>
            </a:r>
            <a:r>
              <a:rPr sz="900" spc="5" dirty="0">
                <a:latin typeface="Arial"/>
                <a:cs typeface="Arial"/>
              </a:rPr>
              <a:t>programs  </a:t>
            </a:r>
            <a:r>
              <a:rPr sz="900" dirty="0">
                <a:latin typeface="Arial"/>
                <a:cs typeface="Arial"/>
              </a:rPr>
              <a:t>accidentally attached </a:t>
            </a:r>
            <a:r>
              <a:rPr sz="900" spc="5" dirty="0">
                <a:latin typeface="Arial"/>
                <a:cs typeface="Arial"/>
              </a:rPr>
              <a:t>a </a:t>
            </a:r>
            <a:r>
              <a:rPr sz="900" spc="10" dirty="0">
                <a:latin typeface="Arial"/>
                <a:cs typeface="Arial"/>
              </a:rPr>
              <a:t>file  </a:t>
            </a:r>
            <a:r>
              <a:rPr sz="900" spc="5" dirty="0">
                <a:latin typeface="Arial"/>
                <a:cs typeface="Arial"/>
              </a:rPr>
              <a:t>containing </a:t>
            </a:r>
            <a:r>
              <a:rPr sz="1400" b="1" i="1" spc="-15" dirty="0">
                <a:solidFill>
                  <a:srgbClr val="FF0000"/>
                </a:solidFill>
                <a:latin typeface="Arial"/>
                <a:cs typeface="Arial"/>
              </a:rPr>
              <a:t>personal</a:t>
            </a:r>
            <a:r>
              <a:rPr sz="1400" b="1" i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FF0000"/>
                </a:solidFill>
                <a:latin typeface="Arial"/>
                <a:cs typeface="Arial"/>
              </a:rPr>
              <a:t>data  of 190 applicants </a:t>
            </a:r>
            <a:r>
              <a:rPr sz="900" spc="5" dirty="0">
                <a:latin typeface="Arial"/>
                <a:cs typeface="Arial"/>
              </a:rPr>
              <a:t>to  </a:t>
            </a:r>
            <a:r>
              <a:rPr sz="900" dirty="0">
                <a:latin typeface="Arial"/>
                <a:cs typeface="Arial"/>
              </a:rPr>
              <a:t>an </a:t>
            </a:r>
            <a:r>
              <a:rPr sz="900" spc="5" dirty="0">
                <a:latin typeface="Arial"/>
                <a:cs typeface="Arial"/>
              </a:rPr>
              <a:t>email </a:t>
            </a:r>
            <a:r>
              <a:rPr sz="900" spc="-5" dirty="0">
                <a:latin typeface="Arial"/>
                <a:cs typeface="Arial"/>
              </a:rPr>
              <a:t>sent </a:t>
            </a:r>
            <a:r>
              <a:rPr sz="900" spc="5" dirty="0">
                <a:latin typeface="Arial"/>
                <a:cs typeface="Arial"/>
              </a:rPr>
              <a:t>to </a:t>
            </a:r>
            <a:r>
              <a:rPr sz="900" dirty="0">
                <a:latin typeface="Arial"/>
                <a:cs typeface="Arial"/>
              </a:rPr>
              <a:t>95</a:t>
            </a:r>
            <a:r>
              <a:rPr sz="900" spc="-16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applicants.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5636" y="3438397"/>
            <a:ext cx="5378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5" dirty="0">
                <a:latin typeface="Arial"/>
                <a:cs typeface="Arial"/>
              </a:rPr>
              <a:t>2009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74063" y="3816096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6096">
            <a:solidFill>
              <a:srgbClr val="F38E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8663" y="3915664"/>
            <a:ext cx="50800" cy="431800"/>
          </a:xfrm>
          <a:custGeom>
            <a:avLst/>
            <a:gdLst/>
            <a:ahLst/>
            <a:cxnLst/>
            <a:rect l="l" t="t" r="r" b="b"/>
            <a:pathLst>
              <a:path w="50800" h="431800">
                <a:moveTo>
                  <a:pt x="19050" y="382286"/>
                </a:moveTo>
                <a:lnTo>
                  <a:pt x="15510" y="383004"/>
                </a:lnTo>
                <a:lnTo>
                  <a:pt x="7437" y="388461"/>
                </a:lnTo>
                <a:lnTo>
                  <a:pt x="1995" y="396537"/>
                </a:lnTo>
                <a:lnTo>
                  <a:pt x="0" y="406400"/>
                </a:lnTo>
                <a:lnTo>
                  <a:pt x="1995" y="416262"/>
                </a:lnTo>
                <a:lnTo>
                  <a:pt x="7437" y="424338"/>
                </a:lnTo>
                <a:lnTo>
                  <a:pt x="15510" y="429795"/>
                </a:lnTo>
                <a:lnTo>
                  <a:pt x="25400" y="431800"/>
                </a:lnTo>
                <a:lnTo>
                  <a:pt x="35262" y="429795"/>
                </a:lnTo>
                <a:lnTo>
                  <a:pt x="43338" y="424338"/>
                </a:lnTo>
                <a:lnTo>
                  <a:pt x="48795" y="416262"/>
                </a:lnTo>
                <a:lnTo>
                  <a:pt x="50800" y="406400"/>
                </a:lnTo>
                <a:lnTo>
                  <a:pt x="19050" y="406400"/>
                </a:lnTo>
                <a:lnTo>
                  <a:pt x="19050" y="382286"/>
                </a:lnTo>
                <a:close/>
              </a:path>
              <a:path w="50800" h="431800">
                <a:moveTo>
                  <a:pt x="25400" y="381000"/>
                </a:moveTo>
                <a:lnTo>
                  <a:pt x="19050" y="382286"/>
                </a:lnTo>
                <a:lnTo>
                  <a:pt x="19050" y="406400"/>
                </a:lnTo>
                <a:lnTo>
                  <a:pt x="31750" y="406400"/>
                </a:lnTo>
                <a:lnTo>
                  <a:pt x="31732" y="382286"/>
                </a:lnTo>
                <a:lnTo>
                  <a:pt x="25400" y="381000"/>
                </a:lnTo>
                <a:close/>
              </a:path>
              <a:path w="50800" h="431800">
                <a:moveTo>
                  <a:pt x="31750" y="382290"/>
                </a:moveTo>
                <a:lnTo>
                  <a:pt x="31750" y="406400"/>
                </a:lnTo>
                <a:lnTo>
                  <a:pt x="50800" y="406400"/>
                </a:lnTo>
                <a:lnTo>
                  <a:pt x="48795" y="396537"/>
                </a:lnTo>
                <a:lnTo>
                  <a:pt x="43338" y="388461"/>
                </a:lnTo>
                <a:lnTo>
                  <a:pt x="35262" y="383004"/>
                </a:lnTo>
                <a:lnTo>
                  <a:pt x="31750" y="382290"/>
                </a:lnTo>
                <a:close/>
              </a:path>
              <a:path w="50800" h="431800">
                <a:moveTo>
                  <a:pt x="31750" y="381000"/>
                </a:moveTo>
                <a:lnTo>
                  <a:pt x="25400" y="381000"/>
                </a:lnTo>
                <a:lnTo>
                  <a:pt x="31750" y="382290"/>
                </a:lnTo>
                <a:lnTo>
                  <a:pt x="31750" y="381000"/>
                </a:lnTo>
                <a:close/>
              </a:path>
              <a:path w="50800" h="431800">
                <a:moveTo>
                  <a:pt x="31750" y="355600"/>
                </a:moveTo>
                <a:lnTo>
                  <a:pt x="19050" y="355600"/>
                </a:lnTo>
                <a:lnTo>
                  <a:pt x="19050" y="382286"/>
                </a:lnTo>
                <a:lnTo>
                  <a:pt x="25400" y="381000"/>
                </a:lnTo>
                <a:lnTo>
                  <a:pt x="31750" y="381000"/>
                </a:lnTo>
                <a:lnTo>
                  <a:pt x="31750" y="355600"/>
                </a:lnTo>
                <a:close/>
              </a:path>
              <a:path w="50800" h="431800">
                <a:moveTo>
                  <a:pt x="31750" y="266700"/>
                </a:moveTo>
                <a:lnTo>
                  <a:pt x="19050" y="266700"/>
                </a:lnTo>
                <a:lnTo>
                  <a:pt x="19050" y="317500"/>
                </a:lnTo>
                <a:lnTo>
                  <a:pt x="31750" y="317500"/>
                </a:lnTo>
                <a:lnTo>
                  <a:pt x="31750" y="266700"/>
                </a:lnTo>
                <a:close/>
              </a:path>
              <a:path w="50800" h="431800">
                <a:moveTo>
                  <a:pt x="31750" y="177800"/>
                </a:moveTo>
                <a:lnTo>
                  <a:pt x="19050" y="177800"/>
                </a:lnTo>
                <a:lnTo>
                  <a:pt x="19050" y="228600"/>
                </a:lnTo>
                <a:lnTo>
                  <a:pt x="31750" y="228600"/>
                </a:lnTo>
                <a:lnTo>
                  <a:pt x="31750" y="177800"/>
                </a:lnTo>
                <a:close/>
              </a:path>
              <a:path w="50800" h="431800">
                <a:moveTo>
                  <a:pt x="31750" y="88900"/>
                </a:moveTo>
                <a:lnTo>
                  <a:pt x="19050" y="88900"/>
                </a:lnTo>
                <a:lnTo>
                  <a:pt x="19050" y="139700"/>
                </a:lnTo>
                <a:lnTo>
                  <a:pt x="31750" y="139700"/>
                </a:lnTo>
                <a:lnTo>
                  <a:pt x="31750" y="88900"/>
                </a:lnTo>
                <a:close/>
              </a:path>
              <a:path w="50800" h="431800">
                <a:moveTo>
                  <a:pt x="31750" y="0"/>
                </a:moveTo>
                <a:lnTo>
                  <a:pt x="19050" y="0"/>
                </a:lnTo>
                <a:lnTo>
                  <a:pt x="19050" y="50800"/>
                </a:lnTo>
                <a:lnTo>
                  <a:pt x="31750" y="50800"/>
                </a:lnTo>
                <a:lnTo>
                  <a:pt x="31750" y="0"/>
                </a:lnTo>
                <a:close/>
              </a:path>
            </a:pathLst>
          </a:custGeom>
          <a:solidFill>
            <a:srgbClr val="0C2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24633" y="1985136"/>
            <a:ext cx="1513840" cy="1487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 algn="ctr">
              <a:lnSpc>
                <a:spcPct val="100000"/>
              </a:lnSpc>
            </a:pPr>
            <a:r>
              <a:rPr sz="900" b="1" dirty="0">
                <a:solidFill>
                  <a:srgbClr val="0C2C83"/>
                </a:solidFill>
                <a:latin typeface="Arial"/>
                <a:cs typeface="Arial"/>
              </a:rPr>
              <a:t>June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latin typeface="Arial"/>
                <a:cs typeface="Arial"/>
              </a:rPr>
              <a:t>The system </a:t>
            </a:r>
            <a:r>
              <a:rPr sz="900" spc="5" dirty="0">
                <a:latin typeface="Arial"/>
                <a:cs typeface="Arial"/>
              </a:rPr>
              <a:t>supporting a  publicly available opinion  </a:t>
            </a:r>
            <a:r>
              <a:rPr sz="900" dirty="0">
                <a:latin typeface="Arial"/>
                <a:cs typeface="Arial"/>
              </a:rPr>
              <a:t>collection </a:t>
            </a:r>
            <a:r>
              <a:rPr sz="900" spc="5" dirty="0">
                <a:latin typeface="Arial"/>
                <a:cs typeface="Arial"/>
              </a:rPr>
              <a:t>programme </a:t>
            </a:r>
            <a:r>
              <a:rPr sz="900" dirty="0">
                <a:latin typeface="Arial"/>
                <a:cs typeface="Arial"/>
              </a:rPr>
              <a:t>of </a:t>
            </a:r>
            <a:r>
              <a:rPr sz="900" spc="5" dirty="0">
                <a:latin typeface="Arial"/>
                <a:cs typeface="Arial"/>
              </a:rPr>
              <a:t>a  </a:t>
            </a:r>
            <a:r>
              <a:rPr sz="900" dirty="0">
                <a:latin typeface="Arial"/>
                <a:cs typeface="Arial"/>
              </a:rPr>
              <a:t>university </a:t>
            </a:r>
            <a:r>
              <a:rPr sz="900" spc="5" dirty="0">
                <a:latin typeface="Arial"/>
                <a:cs typeface="Arial"/>
              </a:rPr>
              <a:t>in </a:t>
            </a:r>
            <a:r>
              <a:rPr sz="900" dirty="0">
                <a:latin typeface="Arial"/>
                <a:cs typeface="Arial"/>
              </a:rPr>
              <a:t>HK has </a:t>
            </a:r>
            <a:r>
              <a:rPr sz="900" spc="-10" dirty="0">
                <a:latin typeface="Arial"/>
                <a:cs typeface="Arial"/>
              </a:rPr>
              <a:t>been  </a:t>
            </a:r>
            <a:r>
              <a:rPr sz="900" spc="-5" dirty="0">
                <a:latin typeface="Arial"/>
                <a:cs typeface="Arial"/>
              </a:rPr>
              <a:t>hacked. </a:t>
            </a:r>
            <a:r>
              <a:rPr sz="900" dirty="0">
                <a:latin typeface="Arial"/>
                <a:cs typeface="Arial"/>
              </a:rPr>
              <a:t>Banking details,  </a:t>
            </a:r>
            <a:r>
              <a:rPr sz="900" spc="5" dirty="0">
                <a:latin typeface="Arial"/>
                <a:cs typeface="Arial"/>
              </a:rPr>
              <a:t>emails, </a:t>
            </a:r>
            <a:r>
              <a:rPr sz="900" spc="10" dirty="0">
                <a:latin typeface="Arial"/>
                <a:cs typeface="Arial"/>
              </a:rPr>
              <a:t>home </a:t>
            </a:r>
            <a:r>
              <a:rPr sz="900" spc="-5" dirty="0">
                <a:latin typeface="Arial"/>
                <a:cs typeface="Arial"/>
              </a:rPr>
              <a:t>addresses </a:t>
            </a:r>
            <a:r>
              <a:rPr sz="900" dirty="0">
                <a:latin typeface="Arial"/>
                <a:cs typeface="Arial"/>
              </a:rPr>
              <a:t>and  </a:t>
            </a:r>
            <a:r>
              <a:rPr sz="900" spc="5" dirty="0">
                <a:latin typeface="Arial"/>
                <a:cs typeface="Arial"/>
              </a:rPr>
              <a:t>birth </a:t>
            </a:r>
            <a:r>
              <a:rPr sz="900" dirty="0">
                <a:latin typeface="Arial"/>
                <a:cs typeface="Arial"/>
              </a:rPr>
              <a:t>dates of </a:t>
            </a:r>
            <a:r>
              <a:rPr sz="900" spc="10" dirty="0">
                <a:latin typeface="Arial"/>
                <a:cs typeface="Arial"/>
              </a:rPr>
              <a:t>more </a:t>
            </a:r>
            <a:r>
              <a:rPr sz="900" spc="5" dirty="0">
                <a:latin typeface="Arial"/>
                <a:cs typeface="Arial"/>
              </a:rPr>
              <a:t>than  </a:t>
            </a:r>
            <a:r>
              <a:rPr sz="1400" b="1" i="1" spc="-15" dirty="0">
                <a:solidFill>
                  <a:srgbClr val="FF0000"/>
                </a:solidFill>
                <a:latin typeface="Arial"/>
                <a:cs typeface="Arial"/>
              </a:rPr>
              <a:t>2,300 people </a:t>
            </a:r>
            <a:r>
              <a:rPr sz="900" spc="15" dirty="0">
                <a:latin typeface="Arial"/>
                <a:cs typeface="Arial"/>
              </a:rPr>
              <a:t>may </a:t>
            </a:r>
            <a:r>
              <a:rPr sz="900" dirty="0">
                <a:latin typeface="Arial"/>
                <a:cs typeface="Arial"/>
              </a:rPr>
              <a:t>be  </a:t>
            </a:r>
            <a:r>
              <a:rPr sz="900" spc="-5" dirty="0">
                <a:latin typeface="Arial"/>
                <a:cs typeface="Arial"/>
              </a:rPr>
              <a:t>leaked.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91967" y="3861815"/>
            <a:ext cx="6350" cy="143510"/>
          </a:xfrm>
          <a:custGeom>
            <a:avLst/>
            <a:gdLst/>
            <a:ahLst/>
            <a:cxnLst/>
            <a:rect l="l" t="t" r="r" b="b"/>
            <a:pathLst>
              <a:path w="6350" h="143510">
                <a:moveTo>
                  <a:pt x="0" y="0"/>
                </a:moveTo>
                <a:lnTo>
                  <a:pt x="6095" y="143255"/>
                </a:lnTo>
              </a:path>
            </a:pathLst>
          </a:custGeom>
          <a:ln w="6096">
            <a:solidFill>
              <a:srgbClr val="F38E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84450" y="4040758"/>
            <a:ext cx="5378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5" dirty="0">
                <a:latin typeface="Arial"/>
                <a:cs typeface="Arial"/>
              </a:rPr>
              <a:t>2013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66567" y="3403600"/>
            <a:ext cx="50800" cy="431800"/>
          </a:xfrm>
          <a:custGeom>
            <a:avLst/>
            <a:gdLst/>
            <a:ahLst/>
            <a:cxnLst/>
            <a:rect l="l" t="t" r="r" b="b"/>
            <a:pathLst>
              <a:path w="50800" h="431800">
                <a:moveTo>
                  <a:pt x="19050" y="49509"/>
                </a:moveTo>
                <a:lnTo>
                  <a:pt x="19050" y="76200"/>
                </a:lnTo>
                <a:lnTo>
                  <a:pt x="31750" y="76200"/>
                </a:lnTo>
                <a:lnTo>
                  <a:pt x="31750" y="50800"/>
                </a:lnTo>
                <a:lnTo>
                  <a:pt x="25400" y="50800"/>
                </a:lnTo>
                <a:lnTo>
                  <a:pt x="19050" y="49509"/>
                </a:lnTo>
                <a:close/>
              </a:path>
              <a:path w="50800" h="431800">
                <a:moveTo>
                  <a:pt x="31750" y="25400"/>
                </a:moveTo>
                <a:lnTo>
                  <a:pt x="19050" y="25400"/>
                </a:lnTo>
                <a:lnTo>
                  <a:pt x="19050" y="49509"/>
                </a:lnTo>
                <a:lnTo>
                  <a:pt x="25400" y="50800"/>
                </a:lnTo>
                <a:lnTo>
                  <a:pt x="31750" y="49509"/>
                </a:lnTo>
                <a:lnTo>
                  <a:pt x="31750" y="25400"/>
                </a:lnTo>
                <a:close/>
              </a:path>
              <a:path w="50800" h="431800">
                <a:moveTo>
                  <a:pt x="31750" y="49509"/>
                </a:moveTo>
                <a:lnTo>
                  <a:pt x="25400" y="50800"/>
                </a:lnTo>
                <a:lnTo>
                  <a:pt x="31750" y="50800"/>
                </a:lnTo>
                <a:lnTo>
                  <a:pt x="31750" y="49509"/>
                </a:lnTo>
                <a:close/>
              </a:path>
              <a:path w="50800" h="431800">
                <a:moveTo>
                  <a:pt x="25400" y="0"/>
                </a:move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  <a:lnTo>
                  <a:pt x="2004" y="35262"/>
                </a:lnTo>
                <a:lnTo>
                  <a:pt x="7461" y="43338"/>
                </a:lnTo>
                <a:lnTo>
                  <a:pt x="15537" y="48795"/>
                </a:lnTo>
                <a:lnTo>
                  <a:pt x="19050" y="49509"/>
                </a:lnTo>
                <a:lnTo>
                  <a:pt x="19050" y="25400"/>
                </a:lnTo>
                <a:lnTo>
                  <a:pt x="50800" y="25400"/>
                </a:lnTo>
                <a:lnTo>
                  <a:pt x="48795" y="15537"/>
                </a:lnTo>
                <a:lnTo>
                  <a:pt x="43338" y="7461"/>
                </a:lnTo>
                <a:lnTo>
                  <a:pt x="35262" y="2004"/>
                </a:lnTo>
                <a:lnTo>
                  <a:pt x="25400" y="0"/>
                </a:lnTo>
                <a:close/>
              </a:path>
              <a:path w="50800" h="431800">
                <a:moveTo>
                  <a:pt x="50800" y="25400"/>
                </a:moveTo>
                <a:lnTo>
                  <a:pt x="31750" y="25400"/>
                </a:lnTo>
                <a:lnTo>
                  <a:pt x="31750" y="49509"/>
                </a:lnTo>
                <a:lnTo>
                  <a:pt x="35262" y="48795"/>
                </a:lnTo>
                <a:lnTo>
                  <a:pt x="43338" y="43338"/>
                </a:lnTo>
                <a:lnTo>
                  <a:pt x="48795" y="35262"/>
                </a:lnTo>
                <a:lnTo>
                  <a:pt x="50800" y="25400"/>
                </a:lnTo>
                <a:close/>
              </a:path>
              <a:path w="50800" h="431800">
                <a:moveTo>
                  <a:pt x="31750" y="114300"/>
                </a:moveTo>
                <a:lnTo>
                  <a:pt x="19050" y="114300"/>
                </a:lnTo>
                <a:lnTo>
                  <a:pt x="19050" y="165100"/>
                </a:lnTo>
                <a:lnTo>
                  <a:pt x="31750" y="165100"/>
                </a:lnTo>
                <a:lnTo>
                  <a:pt x="31750" y="114300"/>
                </a:lnTo>
                <a:close/>
              </a:path>
              <a:path w="50800" h="431800">
                <a:moveTo>
                  <a:pt x="31750" y="203200"/>
                </a:moveTo>
                <a:lnTo>
                  <a:pt x="19050" y="203200"/>
                </a:lnTo>
                <a:lnTo>
                  <a:pt x="19050" y="254000"/>
                </a:lnTo>
                <a:lnTo>
                  <a:pt x="31750" y="254000"/>
                </a:lnTo>
                <a:lnTo>
                  <a:pt x="31750" y="203200"/>
                </a:lnTo>
                <a:close/>
              </a:path>
              <a:path w="50800" h="431800">
                <a:moveTo>
                  <a:pt x="31750" y="292100"/>
                </a:moveTo>
                <a:lnTo>
                  <a:pt x="19050" y="292100"/>
                </a:lnTo>
                <a:lnTo>
                  <a:pt x="19050" y="342900"/>
                </a:lnTo>
                <a:lnTo>
                  <a:pt x="31750" y="342900"/>
                </a:lnTo>
                <a:lnTo>
                  <a:pt x="31750" y="292100"/>
                </a:lnTo>
                <a:close/>
              </a:path>
              <a:path w="50800" h="431800">
                <a:moveTo>
                  <a:pt x="31750" y="381000"/>
                </a:moveTo>
                <a:lnTo>
                  <a:pt x="19050" y="381000"/>
                </a:lnTo>
                <a:lnTo>
                  <a:pt x="19050" y="431800"/>
                </a:lnTo>
                <a:lnTo>
                  <a:pt x="31750" y="431800"/>
                </a:lnTo>
                <a:lnTo>
                  <a:pt x="31750" y="381000"/>
                </a:lnTo>
                <a:close/>
              </a:path>
            </a:pathLst>
          </a:custGeom>
          <a:solidFill>
            <a:srgbClr val="0C2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53358" y="4468621"/>
            <a:ext cx="1679575" cy="142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900" b="1" dirty="0">
                <a:solidFill>
                  <a:srgbClr val="0C2C83"/>
                </a:solidFill>
                <a:latin typeface="Arial"/>
                <a:cs typeface="Arial"/>
              </a:rPr>
              <a:t>July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99900"/>
              </a:lnSpc>
              <a:spcBef>
                <a:spcPts val="220"/>
              </a:spcBef>
            </a:pPr>
            <a:r>
              <a:rPr sz="900" dirty="0">
                <a:latin typeface="Arial"/>
                <a:cs typeface="Arial"/>
              </a:rPr>
              <a:t>Intruder </a:t>
            </a:r>
            <a:r>
              <a:rPr sz="900" spc="-5" dirty="0">
                <a:latin typeface="Arial"/>
                <a:cs typeface="Arial"/>
              </a:rPr>
              <a:t>targeted </a:t>
            </a:r>
            <a:r>
              <a:rPr sz="900" spc="5" dirty="0">
                <a:latin typeface="Arial"/>
                <a:cs typeface="Arial"/>
              </a:rPr>
              <a:t>the master  programme </a:t>
            </a:r>
            <a:r>
              <a:rPr sz="900" dirty="0">
                <a:latin typeface="Arial"/>
                <a:cs typeface="Arial"/>
              </a:rPr>
              <a:t>website of </a:t>
            </a:r>
            <a:r>
              <a:rPr sz="900" spc="5" dirty="0">
                <a:latin typeface="Arial"/>
                <a:cs typeface="Arial"/>
              </a:rPr>
              <a:t>a  </a:t>
            </a:r>
            <a:r>
              <a:rPr sz="900" dirty="0">
                <a:latin typeface="Arial"/>
                <a:cs typeface="Arial"/>
              </a:rPr>
              <a:t>university </a:t>
            </a:r>
            <a:r>
              <a:rPr sz="900" spc="5" dirty="0">
                <a:latin typeface="Arial"/>
                <a:cs typeface="Arial"/>
              </a:rPr>
              <a:t>in </a:t>
            </a:r>
            <a:r>
              <a:rPr sz="900" dirty="0">
                <a:latin typeface="Arial"/>
                <a:cs typeface="Arial"/>
              </a:rPr>
              <a:t>Hong Kong </a:t>
            </a:r>
            <a:r>
              <a:rPr sz="900" spc="-5" dirty="0">
                <a:latin typeface="Arial"/>
                <a:cs typeface="Arial"/>
              </a:rPr>
              <a:t>used</a:t>
            </a:r>
            <a:r>
              <a:rPr sz="900" spc="-1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  </a:t>
            </a:r>
            <a:r>
              <a:rPr sz="900" spc="5" dirty="0">
                <a:latin typeface="Arial"/>
                <a:cs typeface="Arial"/>
              </a:rPr>
              <a:t>the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online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submission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papers,  and </a:t>
            </a:r>
            <a:r>
              <a:rPr sz="1400" b="1" i="1" spc="-15" dirty="0">
                <a:solidFill>
                  <a:srgbClr val="FF0000"/>
                </a:solidFill>
                <a:latin typeface="Arial"/>
                <a:cs typeface="Arial"/>
              </a:rPr>
              <a:t>successfully  stole </a:t>
            </a:r>
            <a:r>
              <a:rPr sz="900" dirty="0">
                <a:latin typeface="Arial"/>
                <a:cs typeface="Arial"/>
              </a:rPr>
              <a:t>names, </a:t>
            </a:r>
            <a:r>
              <a:rPr sz="900" spc="5" dirty="0">
                <a:latin typeface="Arial"/>
                <a:cs typeface="Arial"/>
              </a:rPr>
              <a:t>login </a:t>
            </a:r>
            <a:r>
              <a:rPr sz="900" dirty="0">
                <a:latin typeface="Arial"/>
                <a:cs typeface="Arial"/>
              </a:rPr>
              <a:t>IDs,  </a:t>
            </a:r>
            <a:r>
              <a:rPr sz="900" spc="-5" dirty="0">
                <a:latin typeface="Arial"/>
                <a:cs typeface="Arial"/>
              </a:rPr>
              <a:t>student </a:t>
            </a:r>
            <a:r>
              <a:rPr sz="900" dirty="0">
                <a:latin typeface="Arial"/>
                <a:cs typeface="Arial"/>
              </a:rPr>
              <a:t>and </a:t>
            </a:r>
            <a:r>
              <a:rPr sz="900" spc="5" dirty="0">
                <a:latin typeface="Arial"/>
                <a:cs typeface="Arial"/>
              </a:rPr>
              <a:t>staff numbers, </a:t>
            </a:r>
            <a:r>
              <a:rPr sz="900" dirty="0">
                <a:latin typeface="Arial"/>
                <a:cs typeface="Arial"/>
              </a:rPr>
              <a:t>and  </a:t>
            </a:r>
            <a:r>
              <a:rPr sz="900" spc="5" dirty="0">
                <a:latin typeface="Arial"/>
                <a:cs typeface="Arial"/>
              </a:rPr>
              <a:t>email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addresses.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41038" y="3438397"/>
            <a:ext cx="5378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5" dirty="0">
                <a:latin typeface="Arial"/>
                <a:cs typeface="Arial"/>
              </a:rPr>
              <a:t>2013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20184" y="3816096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6096">
            <a:solidFill>
              <a:srgbClr val="F38E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4784" y="3915664"/>
            <a:ext cx="50800" cy="431800"/>
          </a:xfrm>
          <a:custGeom>
            <a:avLst/>
            <a:gdLst/>
            <a:ahLst/>
            <a:cxnLst/>
            <a:rect l="l" t="t" r="r" b="b"/>
            <a:pathLst>
              <a:path w="50800" h="431800">
                <a:moveTo>
                  <a:pt x="19050" y="382290"/>
                </a:moveTo>
                <a:lnTo>
                  <a:pt x="15537" y="383004"/>
                </a:lnTo>
                <a:lnTo>
                  <a:pt x="7461" y="388461"/>
                </a:lnTo>
                <a:lnTo>
                  <a:pt x="2004" y="396537"/>
                </a:lnTo>
                <a:lnTo>
                  <a:pt x="0" y="406400"/>
                </a:lnTo>
                <a:lnTo>
                  <a:pt x="2004" y="416262"/>
                </a:lnTo>
                <a:lnTo>
                  <a:pt x="7461" y="424338"/>
                </a:lnTo>
                <a:lnTo>
                  <a:pt x="15537" y="429795"/>
                </a:lnTo>
                <a:lnTo>
                  <a:pt x="25400" y="431800"/>
                </a:lnTo>
                <a:lnTo>
                  <a:pt x="35262" y="429795"/>
                </a:lnTo>
                <a:lnTo>
                  <a:pt x="43338" y="424338"/>
                </a:lnTo>
                <a:lnTo>
                  <a:pt x="48795" y="416262"/>
                </a:lnTo>
                <a:lnTo>
                  <a:pt x="50800" y="406400"/>
                </a:lnTo>
                <a:lnTo>
                  <a:pt x="19050" y="406400"/>
                </a:lnTo>
                <a:lnTo>
                  <a:pt x="19050" y="382290"/>
                </a:lnTo>
                <a:close/>
              </a:path>
              <a:path w="50800" h="431800">
                <a:moveTo>
                  <a:pt x="25400" y="381000"/>
                </a:moveTo>
                <a:lnTo>
                  <a:pt x="19050" y="382290"/>
                </a:lnTo>
                <a:lnTo>
                  <a:pt x="19050" y="406400"/>
                </a:lnTo>
                <a:lnTo>
                  <a:pt x="31750" y="406400"/>
                </a:lnTo>
                <a:lnTo>
                  <a:pt x="31750" y="382290"/>
                </a:lnTo>
                <a:lnTo>
                  <a:pt x="25400" y="381000"/>
                </a:lnTo>
                <a:close/>
              </a:path>
              <a:path w="50800" h="431800">
                <a:moveTo>
                  <a:pt x="31750" y="382290"/>
                </a:moveTo>
                <a:lnTo>
                  <a:pt x="31750" y="406400"/>
                </a:lnTo>
                <a:lnTo>
                  <a:pt x="50800" y="406400"/>
                </a:lnTo>
                <a:lnTo>
                  <a:pt x="48795" y="396537"/>
                </a:lnTo>
                <a:lnTo>
                  <a:pt x="43338" y="388461"/>
                </a:lnTo>
                <a:lnTo>
                  <a:pt x="35262" y="383004"/>
                </a:lnTo>
                <a:lnTo>
                  <a:pt x="31750" y="382290"/>
                </a:lnTo>
                <a:close/>
              </a:path>
              <a:path w="50800" h="431800">
                <a:moveTo>
                  <a:pt x="31750" y="355600"/>
                </a:moveTo>
                <a:lnTo>
                  <a:pt x="19050" y="355600"/>
                </a:lnTo>
                <a:lnTo>
                  <a:pt x="19050" y="382290"/>
                </a:lnTo>
                <a:lnTo>
                  <a:pt x="25400" y="381000"/>
                </a:lnTo>
                <a:lnTo>
                  <a:pt x="31750" y="381000"/>
                </a:lnTo>
                <a:lnTo>
                  <a:pt x="31750" y="355600"/>
                </a:lnTo>
                <a:close/>
              </a:path>
              <a:path w="50800" h="431800">
                <a:moveTo>
                  <a:pt x="31750" y="381000"/>
                </a:moveTo>
                <a:lnTo>
                  <a:pt x="25400" y="381000"/>
                </a:lnTo>
                <a:lnTo>
                  <a:pt x="31750" y="382290"/>
                </a:lnTo>
                <a:lnTo>
                  <a:pt x="31750" y="381000"/>
                </a:lnTo>
                <a:close/>
              </a:path>
              <a:path w="50800" h="431800">
                <a:moveTo>
                  <a:pt x="31750" y="266700"/>
                </a:moveTo>
                <a:lnTo>
                  <a:pt x="19050" y="266700"/>
                </a:lnTo>
                <a:lnTo>
                  <a:pt x="19050" y="317500"/>
                </a:lnTo>
                <a:lnTo>
                  <a:pt x="31750" y="317500"/>
                </a:lnTo>
                <a:lnTo>
                  <a:pt x="31750" y="266700"/>
                </a:lnTo>
                <a:close/>
              </a:path>
              <a:path w="50800" h="431800">
                <a:moveTo>
                  <a:pt x="31750" y="177800"/>
                </a:moveTo>
                <a:lnTo>
                  <a:pt x="19050" y="177800"/>
                </a:lnTo>
                <a:lnTo>
                  <a:pt x="19050" y="228600"/>
                </a:lnTo>
                <a:lnTo>
                  <a:pt x="31750" y="228600"/>
                </a:lnTo>
                <a:lnTo>
                  <a:pt x="31750" y="177800"/>
                </a:lnTo>
                <a:close/>
              </a:path>
              <a:path w="50800" h="431800">
                <a:moveTo>
                  <a:pt x="31750" y="88900"/>
                </a:moveTo>
                <a:lnTo>
                  <a:pt x="19050" y="88900"/>
                </a:lnTo>
                <a:lnTo>
                  <a:pt x="19050" y="139700"/>
                </a:lnTo>
                <a:lnTo>
                  <a:pt x="31750" y="139700"/>
                </a:lnTo>
                <a:lnTo>
                  <a:pt x="31750" y="88900"/>
                </a:lnTo>
                <a:close/>
              </a:path>
              <a:path w="50800" h="431800">
                <a:moveTo>
                  <a:pt x="31750" y="0"/>
                </a:moveTo>
                <a:lnTo>
                  <a:pt x="19050" y="0"/>
                </a:lnTo>
                <a:lnTo>
                  <a:pt x="19050" y="50800"/>
                </a:lnTo>
                <a:lnTo>
                  <a:pt x="31750" y="50800"/>
                </a:lnTo>
                <a:lnTo>
                  <a:pt x="31750" y="0"/>
                </a:lnTo>
                <a:close/>
              </a:path>
            </a:pathLst>
          </a:custGeom>
          <a:solidFill>
            <a:srgbClr val="0C2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850251" y="3429254"/>
            <a:ext cx="5378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2015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049768" y="3788664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6096">
            <a:solidFill>
              <a:srgbClr val="F38E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24368" y="3869435"/>
            <a:ext cx="50800" cy="520700"/>
          </a:xfrm>
          <a:custGeom>
            <a:avLst/>
            <a:gdLst/>
            <a:ahLst/>
            <a:cxnLst/>
            <a:rect l="l" t="t" r="r" b="b"/>
            <a:pathLst>
              <a:path w="50800" h="520700">
                <a:moveTo>
                  <a:pt x="19050" y="471190"/>
                </a:moveTo>
                <a:lnTo>
                  <a:pt x="15537" y="471904"/>
                </a:lnTo>
                <a:lnTo>
                  <a:pt x="7461" y="477361"/>
                </a:lnTo>
                <a:lnTo>
                  <a:pt x="2004" y="485437"/>
                </a:lnTo>
                <a:lnTo>
                  <a:pt x="0" y="495300"/>
                </a:lnTo>
                <a:lnTo>
                  <a:pt x="2004" y="505162"/>
                </a:lnTo>
                <a:lnTo>
                  <a:pt x="7461" y="513238"/>
                </a:lnTo>
                <a:lnTo>
                  <a:pt x="15537" y="518695"/>
                </a:lnTo>
                <a:lnTo>
                  <a:pt x="25400" y="520700"/>
                </a:lnTo>
                <a:lnTo>
                  <a:pt x="35262" y="518695"/>
                </a:lnTo>
                <a:lnTo>
                  <a:pt x="43338" y="513238"/>
                </a:lnTo>
                <a:lnTo>
                  <a:pt x="48795" y="505162"/>
                </a:lnTo>
                <a:lnTo>
                  <a:pt x="50800" y="495300"/>
                </a:lnTo>
                <a:lnTo>
                  <a:pt x="19050" y="495300"/>
                </a:lnTo>
                <a:lnTo>
                  <a:pt x="19050" y="471190"/>
                </a:lnTo>
                <a:close/>
              </a:path>
              <a:path w="50800" h="520700">
                <a:moveTo>
                  <a:pt x="25400" y="469900"/>
                </a:moveTo>
                <a:lnTo>
                  <a:pt x="19050" y="471190"/>
                </a:lnTo>
                <a:lnTo>
                  <a:pt x="19050" y="495300"/>
                </a:lnTo>
                <a:lnTo>
                  <a:pt x="31750" y="495300"/>
                </a:lnTo>
                <a:lnTo>
                  <a:pt x="31750" y="471190"/>
                </a:lnTo>
                <a:lnTo>
                  <a:pt x="25400" y="469900"/>
                </a:lnTo>
                <a:close/>
              </a:path>
              <a:path w="50800" h="520700">
                <a:moveTo>
                  <a:pt x="31750" y="471190"/>
                </a:moveTo>
                <a:lnTo>
                  <a:pt x="31750" y="495300"/>
                </a:lnTo>
                <a:lnTo>
                  <a:pt x="50800" y="495300"/>
                </a:lnTo>
                <a:lnTo>
                  <a:pt x="48795" y="485437"/>
                </a:lnTo>
                <a:lnTo>
                  <a:pt x="43338" y="477361"/>
                </a:lnTo>
                <a:lnTo>
                  <a:pt x="35262" y="471904"/>
                </a:lnTo>
                <a:lnTo>
                  <a:pt x="31750" y="471190"/>
                </a:lnTo>
                <a:close/>
              </a:path>
              <a:path w="50800" h="520700">
                <a:moveTo>
                  <a:pt x="31750" y="444500"/>
                </a:moveTo>
                <a:lnTo>
                  <a:pt x="19050" y="444500"/>
                </a:lnTo>
                <a:lnTo>
                  <a:pt x="19050" y="471190"/>
                </a:lnTo>
                <a:lnTo>
                  <a:pt x="25400" y="469900"/>
                </a:lnTo>
                <a:lnTo>
                  <a:pt x="31750" y="469900"/>
                </a:lnTo>
                <a:lnTo>
                  <a:pt x="31750" y="444500"/>
                </a:lnTo>
                <a:close/>
              </a:path>
              <a:path w="50800" h="520700">
                <a:moveTo>
                  <a:pt x="31750" y="469900"/>
                </a:moveTo>
                <a:lnTo>
                  <a:pt x="25400" y="469900"/>
                </a:lnTo>
                <a:lnTo>
                  <a:pt x="31750" y="471190"/>
                </a:lnTo>
                <a:lnTo>
                  <a:pt x="31750" y="469900"/>
                </a:lnTo>
                <a:close/>
              </a:path>
              <a:path w="50800" h="520700">
                <a:moveTo>
                  <a:pt x="31750" y="355600"/>
                </a:moveTo>
                <a:lnTo>
                  <a:pt x="19050" y="355600"/>
                </a:lnTo>
                <a:lnTo>
                  <a:pt x="19050" y="406400"/>
                </a:lnTo>
                <a:lnTo>
                  <a:pt x="31750" y="406400"/>
                </a:lnTo>
                <a:lnTo>
                  <a:pt x="31750" y="355600"/>
                </a:lnTo>
                <a:close/>
              </a:path>
              <a:path w="50800" h="520700">
                <a:moveTo>
                  <a:pt x="31750" y="266700"/>
                </a:moveTo>
                <a:lnTo>
                  <a:pt x="19050" y="266700"/>
                </a:lnTo>
                <a:lnTo>
                  <a:pt x="19050" y="317500"/>
                </a:lnTo>
                <a:lnTo>
                  <a:pt x="31750" y="317500"/>
                </a:lnTo>
                <a:lnTo>
                  <a:pt x="31750" y="266700"/>
                </a:lnTo>
                <a:close/>
              </a:path>
              <a:path w="50800" h="520700">
                <a:moveTo>
                  <a:pt x="31750" y="177800"/>
                </a:moveTo>
                <a:lnTo>
                  <a:pt x="19050" y="177800"/>
                </a:lnTo>
                <a:lnTo>
                  <a:pt x="19050" y="228600"/>
                </a:lnTo>
                <a:lnTo>
                  <a:pt x="31750" y="228600"/>
                </a:lnTo>
                <a:lnTo>
                  <a:pt x="31750" y="177800"/>
                </a:lnTo>
                <a:close/>
              </a:path>
              <a:path w="50800" h="520700">
                <a:moveTo>
                  <a:pt x="31750" y="88900"/>
                </a:moveTo>
                <a:lnTo>
                  <a:pt x="19050" y="88900"/>
                </a:lnTo>
                <a:lnTo>
                  <a:pt x="19050" y="139700"/>
                </a:lnTo>
                <a:lnTo>
                  <a:pt x="31750" y="139700"/>
                </a:lnTo>
                <a:lnTo>
                  <a:pt x="31750" y="88900"/>
                </a:lnTo>
                <a:close/>
              </a:path>
              <a:path w="50800" h="520700">
                <a:moveTo>
                  <a:pt x="31750" y="0"/>
                </a:moveTo>
                <a:lnTo>
                  <a:pt x="19050" y="0"/>
                </a:lnTo>
                <a:lnTo>
                  <a:pt x="19050" y="50800"/>
                </a:lnTo>
                <a:lnTo>
                  <a:pt x="31750" y="50800"/>
                </a:lnTo>
                <a:lnTo>
                  <a:pt x="31750" y="0"/>
                </a:lnTo>
                <a:close/>
              </a:path>
            </a:pathLst>
          </a:custGeom>
          <a:solidFill>
            <a:srgbClr val="0C2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09946" y="2201545"/>
            <a:ext cx="1513205" cy="115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165">
              <a:lnSpc>
                <a:spcPct val="100000"/>
              </a:lnSpc>
            </a:pPr>
            <a:r>
              <a:rPr sz="900" b="1" dirty="0">
                <a:solidFill>
                  <a:srgbClr val="0C2C83"/>
                </a:solidFill>
                <a:latin typeface="Arial"/>
                <a:cs typeface="Arial"/>
              </a:rPr>
              <a:t>February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15"/>
              </a:spcBef>
            </a:pPr>
            <a:r>
              <a:rPr sz="900" spc="5" dirty="0">
                <a:latin typeface="Arial"/>
                <a:cs typeface="Arial"/>
              </a:rPr>
              <a:t>40 </a:t>
            </a:r>
            <a:r>
              <a:rPr sz="900" dirty="0">
                <a:latin typeface="Arial"/>
                <a:cs typeface="Arial"/>
              </a:rPr>
              <a:t>personal </a:t>
            </a:r>
            <a:r>
              <a:rPr sz="900" spc="-5" dirty="0">
                <a:latin typeface="Arial"/>
                <a:cs typeface="Arial"/>
              </a:rPr>
              <a:t>websites </a:t>
            </a:r>
            <a:r>
              <a:rPr sz="900" dirty="0">
                <a:latin typeface="Arial"/>
                <a:cs typeface="Arial"/>
              </a:rPr>
              <a:t>and  </a:t>
            </a:r>
            <a:r>
              <a:rPr sz="900" spc="10" dirty="0">
                <a:latin typeface="Arial"/>
                <a:cs typeface="Arial"/>
              </a:rPr>
              <a:t>almost </a:t>
            </a:r>
            <a:r>
              <a:rPr sz="1400" b="1" i="1" spc="-15" dirty="0">
                <a:solidFill>
                  <a:srgbClr val="FF0000"/>
                </a:solidFill>
                <a:latin typeface="Arial"/>
                <a:cs typeface="Arial"/>
              </a:rPr>
              <a:t>150 </a:t>
            </a:r>
            <a:r>
              <a:rPr sz="1400" b="1" i="1" spc="-10" dirty="0">
                <a:solidFill>
                  <a:srgbClr val="FF0000"/>
                </a:solidFill>
                <a:latin typeface="Arial"/>
                <a:cs typeface="Arial"/>
              </a:rPr>
              <a:t>email  </a:t>
            </a:r>
            <a:r>
              <a:rPr sz="1400" b="1" i="1" spc="-20" dirty="0">
                <a:solidFill>
                  <a:srgbClr val="FF0000"/>
                </a:solidFill>
                <a:latin typeface="Arial"/>
                <a:cs typeface="Arial"/>
              </a:rPr>
              <a:t>accounts </a:t>
            </a:r>
            <a:r>
              <a:rPr sz="900" dirty="0">
                <a:latin typeface="Arial"/>
                <a:cs typeface="Arial"/>
              </a:rPr>
              <a:t>belonging </a:t>
            </a:r>
            <a:r>
              <a:rPr sz="900" spc="5" dirty="0">
                <a:latin typeface="Arial"/>
                <a:cs typeface="Arial"/>
              </a:rPr>
              <a:t>to  </a:t>
            </a:r>
            <a:r>
              <a:rPr sz="900" dirty="0">
                <a:latin typeface="Arial"/>
                <a:cs typeface="Arial"/>
              </a:rPr>
              <a:t>students and </a:t>
            </a:r>
            <a:r>
              <a:rPr sz="900" spc="5" dirty="0">
                <a:latin typeface="Arial"/>
                <a:cs typeface="Arial"/>
              </a:rPr>
              <a:t>staffs </a:t>
            </a:r>
            <a:r>
              <a:rPr sz="900" dirty="0">
                <a:latin typeface="Arial"/>
                <a:cs typeface="Arial"/>
              </a:rPr>
              <a:t>of </a:t>
            </a:r>
            <a:r>
              <a:rPr sz="900" spc="5" dirty="0">
                <a:latin typeface="Arial"/>
                <a:cs typeface="Arial"/>
              </a:rPr>
              <a:t>a  university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in</a:t>
            </a:r>
            <a:r>
              <a:rPr sz="900" spc="-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Hong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Kong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have  </a:t>
            </a:r>
            <a:r>
              <a:rPr sz="900" spc="-10" dirty="0">
                <a:latin typeface="Arial"/>
                <a:cs typeface="Arial"/>
              </a:rPr>
              <a:t>been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hacked.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41897" y="4050157"/>
            <a:ext cx="5378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2014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248400" y="3934967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103"/>
                </a:lnTo>
              </a:path>
            </a:pathLst>
          </a:custGeom>
          <a:ln w="6096">
            <a:solidFill>
              <a:srgbClr val="F38E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23000" y="3476752"/>
            <a:ext cx="50800" cy="431800"/>
          </a:xfrm>
          <a:custGeom>
            <a:avLst/>
            <a:gdLst/>
            <a:ahLst/>
            <a:cxnLst/>
            <a:rect l="l" t="t" r="r" b="b"/>
            <a:pathLst>
              <a:path w="50800" h="431800">
                <a:moveTo>
                  <a:pt x="19050" y="49509"/>
                </a:moveTo>
                <a:lnTo>
                  <a:pt x="19050" y="76200"/>
                </a:lnTo>
                <a:lnTo>
                  <a:pt x="31750" y="76200"/>
                </a:lnTo>
                <a:lnTo>
                  <a:pt x="31750" y="50800"/>
                </a:lnTo>
                <a:lnTo>
                  <a:pt x="25400" y="50800"/>
                </a:lnTo>
                <a:lnTo>
                  <a:pt x="19050" y="49509"/>
                </a:lnTo>
                <a:close/>
              </a:path>
              <a:path w="50800" h="431800">
                <a:moveTo>
                  <a:pt x="31750" y="25400"/>
                </a:moveTo>
                <a:lnTo>
                  <a:pt x="19050" y="25400"/>
                </a:lnTo>
                <a:lnTo>
                  <a:pt x="19050" y="49509"/>
                </a:lnTo>
                <a:lnTo>
                  <a:pt x="25400" y="50800"/>
                </a:lnTo>
                <a:lnTo>
                  <a:pt x="31750" y="49509"/>
                </a:lnTo>
                <a:lnTo>
                  <a:pt x="31750" y="25400"/>
                </a:lnTo>
                <a:close/>
              </a:path>
              <a:path w="50800" h="431800">
                <a:moveTo>
                  <a:pt x="31750" y="49509"/>
                </a:moveTo>
                <a:lnTo>
                  <a:pt x="25400" y="50800"/>
                </a:lnTo>
                <a:lnTo>
                  <a:pt x="31750" y="50800"/>
                </a:lnTo>
                <a:lnTo>
                  <a:pt x="31750" y="49509"/>
                </a:lnTo>
                <a:close/>
              </a:path>
              <a:path w="50800" h="431800">
                <a:moveTo>
                  <a:pt x="25400" y="0"/>
                </a:move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  <a:lnTo>
                  <a:pt x="2004" y="35262"/>
                </a:lnTo>
                <a:lnTo>
                  <a:pt x="7461" y="43338"/>
                </a:lnTo>
                <a:lnTo>
                  <a:pt x="15537" y="48795"/>
                </a:lnTo>
                <a:lnTo>
                  <a:pt x="19050" y="49509"/>
                </a:lnTo>
                <a:lnTo>
                  <a:pt x="19050" y="25400"/>
                </a:lnTo>
                <a:lnTo>
                  <a:pt x="50800" y="25400"/>
                </a:lnTo>
                <a:lnTo>
                  <a:pt x="48795" y="15537"/>
                </a:lnTo>
                <a:lnTo>
                  <a:pt x="43338" y="7461"/>
                </a:lnTo>
                <a:lnTo>
                  <a:pt x="35262" y="2004"/>
                </a:lnTo>
                <a:lnTo>
                  <a:pt x="25400" y="0"/>
                </a:lnTo>
                <a:close/>
              </a:path>
              <a:path w="50800" h="431800">
                <a:moveTo>
                  <a:pt x="50800" y="25400"/>
                </a:moveTo>
                <a:lnTo>
                  <a:pt x="31750" y="25400"/>
                </a:lnTo>
                <a:lnTo>
                  <a:pt x="31750" y="49509"/>
                </a:lnTo>
                <a:lnTo>
                  <a:pt x="35262" y="48795"/>
                </a:lnTo>
                <a:lnTo>
                  <a:pt x="43338" y="43338"/>
                </a:lnTo>
                <a:lnTo>
                  <a:pt x="48795" y="35262"/>
                </a:lnTo>
                <a:lnTo>
                  <a:pt x="50800" y="25400"/>
                </a:lnTo>
                <a:close/>
              </a:path>
              <a:path w="50800" h="431800">
                <a:moveTo>
                  <a:pt x="31750" y="114300"/>
                </a:moveTo>
                <a:lnTo>
                  <a:pt x="19050" y="114300"/>
                </a:lnTo>
                <a:lnTo>
                  <a:pt x="19050" y="165100"/>
                </a:lnTo>
                <a:lnTo>
                  <a:pt x="31750" y="165100"/>
                </a:lnTo>
                <a:lnTo>
                  <a:pt x="31750" y="114300"/>
                </a:lnTo>
                <a:close/>
              </a:path>
              <a:path w="50800" h="431800">
                <a:moveTo>
                  <a:pt x="31750" y="203200"/>
                </a:moveTo>
                <a:lnTo>
                  <a:pt x="19050" y="203200"/>
                </a:lnTo>
                <a:lnTo>
                  <a:pt x="19050" y="254000"/>
                </a:lnTo>
                <a:lnTo>
                  <a:pt x="31750" y="254000"/>
                </a:lnTo>
                <a:lnTo>
                  <a:pt x="31750" y="203200"/>
                </a:lnTo>
                <a:close/>
              </a:path>
              <a:path w="50800" h="431800">
                <a:moveTo>
                  <a:pt x="31750" y="292100"/>
                </a:moveTo>
                <a:lnTo>
                  <a:pt x="19050" y="292100"/>
                </a:lnTo>
                <a:lnTo>
                  <a:pt x="19050" y="342900"/>
                </a:lnTo>
                <a:lnTo>
                  <a:pt x="31750" y="342900"/>
                </a:lnTo>
                <a:lnTo>
                  <a:pt x="31750" y="292100"/>
                </a:lnTo>
                <a:close/>
              </a:path>
              <a:path w="50800" h="431800">
                <a:moveTo>
                  <a:pt x="31750" y="381000"/>
                </a:moveTo>
                <a:lnTo>
                  <a:pt x="19050" y="381000"/>
                </a:lnTo>
                <a:lnTo>
                  <a:pt x="19050" y="431800"/>
                </a:lnTo>
                <a:lnTo>
                  <a:pt x="31750" y="431800"/>
                </a:lnTo>
                <a:lnTo>
                  <a:pt x="31750" y="381000"/>
                </a:lnTo>
                <a:close/>
              </a:path>
            </a:pathLst>
          </a:custGeom>
          <a:solidFill>
            <a:srgbClr val="0C2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Protecting </a:t>
            </a:r>
            <a:r>
              <a:rPr spc="50" dirty="0"/>
              <a:t>Data</a:t>
            </a:r>
            <a:r>
              <a:rPr spc="-385" dirty="0"/>
              <a:t> </a:t>
            </a:r>
            <a:r>
              <a:rPr spc="25" dirty="0"/>
              <a:t>while </a:t>
            </a:r>
            <a:r>
              <a:rPr spc="30" dirty="0"/>
              <a:t>surfing </a:t>
            </a:r>
            <a:r>
              <a:rPr spc="-5" dirty="0"/>
              <a:t>the </a:t>
            </a:r>
            <a:r>
              <a:rPr spc="-10" dirty="0"/>
              <a:t>Internet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49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093" y="1375536"/>
            <a:ext cx="8441690" cy="5031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spc="45" dirty="0">
                <a:solidFill>
                  <a:srgbClr val="0C2C83"/>
                </a:solidFill>
                <a:latin typeface="Trebuchet MS"/>
                <a:cs typeface="Trebuchet MS"/>
              </a:rPr>
              <a:t>Recommendations </a:t>
            </a:r>
            <a:r>
              <a:rPr sz="1800" b="1" u="sng" spc="60" dirty="0">
                <a:solidFill>
                  <a:srgbClr val="0C2C83"/>
                </a:solidFill>
                <a:latin typeface="Trebuchet MS"/>
                <a:cs typeface="Trebuchet MS"/>
              </a:rPr>
              <a:t>on </a:t>
            </a:r>
            <a:r>
              <a:rPr sz="1800" b="1" u="sng" spc="65" dirty="0">
                <a:solidFill>
                  <a:srgbClr val="0C2C83"/>
                </a:solidFill>
                <a:latin typeface="Trebuchet MS"/>
                <a:cs typeface="Trebuchet MS"/>
              </a:rPr>
              <a:t>using</a:t>
            </a:r>
            <a:r>
              <a:rPr sz="1800" b="1" u="sng" spc="-35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spc="25" dirty="0">
                <a:solidFill>
                  <a:srgbClr val="0C2C83"/>
                </a:solidFill>
                <a:latin typeface="Trebuchet MS"/>
                <a:cs typeface="Trebuchet MS"/>
              </a:rPr>
              <a:t>shared </a:t>
            </a:r>
            <a:r>
              <a:rPr sz="1800" b="1" u="sng" spc="20" dirty="0">
                <a:solidFill>
                  <a:srgbClr val="0C2C83"/>
                </a:solidFill>
                <a:latin typeface="Trebuchet MS"/>
                <a:cs typeface="Trebuchet MS"/>
              </a:rPr>
              <a:t>computer</a:t>
            </a:r>
            <a:endParaRPr sz="1800">
              <a:latin typeface="Trebuchet MS"/>
              <a:cs typeface="Trebuchet MS"/>
            </a:endParaRPr>
          </a:p>
          <a:p>
            <a:pPr marL="20447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Arial"/>
                <a:cs typeface="Arial"/>
              </a:rPr>
              <a:t>(</a:t>
            </a:r>
            <a:r>
              <a:rPr sz="1800" i="1" spc="-10" dirty="0">
                <a:latin typeface="Trebuchet MS"/>
                <a:cs typeface="Trebuchet MS"/>
              </a:rPr>
              <a:t>Shared </a:t>
            </a:r>
            <a:r>
              <a:rPr sz="1800" i="1" spc="10" dirty="0">
                <a:latin typeface="Trebuchet MS"/>
                <a:cs typeface="Trebuchet MS"/>
              </a:rPr>
              <a:t>computers </a:t>
            </a:r>
            <a:r>
              <a:rPr sz="1800" i="1" spc="-30" dirty="0">
                <a:latin typeface="Trebuchet MS"/>
                <a:cs typeface="Trebuchet MS"/>
              </a:rPr>
              <a:t>include </a:t>
            </a:r>
            <a:r>
              <a:rPr sz="1800" i="1" spc="-40" dirty="0">
                <a:latin typeface="Trebuchet MS"/>
                <a:cs typeface="Trebuchet MS"/>
              </a:rPr>
              <a:t>public </a:t>
            </a:r>
            <a:r>
              <a:rPr sz="1800" i="1" spc="10" dirty="0">
                <a:latin typeface="Trebuchet MS"/>
                <a:cs typeface="Trebuchet MS"/>
              </a:rPr>
              <a:t>computers </a:t>
            </a:r>
            <a:r>
              <a:rPr sz="1800" i="1" spc="-65" dirty="0">
                <a:latin typeface="Trebuchet MS"/>
                <a:cs typeface="Trebuchet MS"/>
              </a:rPr>
              <a:t>in </a:t>
            </a:r>
            <a:r>
              <a:rPr sz="1800" i="1" spc="-40" dirty="0">
                <a:latin typeface="Trebuchet MS"/>
                <a:cs typeface="Trebuchet MS"/>
              </a:rPr>
              <a:t>the </a:t>
            </a:r>
            <a:r>
              <a:rPr sz="1800" i="1" spc="-110" dirty="0">
                <a:latin typeface="Trebuchet MS"/>
                <a:cs typeface="Trebuchet MS"/>
              </a:rPr>
              <a:t>library, </a:t>
            </a:r>
            <a:r>
              <a:rPr sz="1800" i="1" spc="-10" dirty="0">
                <a:latin typeface="Trebuchet MS"/>
                <a:cs typeface="Trebuchet MS"/>
              </a:rPr>
              <a:t>computer</a:t>
            </a:r>
            <a:r>
              <a:rPr sz="1800" i="1" spc="-235" dirty="0">
                <a:latin typeface="Trebuchet MS"/>
                <a:cs typeface="Trebuchet MS"/>
              </a:rPr>
              <a:t> </a:t>
            </a:r>
            <a:r>
              <a:rPr sz="1800" i="1" spc="-50" dirty="0">
                <a:latin typeface="Trebuchet MS"/>
                <a:cs typeface="Trebuchet MS"/>
              </a:rPr>
              <a:t>labs,</a:t>
            </a:r>
            <a:endParaRPr sz="1800">
              <a:latin typeface="Trebuchet MS"/>
              <a:cs typeface="Trebuchet MS"/>
            </a:endParaRPr>
          </a:p>
          <a:p>
            <a:pPr marL="189230">
              <a:lnSpc>
                <a:spcPct val="100000"/>
              </a:lnSpc>
            </a:pPr>
            <a:r>
              <a:rPr sz="1800" i="1" spc="15" dirty="0">
                <a:latin typeface="Trebuchet MS"/>
                <a:cs typeface="Trebuchet MS"/>
              </a:rPr>
              <a:t>canteens </a:t>
            </a:r>
            <a:r>
              <a:rPr sz="1800" i="1" spc="-15" dirty="0">
                <a:latin typeface="Trebuchet MS"/>
                <a:cs typeface="Trebuchet MS"/>
              </a:rPr>
              <a:t>and </a:t>
            </a:r>
            <a:r>
              <a:rPr sz="1800" i="1" spc="-50" dirty="0">
                <a:latin typeface="Trebuchet MS"/>
                <a:cs typeface="Trebuchet MS"/>
              </a:rPr>
              <a:t>other </a:t>
            </a:r>
            <a:r>
              <a:rPr sz="1800" i="1" spc="-45" dirty="0">
                <a:latin typeface="Trebuchet MS"/>
                <a:cs typeface="Trebuchet MS"/>
              </a:rPr>
              <a:t>public</a:t>
            </a:r>
            <a:r>
              <a:rPr sz="1800" i="1" spc="-235" dirty="0">
                <a:latin typeface="Trebuchet MS"/>
                <a:cs typeface="Trebuchet MS"/>
              </a:rPr>
              <a:t> </a:t>
            </a:r>
            <a:r>
              <a:rPr sz="1800" i="1" spc="-60" dirty="0">
                <a:latin typeface="Trebuchet MS"/>
                <a:cs typeface="Trebuchet MS"/>
              </a:rPr>
              <a:t>areas.)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70" dirty="0">
                <a:latin typeface="Calibri"/>
                <a:cs typeface="Calibri"/>
              </a:rPr>
              <a:t>Don’t </a:t>
            </a:r>
            <a:r>
              <a:rPr sz="1800" spc="100" dirty="0">
                <a:latin typeface="Calibri"/>
                <a:cs typeface="Calibri"/>
              </a:rPr>
              <a:t>check </a:t>
            </a:r>
            <a:r>
              <a:rPr sz="1800" spc="50" dirty="0">
                <a:latin typeface="Calibri"/>
                <a:cs typeface="Calibri"/>
              </a:rPr>
              <a:t>the </a:t>
            </a:r>
            <a:r>
              <a:rPr sz="1800" spc="75" dirty="0">
                <a:latin typeface="Calibri"/>
                <a:cs typeface="Calibri"/>
              </a:rPr>
              <a:t>"Remember </a:t>
            </a:r>
            <a:r>
              <a:rPr sz="1800" spc="120" dirty="0">
                <a:latin typeface="Calibri"/>
                <a:cs typeface="Calibri"/>
              </a:rPr>
              <a:t>My </a:t>
            </a:r>
            <a:r>
              <a:rPr sz="1800" spc="5" dirty="0">
                <a:latin typeface="Calibri"/>
                <a:cs typeface="Calibri"/>
              </a:rPr>
              <a:t>ID"</a:t>
            </a:r>
            <a:r>
              <a:rPr sz="1800" spc="-235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box;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70" dirty="0">
                <a:latin typeface="Calibri"/>
                <a:cs typeface="Calibri"/>
              </a:rPr>
              <a:t>Don’t </a:t>
            </a:r>
            <a:r>
              <a:rPr sz="1800" spc="95" dirty="0">
                <a:latin typeface="Calibri"/>
                <a:cs typeface="Calibri"/>
              </a:rPr>
              <a:t>save</a:t>
            </a:r>
            <a:r>
              <a:rPr sz="1800" spc="-190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passwords;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5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latin typeface="Arial"/>
                <a:cs typeface="Arial"/>
              </a:rPr>
              <a:t>Always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remember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logoff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the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logoff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button;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38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Arial"/>
                <a:cs typeface="Arial"/>
              </a:rPr>
              <a:t>Get </a:t>
            </a:r>
            <a:r>
              <a:rPr sz="1800" spc="25" dirty="0">
                <a:latin typeface="Arial"/>
                <a:cs typeface="Arial"/>
              </a:rPr>
              <a:t>into </a:t>
            </a:r>
            <a:r>
              <a:rPr sz="1800" spc="3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habit </a:t>
            </a:r>
            <a:r>
              <a:rPr sz="1800" spc="50" dirty="0">
                <a:latin typeface="Arial"/>
                <a:cs typeface="Arial"/>
              </a:rPr>
              <a:t>of </a:t>
            </a:r>
            <a:r>
              <a:rPr sz="1800" spc="-15" dirty="0">
                <a:latin typeface="Arial"/>
                <a:cs typeface="Arial"/>
              </a:rPr>
              <a:t>changing </a:t>
            </a:r>
            <a:r>
              <a:rPr sz="1800" spc="5" dirty="0">
                <a:latin typeface="Arial"/>
                <a:cs typeface="Arial"/>
              </a:rPr>
              <a:t>passwords </a:t>
            </a:r>
            <a:r>
              <a:rPr sz="1800" spc="20" dirty="0">
                <a:latin typeface="Arial"/>
                <a:cs typeface="Arial"/>
              </a:rPr>
              <a:t>frequently </a:t>
            </a:r>
            <a:r>
              <a:rPr sz="1800" spc="-40" dirty="0">
                <a:latin typeface="Arial"/>
                <a:cs typeface="Arial"/>
              </a:rPr>
              <a:t>(at </a:t>
            </a:r>
            <a:r>
              <a:rPr sz="1800" spc="-5" dirty="0">
                <a:latin typeface="Arial"/>
                <a:cs typeface="Arial"/>
              </a:rPr>
              <a:t>least every </a:t>
            </a:r>
            <a:r>
              <a:rPr sz="1800" dirty="0">
                <a:latin typeface="Arial"/>
                <a:cs typeface="Arial"/>
              </a:rPr>
              <a:t>180 </a:t>
            </a:r>
            <a:r>
              <a:rPr sz="1800" spc="-40" dirty="0">
                <a:latin typeface="Arial"/>
                <a:cs typeface="Arial"/>
              </a:rPr>
              <a:t>days);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5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latin typeface="Arial"/>
                <a:cs typeface="Arial"/>
              </a:rPr>
              <a:t>Delete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contents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of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browser's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cache;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70" dirty="0">
                <a:latin typeface="Calibri"/>
                <a:cs typeface="Calibri"/>
              </a:rPr>
              <a:t>Don’t </a:t>
            </a:r>
            <a:r>
              <a:rPr sz="1800" spc="40" dirty="0">
                <a:latin typeface="Calibri"/>
                <a:cs typeface="Calibri"/>
              </a:rPr>
              <a:t>trust </a:t>
            </a:r>
            <a:r>
              <a:rPr sz="1800" spc="55" dirty="0">
                <a:latin typeface="Calibri"/>
                <a:cs typeface="Calibri"/>
              </a:rPr>
              <a:t>the </a:t>
            </a:r>
            <a:r>
              <a:rPr sz="1800" spc="60" dirty="0">
                <a:latin typeface="Calibri"/>
                <a:cs typeface="Calibri"/>
              </a:rPr>
              <a:t>bookmark </a:t>
            </a:r>
            <a:r>
              <a:rPr sz="1800" spc="50" dirty="0">
                <a:latin typeface="Calibri"/>
                <a:cs typeface="Calibri"/>
              </a:rPr>
              <a:t>of </a:t>
            </a:r>
            <a:r>
              <a:rPr sz="1800" spc="55" dirty="0">
                <a:latin typeface="Calibri"/>
                <a:cs typeface="Calibri"/>
              </a:rPr>
              <a:t>the </a:t>
            </a:r>
            <a:r>
              <a:rPr sz="1800" spc="75" dirty="0">
                <a:latin typeface="Calibri"/>
                <a:cs typeface="Calibri"/>
              </a:rPr>
              <a:t>browser, </a:t>
            </a:r>
            <a:r>
              <a:rPr sz="1800" spc="80" dirty="0">
                <a:latin typeface="Calibri"/>
                <a:cs typeface="Calibri"/>
              </a:rPr>
              <a:t>always </a:t>
            </a:r>
            <a:r>
              <a:rPr sz="1800" spc="85" dirty="0">
                <a:latin typeface="Calibri"/>
                <a:cs typeface="Calibri"/>
              </a:rPr>
              <a:t>key </a:t>
            </a:r>
            <a:r>
              <a:rPr sz="1800" spc="25" dirty="0">
                <a:latin typeface="Calibri"/>
                <a:cs typeface="Calibri"/>
              </a:rPr>
              <a:t>in </a:t>
            </a:r>
            <a:r>
              <a:rPr sz="1800" spc="50" dirty="0">
                <a:latin typeface="Calibri"/>
                <a:cs typeface="Calibri"/>
              </a:rPr>
              <a:t>the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155" dirty="0">
                <a:latin typeface="Calibri"/>
                <a:cs typeface="Calibri"/>
              </a:rPr>
              <a:t>URL;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39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latin typeface="Arial"/>
                <a:cs typeface="Arial"/>
              </a:rPr>
              <a:t>Don't </a:t>
            </a:r>
            <a:r>
              <a:rPr sz="1800" dirty="0">
                <a:latin typeface="Arial"/>
                <a:cs typeface="Arial"/>
              </a:rPr>
              <a:t>login </a:t>
            </a:r>
            <a:r>
              <a:rPr sz="1800" spc="50" dirty="0">
                <a:latin typeface="Arial"/>
                <a:cs typeface="Arial"/>
              </a:rPr>
              <a:t>to </a:t>
            </a:r>
            <a:r>
              <a:rPr sz="1800" spc="-100" dirty="0">
                <a:latin typeface="Arial"/>
                <a:cs typeface="Arial"/>
              </a:rPr>
              <a:t>a </a:t>
            </a:r>
            <a:r>
              <a:rPr sz="1800" spc="20" dirty="0">
                <a:latin typeface="Arial"/>
                <a:cs typeface="Arial"/>
              </a:rPr>
              <a:t>computer </a:t>
            </a:r>
            <a:r>
              <a:rPr sz="1800" spc="-40" dirty="0">
                <a:latin typeface="Arial"/>
                <a:cs typeface="Arial"/>
              </a:rPr>
              <a:t>and </a:t>
            </a:r>
            <a:r>
              <a:rPr sz="1800" spc="-25" dirty="0">
                <a:latin typeface="Arial"/>
                <a:cs typeface="Arial"/>
              </a:rPr>
              <a:t>leave </a:t>
            </a:r>
            <a:r>
              <a:rPr sz="1800" spc="50" dirty="0">
                <a:latin typeface="Arial"/>
                <a:cs typeface="Arial"/>
              </a:rPr>
              <a:t>it </a:t>
            </a:r>
            <a:r>
              <a:rPr sz="1800" spc="5" dirty="0">
                <a:latin typeface="Arial"/>
                <a:cs typeface="Arial"/>
              </a:rPr>
              <a:t>unattended; </a:t>
            </a:r>
            <a:r>
              <a:rPr sz="1800" spc="-40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5" dirty="0">
                <a:latin typeface="Arial"/>
                <a:cs typeface="Arial"/>
              </a:rPr>
              <a:t>Avoid transactions involving </a:t>
            </a:r>
            <a:r>
              <a:rPr sz="1800" spc="-15" dirty="0">
                <a:latin typeface="Arial"/>
                <a:cs typeface="Arial"/>
              </a:rPr>
              <a:t>financial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data.</a:t>
            </a:r>
            <a:endParaRPr sz="1800">
              <a:latin typeface="Arial"/>
              <a:cs typeface="Arial"/>
            </a:endParaRPr>
          </a:p>
          <a:p>
            <a:pPr marL="1977389" marR="5080" indent="-1573530">
              <a:lnSpc>
                <a:spcPct val="100000"/>
              </a:lnSpc>
              <a:spcBef>
                <a:spcPts val="1630"/>
              </a:spcBef>
            </a:pPr>
            <a:r>
              <a:rPr sz="1800" b="1" dirty="0">
                <a:solidFill>
                  <a:srgbClr val="EF6A00"/>
                </a:solidFill>
                <a:latin typeface="Arial"/>
                <a:cs typeface="Arial"/>
              </a:rPr>
              <a:t>BEST </a:t>
            </a:r>
            <a:r>
              <a:rPr sz="1800" b="1" spc="-5" dirty="0">
                <a:solidFill>
                  <a:srgbClr val="EF6A00"/>
                </a:solidFill>
                <a:latin typeface="Arial"/>
                <a:cs typeface="Arial"/>
              </a:rPr>
              <a:t>PRACTICE: </a:t>
            </a:r>
            <a:r>
              <a:rPr sz="1800" b="1" dirty="0">
                <a:solidFill>
                  <a:srgbClr val="EF6A00"/>
                </a:solidFill>
                <a:latin typeface="Arial"/>
                <a:cs typeface="Arial"/>
              </a:rPr>
              <a:t>Do not login to any </a:t>
            </a:r>
            <a:r>
              <a:rPr sz="1800" b="1" spc="5" dirty="0">
                <a:solidFill>
                  <a:srgbClr val="EF6A00"/>
                </a:solidFill>
                <a:latin typeface="Arial"/>
                <a:cs typeface="Arial"/>
              </a:rPr>
              <a:t>website </a:t>
            </a:r>
            <a:r>
              <a:rPr sz="1800" b="1" dirty="0">
                <a:solidFill>
                  <a:srgbClr val="EF6A00"/>
                </a:solidFill>
                <a:latin typeface="Arial"/>
                <a:cs typeface="Arial"/>
              </a:rPr>
              <a:t>(e.g. student </a:t>
            </a:r>
            <a:r>
              <a:rPr sz="1800" b="1" spc="-10" dirty="0">
                <a:solidFill>
                  <a:srgbClr val="EF6A00"/>
                </a:solidFill>
                <a:latin typeface="Arial"/>
                <a:cs typeface="Arial"/>
              </a:rPr>
              <a:t>registrar, </a:t>
            </a:r>
            <a:r>
              <a:rPr sz="1800" b="1" dirty="0">
                <a:solidFill>
                  <a:srgbClr val="EF6A00"/>
                </a:solidFill>
                <a:latin typeface="Arial"/>
                <a:cs typeface="Arial"/>
              </a:rPr>
              <a:t>bank  account, email) unless absolutely</a:t>
            </a:r>
            <a:r>
              <a:rPr sz="1800" b="1" spc="-125" dirty="0">
                <a:solidFill>
                  <a:srgbClr val="EF6A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EF6A00"/>
                </a:solidFill>
                <a:latin typeface="Arial"/>
                <a:cs typeface="Arial"/>
              </a:rPr>
              <a:t>necessary.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Protecting </a:t>
            </a:r>
            <a:r>
              <a:rPr spc="50" dirty="0"/>
              <a:t>Data</a:t>
            </a:r>
            <a:r>
              <a:rPr spc="-385" dirty="0"/>
              <a:t> </a:t>
            </a:r>
            <a:r>
              <a:rPr spc="25" dirty="0"/>
              <a:t>while </a:t>
            </a:r>
            <a:r>
              <a:rPr spc="30" dirty="0"/>
              <a:t>surfing </a:t>
            </a:r>
            <a:r>
              <a:rPr spc="-5" dirty="0"/>
              <a:t>the </a:t>
            </a:r>
            <a:r>
              <a:rPr spc="-10" dirty="0"/>
              <a:t>Internet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50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8093" y="1606041"/>
            <a:ext cx="8601075" cy="482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spc="45" dirty="0">
                <a:solidFill>
                  <a:srgbClr val="0C2C83"/>
                </a:solidFill>
                <a:latin typeface="Trebuchet MS"/>
                <a:cs typeface="Trebuchet MS"/>
              </a:rPr>
              <a:t>Recommendations </a:t>
            </a:r>
            <a:r>
              <a:rPr sz="1800" b="1" u="sng" spc="55" dirty="0">
                <a:solidFill>
                  <a:srgbClr val="0C2C83"/>
                </a:solidFill>
                <a:latin typeface="Trebuchet MS"/>
                <a:cs typeface="Trebuchet MS"/>
              </a:rPr>
              <a:t>on </a:t>
            </a:r>
            <a:r>
              <a:rPr sz="1800" b="1" u="sng" spc="70" dirty="0">
                <a:solidFill>
                  <a:srgbClr val="0C2C83"/>
                </a:solidFill>
                <a:latin typeface="Trebuchet MS"/>
                <a:cs typeface="Trebuchet MS"/>
              </a:rPr>
              <a:t>using </a:t>
            </a:r>
            <a:r>
              <a:rPr sz="1800" b="1" u="sng" spc="2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1800" b="1" u="sng" spc="-36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800" b="1" u="sng" spc="20" dirty="0">
                <a:solidFill>
                  <a:srgbClr val="0C2C83"/>
                </a:solidFill>
                <a:latin typeface="Trebuchet MS"/>
                <a:cs typeface="Trebuchet MS"/>
              </a:rPr>
              <a:t>computer</a:t>
            </a:r>
            <a:endParaRPr sz="1800">
              <a:latin typeface="Trebuchet MS"/>
              <a:cs typeface="Trebuchet MS"/>
            </a:endParaRPr>
          </a:p>
          <a:p>
            <a:pPr marL="204470">
              <a:lnSpc>
                <a:spcPct val="100000"/>
              </a:lnSpc>
              <a:spcBef>
                <a:spcPts val="1080"/>
              </a:spcBef>
            </a:pPr>
            <a:r>
              <a:rPr sz="1800" spc="-15" dirty="0">
                <a:latin typeface="Arial"/>
                <a:cs typeface="Arial"/>
              </a:rPr>
              <a:t>(</a:t>
            </a:r>
            <a:r>
              <a:rPr sz="1800" i="1" spc="-15" dirty="0">
                <a:latin typeface="Trebuchet MS"/>
                <a:cs typeface="Trebuchet MS"/>
              </a:rPr>
              <a:t>Personal </a:t>
            </a:r>
            <a:r>
              <a:rPr sz="1800" i="1" spc="10" dirty="0">
                <a:latin typeface="Trebuchet MS"/>
                <a:cs typeface="Trebuchet MS"/>
              </a:rPr>
              <a:t>computers </a:t>
            </a:r>
            <a:r>
              <a:rPr sz="1800" i="1" spc="-30" dirty="0">
                <a:latin typeface="Trebuchet MS"/>
                <a:cs typeface="Trebuchet MS"/>
              </a:rPr>
              <a:t>include </a:t>
            </a:r>
            <a:r>
              <a:rPr sz="1800" i="1" spc="-45" dirty="0">
                <a:latin typeface="Trebuchet MS"/>
                <a:cs typeface="Trebuchet MS"/>
              </a:rPr>
              <a:t>the </a:t>
            </a:r>
            <a:r>
              <a:rPr sz="1800" i="1" spc="-10" dirty="0">
                <a:latin typeface="Trebuchet MS"/>
                <a:cs typeface="Trebuchet MS"/>
              </a:rPr>
              <a:t>computer </a:t>
            </a:r>
            <a:r>
              <a:rPr sz="1800" i="1" spc="-110" dirty="0">
                <a:latin typeface="Trebuchet MS"/>
                <a:cs typeface="Trebuchet MS"/>
              </a:rPr>
              <a:t>at </a:t>
            </a:r>
            <a:r>
              <a:rPr sz="1800" i="1" spc="-30" dirty="0">
                <a:latin typeface="Trebuchet MS"/>
                <a:cs typeface="Trebuchet MS"/>
              </a:rPr>
              <a:t>your </a:t>
            </a:r>
            <a:r>
              <a:rPr sz="1800" i="1" spc="-15" dirty="0">
                <a:latin typeface="Trebuchet MS"/>
                <a:cs typeface="Trebuchet MS"/>
              </a:rPr>
              <a:t>workplace </a:t>
            </a:r>
            <a:r>
              <a:rPr sz="1800" i="1" spc="-60" dirty="0">
                <a:latin typeface="Trebuchet MS"/>
                <a:cs typeface="Trebuchet MS"/>
              </a:rPr>
              <a:t>or </a:t>
            </a:r>
            <a:r>
              <a:rPr sz="1800" i="1" spc="-10" dirty="0">
                <a:latin typeface="Trebuchet MS"/>
                <a:cs typeface="Trebuchet MS"/>
              </a:rPr>
              <a:t>any</a:t>
            </a:r>
            <a:r>
              <a:rPr sz="1800" i="1" spc="-225" dirty="0">
                <a:latin typeface="Trebuchet MS"/>
                <a:cs typeface="Trebuchet MS"/>
              </a:rPr>
              <a:t> </a:t>
            </a:r>
            <a:r>
              <a:rPr sz="1800" i="1" spc="-20" dirty="0">
                <a:latin typeface="Trebuchet MS"/>
                <a:cs typeface="Trebuchet MS"/>
              </a:rPr>
              <a:t>personal</a:t>
            </a:r>
            <a:endParaRPr sz="1800">
              <a:latin typeface="Trebuchet MS"/>
              <a:cs typeface="Trebuchet MS"/>
            </a:endParaRPr>
          </a:p>
          <a:p>
            <a:pPr marL="189230">
              <a:lnSpc>
                <a:spcPct val="100000"/>
              </a:lnSpc>
            </a:pPr>
            <a:r>
              <a:rPr sz="1800" i="1" spc="-10" dirty="0">
                <a:latin typeface="Trebuchet MS"/>
                <a:cs typeface="Trebuchet MS"/>
              </a:rPr>
              <a:t>computer </a:t>
            </a:r>
            <a:r>
              <a:rPr sz="1800" i="1" spc="45" dirty="0">
                <a:latin typeface="Trebuchet MS"/>
                <a:cs typeface="Trebuchet MS"/>
              </a:rPr>
              <a:t>used </a:t>
            </a:r>
            <a:r>
              <a:rPr sz="1800" i="1" spc="-20" dirty="0">
                <a:latin typeface="Trebuchet MS"/>
                <a:cs typeface="Trebuchet MS"/>
              </a:rPr>
              <a:t>solely </a:t>
            </a:r>
            <a:r>
              <a:rPr sz="1800" i="1" spc="5" dirty="0">
                <a:latin typeface="Trebuchet MS"/>
                <a:cs typeface="Trebuchet MS"/>
              </a:rPr>
              <a:t>by</a:t>
            </a:r>
            <a:r>
              <a:rPr sz="1800" i="1" spc="-240" dirty="0">
                <a:latin typeface="Trebuchet MS"/>
                <a:cs typeface="Trebuchet MS"/>
              </a:rPr>
              <a:t> </a:t>
            </a:r>
            <a:r>
              <a:rPr sz="1800" i="1" spc="-45" dirty="0">
                <a:latin typeface="Trebuchet MS"/>
                <a:cs typeface="Trebuchet MS"/>
              </a:rPr>
              <a:t>yourself)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38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Arial"/>
                <a:cs typeface="Arial"/>
              </a:rPr>
              <a:t>Install </a:t>
            </a:r>
            <a:r>
              <a:rPr sz="1800" spc="10" dirty="0">
                <a:latin typeface="Arial"/>
                <a:cs typeface="Arial"/>
              </a:rPr>
              <a:t>security </a:t>
            </a:r>
            <a:r>
              <a:rPr sz="1800" spc="-5" dirty="0">
                <a:latin typeface="Arial"/>
                <a:cs typeface="Arial"/>
              </a:rPr>
              <a:t>patches </a:t>
            </a:r>
            <a:r>
              <a:rPr sz="1800" spc="5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your </a:t>
            </a:r>
            <a:r>
              <a:rPr sz="1800" spc="25" dirty="0">
                <a:latin typeface="Arial"/>
                <a:cs typeface="Arial"/>
              </a:rPr>
              <a:t>system </a:t>
            </a:r>
            <a:r>
              <a:rPr sz="1800" spc="-20" dirty="0">
                <a:latin typeface="Arial"/>
                <a:cs typeface="Arial"/>
              </a:rPr>
              <a:t>(e.g. </a:t>
            </a:r>
            <a:r>
              <a:rPr sz="1800" spc="40" dirty="0">
                <a:latin typeface="Arial"/>
                <a:cs typeface="Arial"/>
              </a:rPr>
              <a:t>Windows </a:t>
            </a:r>
            <a:r>
              <a:rPr sz="1800" spc="-5" dirty="0">
                <a:latin typeface="Arial"/>
                <a:cs typeface="Arial"/>
              </a:rPr>
              <a:t>service </a:t>
            </a:r>
            <a:r>
              <a:rPr sz="1800" spc="-50" dirty="0">
                <a:latin typeface="Arial"/>
                <a:cs typeface="Arial"/>
              </a:rPr>
              <a:t>pack)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655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10" dirty="0">
                <a:latin typeface="Arial"/>
                <a:cs typeface="Arial"/>
              </a:rPr>
              <a:t>Use </a:t>
            </a:r>
            <a:r>
              <a:rPr sz="1800" spc="5" dirty="0">
                <a:latin typeface="Arial"/>
                <a:cs typeface="Arial"/>
              </a:rPr>
              <a:t>encryption </a:t>
            </a:r>
            <a:r>
              <a:rPr sz="1800" spc="45" dirty="0">
                <a:latin typeface="Arial"/>
                <a:cs typeface="Arial"/>
              </a:rPr>
              <a:t>to </a:t>
            </a:r>
            <a:r>
              <a:rPr sz="1800" spc="25" dirty="0">
                <a:latin typeface="Arial"/>
                <a:cs typeface="Arial"/>
              </a:rPr>
              <a:t>protect </a:t>
            </a:r>
            <a:r>
              <a:rPr sz="1800" spc="5" dirty="0">
                <a:latin typeface="Arial"/>
                <a:cs typeface="Arial"/>
              </a:rPr>
              <a:t>sensitive </a:t>
            </a:r>
            <a:r>
              <a:rPr sz="1800" spc="-30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in portable </a:t>
            </a:r>
            <a:r>
              <a:rPr sz="1800" spc="-5" dirty="0">
                <a:latin typeface="Arial"/>
                <a:cs typeface="Arial"/>
              </a:rPr>
              <a:t>drive </a:t>
            </a:r>
            <a:r>
              <a:rPr sz="1800" spc="-50" dirty="0">
                <a:latin typeface="Arial"/>
                <a:cs typeface="Arial"/>
              </a:rPr>
              <a:t>(USB </a:t>
            </a:r>
            <a:r>
              <a:rPr sz="1800" spc="-15" dirty="0">
                <a:latin typeface="Arial"/>
                <a:cs typeface="Arial"/>
              </a:rPr>
              <a:t>drive), </a:t>
            </a:r>
            <a:r>
              <a:rPr sz="1800" dirty="0">
                <a:latin typeface="Arial"/>
                <a:cs typeface="Arial"/>
              </a:rPr>
              <a:t>e.g.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189230">
              <a:lnSpc>
                <a:spcPts val="2115"/>
              </a:lnSpc>
            </a:pPr>
            <a:r>
              <a:rPr sz="1800" spc="-35" dirty="0">
                <a:latin typeface="Arial"/>
                <a:cs typeface="Arial"/>
              </a:rPr>
              <a:t>Leakage </a:t>
            </a:r>
            <a:r>
              <a:rPr sz="1800" spc="-5" dirty="0">
                <a:latin typeface="Arial"/>
                <a:cs typeface="Arial"/>
              </a:rPr>
              <a:t>Prevention </a:t>
            </a:r>
            <a:r>
              <a:rPr sz="1800" spc="-60" dirty="0">
                <a:latin typeface="Arial"/>
                <a:cs typeface="Arial"/>
              </a:rPr>
              <a:t>(DLP) </a:t>
            </a:r>
            <a:r>
              <a:rPr sz="1800" spc="30" dirty="0">
                <a:latin typeface="Arial"/>
                <a:cs typeface="Arial"/>
              </a:rPr>
              <a:t>software </a:t>
            </a:r>
            <a:r>
              <a:rPr sz="1800" spc="-5" dirty="0">
                <a:latin typeface="Arial"/>
                <a:cs typeface="Arial"/>
              </a:rPr>
              <a:t>provided </a:t>
            </a:r>
            <a:r>
              <a:rPr sz="1800" dirty="0">
                <a:latin typeface="Arial"/>
                <a:cs typeface="Arial"/>
              </a:rPr>
              <a:t>by </a:t>
            </a:r>
            <a:r>
              <a:rPr sz="1800" spc="35" dirty="0">
                <a:latin typeface="Arial"/>
                <a:cs typeface="Arial"/>
              </a:rPr>
              <a:t>the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institution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-10" dirty="0">
                <a:latin typeface="Arial"/>
                <a:cs typeface="Arial"/>
              </a:rPr>
              <a:t>Use anti-virus </a:t>
            </a:r>
            <a:r>
              <a:rPr sz="1800" spc="-4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anti-spyware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your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computer;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245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personal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information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untrusted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suspicious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website;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spc="-37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Arial"/>
                <a:cs typeface="Arial"/>
              </a:rPr>
              <a:t>Be </a:t>
            </a:r>
            <a:r>
              <a:rPr sz="1800" spc="-5" dirty="0">
                <a:latin typeface="Arial"/>
                <a:cs typeface="Arial"/>
              </a:rPr>
              <a:t>skeptical, </a:t>
            </a:r>
            <a:r>
              <a:rPr sz="1800" dirty="0">
                <a:latin typeface="Arial"/>
                <a:cs typeface="Arial"/>
              </a:rPr>
              <a:t>do </a:t>
            </a:r>
            <a:r>
              <a:rPr sz="1800" spc="30" dirty="0">
                <a:latin typeface="Arial"/>
                <a:cs typeface="Arial"/>
              </a:rPr>
              <a:t>not </a:t>
            </a:r>
            <a:r>
              <a:rPr sz="1800" spc="10" dirty="0">
                <a:latin typeface="Arial"/>
                <a:cs typeface="Arial"/>
              </a:rPr>
              <a:t>download </a:t>
            </a:r>
            <a:r>
              <a:rPr sz="1800" spc="-40" dirty="0">
                <a:latin typeface="Arial"/>
                <a:cs typeface="Arial"/>
              </a:rPr>
              <a:t>any </a:t>
            </a:r>
            <a:r>
              <a:rPr sz="1800" spc="-5" dirty="0">
                <a:latin typeface="Arial"/>
                <a:cs typeface="Arial"/>
              </a:rPr>
              <a:t>suspicious </a:t>
            </a:r>
            <a:r>
              <a:rPr sz="1800" spc="15" dirty="0">
                <a:latin typeface="Arial"/>
                <a:cs typeface="Arial"/>
              </a:rPr>
              <a:t>attachments </a:t>
            </a:r>
            <a:r>
              <a:rPr sz="1800" spc="-5" dirty="0">
                <a:latin typeface="Arial"/>
                <a:cs typeface="Arial"/>
              </a:rPr>
              <a:t>provided </a:t>
            </a:r>
            <a:r>
              <a:rPr sz="1800" dirty="0">
                <a:latin typeface="Arial"/>
                <a:cs typeface="Arial"/>
              </a:rPr>
              <a:t>by </a:t>
            </a:r>
            <a:r>
              <a:rPr sz="1800" spc="-20" dirty="0">
                <a:latin typeface="Arial"/>
                <a:cs typeface="Arial"/>
              </a:rPr>
              <a:t>anyone;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spc="5" dirty="0">
                <a:latin typeface="Arial"/>
                <a:cs typeface="Arial"/>
              </a:rPr>
              <a:t>Always </a:t>
            </a:r>
            <a:r>
              <a:rPr sz="1800" spc="10" dirty="0">
                <a:latin typeface="Arial"/>
                <a:cs typeface="Arial"/>
              </a:rPr>
              <a:t>consult </a:t>
            </a:r>
            <a:r>
              <a:rPr sz="1800" spc="-50" dirty="0">
                <a:latin typeface="Arial"/>
                <a:cs typeface="Arial"/>
              </a:rPr>
              <a:t>IT </a:t>
            </a:r>
            <a:r>
              <a:rPr sz="1800" dirty="0">
                <a:latin typeface="Arial"/>
                <a:cs typeface="Arial"/>
              </a:rPr>
              <a:t>helpdesk </a:t>
            </a:r>
            <a:r>
              <a:rPr sz="1800" spc="45" dirty="0">
                <a:latin typeface="Arial"/>
                <a:cs typeface="Arial"/>
              </a:rPr>
              <a:t>when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20" dirty="0">
                <a:latin typeface="Arial"/>
                <a:cs typeface="Arial"/>
              </a:rPr>
              <a:t>doubt </a:t>
            </a:r>
            <a:r>
              <a:rPr sz="1800" spc="-5" dirty="0">
                <a:latin typeface="Arial"/>
                <a:cs typeface="Arial"/>
              </a:rPr>
              <a:t>about suspicious links </a:t>
            </a:r>
            <a:r>
              <a:rPr sz="1800" spc="-40" dirty="0">
                <a:latin typeface="Arial"/>
                <a:cs typeface="Arial"/>
              </a:rPr>
              <a:t>and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attachments;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655"/>
              </a:lnSpc>
              <a:spcBef>
                <a:spcPts val="540"/>
              </a:spcBef>
            </a:pPr>
            <a:r>
              <a:rPr sz="2250" spc="5" dirty="0">
                <a:solidFill>
                  <a:srgbClr val="415299"/>
                </a:solidFill>
                <a:latin typeface="Calibri"/>
                <a:cs typeface="Calibri"/>
              </a:rPr>
              <a:t>• </a:t>
            </a:r>
            <a:r>
              <a:rPr sz="1800" dirty="0">
                <a:latin typeface="Arial"/>
                <a:cs typeface="Arial"/>
              </a:rPr>
              <a:t>Do </a:t>
            </a:r>
            <a:r>
              <a:rPr sz="1800" spc="35" dirty="0">
                <a:latin typeface="Arial"/>
                <a:cs typeface="Arial"/>
              </a:rPr>
              <a:t>not </a:t>
            </a:r>
            <a:r>
              <a:rPr sz="1800" spc="10" dirty="0">
                <a:latin typeface="Arial"/>
                <a:cs typeface="Arial"/>
              </a:rPr>
              <a:t>download </a:t>
            </a:r>
            <a:r>
              <a:rPr sz="1800" spc="-5" dirty="0">
                <a:latin typeface="Arial"/>
                <a:cs typeface="Arial"/>
              </a:rPr>
              <a:t>pirated material, </a:t>
            </a:r>
            <a:r>
              <a:rPr sz="1800" dirty="0">
                <a:latin typeface="Arial"/>
                <a:cs typeface="Arial"/>
              </a:rPr>
              <a:t>including </a:t>
            </a:r>
            <a:r>
              <a:rPr sz="1800" spc="15" dirty="0">
                <a:latin typeface="Arial"/>
                <a:cs typeface="Arial"/>
              </a:rPr>
              <a:t>music </a:t>
            </a:r>
            <a:r>
              <a:rPr sz="1800" spc="-4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video, </a:t>
            </a:r>
            <a:r>
              <a:rPr sz="1800" spc="-60" dirty="0">
                <a:latin typeface="Arial"/>
                <a:cs typeface="Arial"/>
              </a:rPr>
              <a:t>as </a:t>
            </a:r>
            <a:r>
              <a:rPr sz="1800" spc="25" dirty="0">
                <a:latin typeface="Arial"/>
                <a:cs typeface="Arial"/>
              </a:rPr>
              <a:t>they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may </a:t>
            </a:r>
            <a:r>
              <a:rPr sz="1800" spc="15" dirty="0">
                <a:latin typeface="Arial"/>
                <a:cs typeface="Arial"/>
              </a:rPr>
              <a:t>trick </a:t>
            </a:r>
            <a:r>
              <a:rPr sz="1800" spc="-5" dirty="0">
                <a:latin typeface="Arial"/>
                <a:cs typeface="Arial"/>
              </a:rPr>
              <a:t>you</a:t>
            </a:r>
            <a:endParaRPr sz="1800">
              <a:latin typeface="Arial"/>
              <a:cs typeface="Arial"/>
            </a:endParaRPr>
          </a:p>
          <a:p>
            <a:pPr marL="189230">
              <a:lnSpc>
                <a:spcPts val="2115"/>
              </a:lnSpc>
            </a:pPr>
            <a:r>
              <a:rPr sz="1800" spc="45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install </a:t>
            </a:r>
            <a:r>
              <a:rPr sz="1800" spc="5" dirty="0">
                <a:latin typeface="Arial"/>
                <a:cs typeface="Arial"/>
              </a:rPr>
              <a:t>malware </a:t>
            </a:r>
            <a:r>
              <a:rPr sz="1800" spc="45" dirty="0">
                <a:latin typeface="Arial"/>
                <a:cs typeface="Arial"/>
              </a:rPr>
              <a:t>to </a:t>
            </a:r>
            <a:r>
              <a:rPr sz="1800" spc="-30" dirty="0">
                <a:latin typeface="Arial"/>
                <a:cs typeface="Arial"/>
              </a:rPr>
              <a:t>play </a:t>
            </a:r>
            <a:r>
              <a:rPr sz="1800" spc="40" dirty="0">
                <a:latin typeface="Arial"/>
                <a:cs typeface="Arial"/>
              </a:rPr>
              <a:t>them;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50" u="sng" spc="5" dirty="0">
                <a:solidFill>
                  <a:srgbClr val="415299"/>
                </a:solidFill>
                <a:latin typeface="Calibri"/>
                <a:cs typeface="Calibri"/>
              </a:rPr>
              <a:t>•</a:t>
            </a:r>
            <a:r>
              <a:rPr sz="2250" u="sng" spc="-250" dirty="0">
                <a:solidFill>
                  <a:srgbClr val="415299"/>
                </a:solidFill>
                <a:latin typeface="Calibri"/>
                <a:cs typeface="Calibri"/>
              </a:rPr>
              <a:t> </a:t>
            </a:r>
            <a:r>
              <a:rPr sz="1800" u="sng" dirty="0">
                <a:latin typeface="Arial"/>
                <a:cs typeface="Arial"/>
              </a:rPr>
              <a:t>Log</a:t>
            </a:r>
            <a:r>
              <a:rPr sz="1800" u="sng" spc="-20" dirty="0">
                <a:latin typeface="Arial"/>
                <a:cs typeface="Arial"/>
              </a:rPr>
              <a:t> </a:t>
            </a:r>
            <a:r>
              <a:rPr sz="1800" u="sng" spc="30" dirty="0">
                <a:latin typeface="Arial"/>
                <a:cs typeface="Arial"/>
              </a:rPr>
              <a:t>out</a:t>
            </a:r>
            <a:r>
              <a:rPr sz="1800" u="sng" spc="-25" dirty="0">
                <a:latin typeface="Arial"/>
                <a:cs typeface="Arial"/>
              </a:rPr>
              <a:t> </a:t>
            </a:r>
            <a:r>
              <a:rPr sz="1800" u="sng" dirty="0">
                <a:latin typeface="Arial"/>
                <a:cs typeface="Arial"/>
              </a:rPr>
              <a:t>or </a:t>
            </a:r>
            <a:r>
              <a:rPr sz="1800" u="sng" spc="-5" dirty="0">
                <a:latin typeface="Arial"/>
                <a:cs typeface="Arial"/>
              </a:rPr>
              <a:t>lock</a:t>
            </a:r>
            <a:r>
              <a:rPr sz="1800" u="sng" spc="-15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your</a:t>
            </a:r>
            <a:r>
              <a:rPr sz="1800" u="sng" spc="-25" dirty="0">
                <a:latin typeface="Arial"/>
                <a:cs typeface="Arial"/>
              </a:rPr>
              <a:t> </a:t>
            </a:r>
            <a:r>
              <a:rPr sz="1800" u="sng" spc="20" dirty="0">
                <a:latin typeface="Arial"/>
                <a:cs typeface="Arial"/>
              </a:rPr>
              <a:t>computer</a:t>
            </a:r>
            <a:r>
              <a:rPr sz="1800" u="sng" spc="-25" dirty="0">
                <a:latin typeface="Arial"/>
                <a:cs typeface="Arial"/>
              </a:rPr>
              <a:t> </a:t>
            </a:r>
            <a:r>
              <a:rPr sz="1800" u="sng" spc="45" dirty="0">
                <a:latin typeface="Arial"/>
                <a:cs typeface="Arial"/>
              </a:rPr>
              <a:t>when</a:t>
            </a:r>
            <a:r>
              <a:rPr sz="1800" u="sng" spc="-20" dirty="0">
                <a:latin typeface="Arial"/>
                <a:cs typeface="Arial"/>
              </a:rPr>
              <a:t> </a:t>
            </a:r>
            <a:r>
              <a:rPr sz="1800" u="sng" spc="50" dirty="0">
                <a:latin typeface="Arial"/>
                <a:cs typeface="Arial"/>
              </a:rPr>
              <a:t>le</a:t>
            </a:r>
            <a:r>
              <a:rPr sz="1800" spc="50" dirty="0">
                <a:latin typeface="Arial"/>
                <a:cs typeface="Arial"/>
              </a:rPr>
              <a:t>ft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unattended.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127" y="1484375"/>
            <a:ext cx="7092950" cy="3746500"/>
          </a:xfrm>
          <a:custGeom>
            <a:avLst/>
            <a:gdLst/>
            <a:ahLst/>
            <a:cxnLst/>
            <a:rect l="l" t="t" r="r" b="b"/>
            <a:pathLst>
              <a:path w="7092950" h="3746500">
                <a:moveTo>
                  <a:pt x="0" y="3745992"/>
                </a:moveTo>
                <a:lnTo>
                  <a:pt x="7092696" y="3745992"/>
                </a:lnTo>
                <a:lnTo>
                  <a:pt x="7092696" y="0"/>
                </a:lnTo>
                <a:lnTo>
                  <a:pt x="0" y="0"/>
                </a:lnTo>
                <a:lnTo>
                  <a:pt x="0" y="3745992"/>
                </a:lnTo>
                <a:close/>
              </a:path>
            </a:pathLst>
          </a:custGeom>
          <a:solidFill>
            <a:srgbClr val="80DF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6387" y="1532128"/>
            <a:ext cx="6650355" cy="3649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Overview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2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8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45" dirty="0">
                <a:solidFill>
                  <a:srgbClr val="0C2C83"/>
                </a:solidFill>
                <a:latin typeface="Trebuchet MS"/>
                <a:cs typeface="Trebuchet MS"/>
              </a:rPr>
              <a:t>Understanding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1600" b="1" spc="20" dirty="0">
                <a:solidFill>
                  <a:srgbClr val="0C2C83"/>
                </a:solidFill>
                <a:latin typeface="Trebuchet MS"/>
                <a:cs typeface="Trebuchet MS"/>
              </a:rPr>
              <a:t>University</a:t>
            </a:r>
            <a:r>
              <a:rPr sz="1600" b="1" spc="-32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Challenge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spc="5" dirty="0">
                <a:solidFill>
                  <a:srgbClr val="0C2C83"/>
                </a:solidFill>
                <a:latin typeface="Trebuchet MS"/>
                <a:cs typeface="Trebuchet MS"/>
              </a:rPr>
              <a:t>in</a:t>
            </a:r>
            <a:r>
              <a:rPr sz="1600" b="1" spc="-3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universities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ts val="3360"/>
              </a:lnSpc>
              <a:spcBef>
                <a:spcPts val="254"/>
              </a:spcBef>
            </a:pP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Roles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Responsibilities </a:t>
            </a:r>
            <a:r>
              <a:rPr sz="2000" b="1" spc="-5" dirty="0">
                <a:solidFill>
                  <a:srgbClr val="0C2C83"/>
                </a:solidFill>
                <a:latin typeface="Trebuchet MS"/>
                <a:cs typeface="Trebuchet MS"/>
              </a:rPr>
              <a:t>in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 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Ordinance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dirty="0">
                <a:solidFill>
                  <a:srgbClr val="0C2C83"/>
                </a:solidFill>
                <a:latin typeface="Trebuchet MS"/>
                <a:cs typeface="Trebuchet MS"/>
              </a:rPr>
              <a:t>Relevant</a:t>
            </a:r>
            <a:r>
              <a:rPr sz="2000" b="1" spc="-16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Regulations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509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Hong</a:t>
            </a:r>
            <a:r>
              <a:rPr sz="1600" b="1" spc="-5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Kong</a:t>
            </a:r>
            <a:r>
              <a:rPr sz="1600" b="1" spc="-1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1600" b="1" spc="-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C2C83"/>
                </a:solidFill>
                <a:latin typeface="Trebuchet MS"/>
                <a:cs typeface="Trebuchet MS"/>
              </a:rPr>
              <a:t>(Privacy)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Ordinance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0" dirty="0">
                <a:solidFill>
                  <a:srgbClr val="0C2C83"/>
                </a:solidFill>
                <a:latin typeface="Trebuchet MS"/>
                <a:cs typeface="Trebuchet MS"/>
              </a:rPr>
              <a:t>Six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33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 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70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Practicing </a:t>
            </a:r>
            <a:r>
              <a:rPr sz="1600" b="1" spc="-5" dirty="0">
                <a:solidFill>
                  <a:srgbClr val="0C2C83"/>
                </a:solidFill>
                <a:latin typeface="Trebuchet MS"/>
                <a:cs typeface="Trebuchet MS"/>
              </a:rPr>
              <a:t>the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</a:t>
            </a:r>
            <a:r>
              <a:rPr sz="1600" b="1" spc="-33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governance </a:t>
            </a:r>
            <a:r>
              <a:rPr sz="1600" b="1" spc="120" dirty="0">
                <a:solidFill>
                  <a:srgbClr val="0C2C83"/>
                </a:solidFill>
                <a:latin typeface="Trebuchet MS"/>
                <a:cs typeface="Trebuchet MS"/>
              </a:rPr>
              <a:t>&amp;</a:t>
            </a:r>
            <a:r>
              <a:rPr sz="1600" b="1" spc="-2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processes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Security</a:t>
            </a:r>
            <a:r>
              <a:rPr sz="2000" b="1" spc="-8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55" dirty="0">
                <a:solidFill>
                  <a:srgbClr val="0C2C83"/>
                </a:solidFill>
                <a:latin typeface="Trebuchet MS"/>
                <a:cs typeface="Trebuchet MS"/>
              </a:rPr>
              <a:t>Measures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51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/>
              <a:t>Summ</a:t>
            </a:r>
            <a:r>
              <a:rPr spc="40" dirty="0"/>
              <a:t>a</a:t>
            </a:r>
            <a:r>
              <a:rPr spc="-15" dirty="0"/>
              <a:t>ry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906000" cy="686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900">
              <a:latin typeface="Times New Roman"/>
              <a:cs typeface="Times New Roman"/>
            </a:endParaRPr>
          </a:p>
          <a:p>
            <a:pPr marL="462915">
              <a:lnSpc>
                <a:spcPct val="100000"/>
              </a:lnSpc>
            </a:pPr>
            <a:r>
              <a:rPr sz="1800" b="1" spc="120" dirty="0">
                <a:solidFill>
                  <a:srgbClr val="FFFFFF"/>
                </a:solidFill>
                <a:latin typeface="Trebuchet MS"/>
                <a:cs typeface="Trebuchet MS"/>
              </a:rPr>
              <a:t>Q&amp;A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650">
              <a:latin typeface="Times New Roman"/>
              <a:cs typeface="Times New Roman"/>
            </a:endParaRPr>
          </a:p>
          <a:p>
            <a:pPr marR="443865" algn="r">
              <a:lnSpc>
                <a:spcPct val="100000"/>
              </a:lnSpc>
            </a:pPr>
            <a:r>
              <a:rPr sz="2700" baseline="-30864" dirty="0">
                <a:latin typeface="Arial"/>
                <a:cs typeface="Arial"/>
              </a:rPr>
              <a:t>52</a:t>
            </a:r>
            <a:r>
              <a:rPr sz="2700" spc="352" baseline="-3086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905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56759"/>
            <a:ext cx="4520565" cy="2301240"/>
          </a:xfrm>
          <a:custGeom>
            <a:avLst/>
            <a:gdLst/>
            <a:ahLst/>
            <a:cxnLst/>
            <a:rect l="l" t="t" r="r" b="b"/>
            <a:pathLst>
              <a:path w="4520565" h="2301240">
                <a:moveTo>
                  <a:pt x="4520184" y="0"/>
                </a:moveTo>
                <a:lnTo>
                  <a:pt x="0" y="0"/>
                </a:lnTo>
                <a:lnTo>
                  <a:pt x="0" y="2301237"/>
                </a:lnTo>
                <a:lnTo>
                  <a:pt x="3838474" y="2301237"/>
                </a:lnTo>
                <a:lnTo>
                  <a:pt x="4520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27836" y="5058765"/>
            <a:ext cx="1381125" cy="73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00338D"/>
                </a:solidFill>
                <a:latin typeface="Arial"/>
                <a:cs typeface="Arial"/>
              </a:rPr>
              <a:t>Q&amp;A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Data </a:t>
            </a:r>
            <a:r>
              <a:rPr spc="5" dirty="0"/>
              <a:t>privacy </a:t>
            </a:r>
            <a:r>
              <a:rPr spc="30" dirty="0"/>
              <a:t>around </a:t>
            </a:r>
            <a:r>
              <a:rPr spc="-5" dirty="0"/>
              <a:t>the</a:t>
            </a:r>
            <a:r>
              <a:rPr spc="-345" dirty="0"/>
              <a:t> </a:t>
            </a:r>
            <a:r>
              <a:rPr spc="45" dirty="0"/>
              <a:t>world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00" b="0" i="1" spc="-20" dirty="0">
                <a:latin typeface="Trebuchet MS"/>
                <a:cs typeface="Trebuchet MS"/>
              </a:rPr>
              <a:t>(Courtesy </a:t>
            </a:r>
            <a:r>
              <a:rPr sz="1400" b="0" i="1" spc="-45" dirty="0">
                <a:latin typeface="Trebuchet MS"/>
                <a:cs typeface="Trebuchet MS"/>
              </a:rPr>
              <a:t>of </a:t>
            </a:r>
            <a:r>
              <a:rPr sz="1400" b="0" i="1" spc="95" dirty="0">
                <a:latin typeface="Trebuchet MS"/>
                <a:cs typeface="Trebuchet MS"/>
              </a:rPr>
              <a:t>DLA</a:t>
            </a:r>
            <a:r>
              <a:rPr sz="1400" b="0" i="1" spc="-40" dirty="0">
                <a:latin typeface="Trebuchet MS"/>
                <a:cs typeface="Trebuchet MS"/>
              </a:rPr>
              <a:t> </a:t>
            </a:r>
            <a:r>
              <a:rPr sz="1400" b="0" i="1" spc="-50" dirty="0">
                <a:latin typeface="Trebuchet MS"/>
                <a:cs typeface="Trebuchet MS"/>
              </a:rPr>
              <a:t>Piper)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902" y="5966866"/>
            <a:ext cx="266065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i="1" spc="70" dirty="0">
                <a:latin typeface="Trebuchet MS"/>
                <a:cs typeface="Trebuchet MS"/>
              </a:rPr>
              <a:t>DLA </a:t>
            </a:r>
            <a:r>
              <a:rPr sz="1000" i="1" spc="-20" dirty="0">
                <a:latin typeface="Trebuchet MS"/>
                <a:cs typeface="Trebuchet MS"/>
              </a:rPr>
              <a:t>Piper </a:t>
            </a:r>
            <a:r>
              <a:rPr sz="1000" i="1" spc="-55" dirty="0">
                <a:latin typeface="Arial"/>
                <a:cs typeface="Arial"/>
              </a:rPr>
              <a:t>– </a:t>
            </a:r>
            <a:r>
              <a:rPr sz="1000" i="1" spc="-10" dirty="0">
                <a:latin typeface="Trebuchet MS"/>
                <a:cs typeface="Trebuchet MS"/>
              </a:rPr>
              <a:t>Data </a:t>
            </a:r>
            <a:r>
              <a:rPr sz="1000" i="1" spc="-20" dirty="0">
                <a:latin typeface="Trebuchet MS"/>
                <a:cs typeface="Trebuchet MS"/>
              </a:rPr>
              <a:t>Protection </a:t>
            </a:r>
            <a:r>
              <a:rPr sz="1000" i="1" spc="50" dirty="0">
                <a:latin typeface="Trebuchet MS"/>
                <a:cs typeface="Trebuchet MS"/>
              </a:rPr>
              <a:t>Laws</a:t>
            </a:r>
            <a:r>
              <a:rPr sz="1000" i="1" spc="-175" dirty="0">
                <a:latin typeface="Trebuchet MS"/>
                <a:cs typeface="Trebuchet MS"/>
              </a:rPr>
              <a:t> </a:t>
            </a:r>
            <a:r>
              <a:rPr sz="1000" i="1" spc="-30" dirty="0">
                <a:latin typeface="Trebuchet MS"/>
                <a:cs typeface="Trebuchet MS"/>
              </a:rPr>
              <a:t>of </a:t>
            </a:r>
            <a:r>
              <a:rPr sz="1000" i="1" spc="-25" dirty="0">
                <a:latin typeface="Trebuchet MS"/>
                <a:cs typeface="Trebuchet MS"/>
              </a:rPr>
              <a:t>the </a:t>
            </a:r>
            <a:r>
              <a:rPr sz="1000" i="1" spc="-15" dirty="0">
                <a:latin typeface="Trebuchet MS"/>
                <a:cs typeface="Trebuchet MS"/>
              </a:rPr>
              <a:t>world  </a:t>
            </a:r>
            <a:r>
              <a:rPr sz="1000" i="1" u="sng" spc="-15" dirty="0">
                <a:solidFill>
                  <a:srgbClr val="7981C3"/>
                </a:solidFill>
                <a:latin typeface="Trebuchet MS"/>
                <a:cs typeface="Trebuchet MS"/>
                <a:hlinkClick r:id="rId2"/>
              </a:rPr>
              <a:t>Link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2751" y="1231391"/>
            <a:ext cx="8272272" cy="4736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Evolving</a:t>
            </a:r>
            <a:r>
              <a:rPr spc="-390" dirty="0"/>
              <a:t> </a:t>
            </a:r>
            <a:r>
              <a:rPr spc="60" dirty="0"/>
              <a:t>Needs </a:t>
            </a:r>
            <a:r>
              <a:rPr spc="-20" dirty="0"/>
              <a:t>for </a:t>
            </a:r>
            <a:r>
              <a:rPr spc="20" dirty="0"/>
              <a:t>Personal </a:t>
            </a:r>
            <a:r>
              <a:rPr spc="50" dirty="0"/>
              <a:t>Data </a:t>
            </a:r>
            <a:r>
              <a:rPr dirty="0"/>
              <a:t>Protection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94119" y="1190371"/>
          <a:ext cx="9712325" cy="5499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696"/>
                <a:gridCol w="536778"/>
                <a:gridCol w="7850568"/>
                <a:gridCol w="848486"/>
              </a:tblGrid>
              <a:tr h="228600"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Time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B663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Description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B6636B"/>
                    </a:solidFill>
                  </a:tcPr>
                </a:tc>
                <a:tc rowSpan="9">
                  <a:txBody>
                    <a:bodyPr/>
                    <a:lstStyle/>
                    <a:p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B w="9143">
                      <a:solidFill>
                        <a:srgbClr val="0063C7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900" b="1" spc="-30" dirty="0">
                          <a:solidFill>
                            <a:srgbClr val="9E2F39"/>
                          </a:solidFill>
                          <a:latin typeface="Trebuchet MS"/>
                          <a:cs typeface="Trebuchet MS"/>
                        </a:rPr>
                        <a:t>2010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E7C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b="1" spc="20" dirty="0">
                          <a:solidFill>
                            <a:srgbClr val="9E2F39"/>
                          </a:solidFill>
                          <a:latin typeface="Trebuchet MS"/>
                          <a:cs typeface="Trebuchet MS"/>
                        </a:rPr>
                        <a:t>Jun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F5EAEB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“Guidance</a:t>
                      </a:r>
                      <a:r>
                        <a:rPr sz="900" b="1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1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Breach</a:t>
                      </a:r>
                      <a:r>
                        <a:rPr sz="9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Handling</a:t>
                      </a:r>
                      <a:r>
                        <a:rPr sz="9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5" dirty="0">
                          <a:latin typeface="Arial"/>
                          <a:cs typeface="Arial"/>
                        </a:rPr>
                        <a:t>Giving</a:t>
                      </a:r>
                      <a:r>
                        <a:rPr sz="900" b="1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Breach</a:t>
                      </a:r>
                      <a:r>
                        <a:rPr sz="9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5" dirty="0">
                          <a:latin typeface="Arial"/>
                          <a:cs typeface="Arial"/>
                        </a:rPr>
                        <a:t>Notifications”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spc="5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following 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action </a:t>
                      </a:r>
                      <a:r>
                        <a:rPr sz="900" spc="15" dirty="0">
                          <a:latin typeface="Calibri"/>
                          <a:cs typeface="Calibri"/>
                        </a:rPr>
                        <a:t>plan </a:t>
                      </a:r>
                      <a:r>
                        <a:rPr sz="900" spc="45" dirty="0">
                          <a:latin typeface="Calibri"/>
                          <a:cs typeface="Calibri"/>
                        </a:rPr>
                        <a:t>is recommended </a:t>
                      </a:r>
                      <a:r>
                        <a:rPr sz="900" spc="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900" spc="50" dirty="0">
                          <a:latin typeface="Calibri"/>
                          <a:cs typeface="Calibri"/>
                        </a:rPr>
                        <a:t>user’s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consideration: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70180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Step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1: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Immediate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gathering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essential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information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relating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breach;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Step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2: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Adopting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appropriate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contain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breach;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Step 3: Assessing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risk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harm;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Step 4: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Considering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giving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breach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notification.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B w="9143">
                      <a:solidFill>
                        <a:srgbClr val="0063C7"/>
                      </a:solidFill>
                      <a:prstDash val="solid"/>
                    </a:lnB>
                  </a:tcPr>
                </a:tc>
              </a:tr>
              <a:tr h="3657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b="1" spc="-30" dirty="0">
                          <a:solidFill>
                            <a:srgbClr val="9E2F39"/>
                          </a:solidFill>
                          <a:latin typeface="Trebuchet MS"/>
                          <a:cs typeface="Trebuchet MS"/>
                        </a:rPr>
                        <a:t>2012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E7C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b="1" spc="80" dirty="0">
                          <a:solidFill>
                            <a:srgbClr val="9E2F39"/>
                          </a:solidFill>
                          <a:latin typeface="Trebuchet MS"/>
                          <a:cs typeface="Trebuchet MS"/>
                        </a:rPr>
                        <a:t>May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F5EAEB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“Guidance</a:t>
                      </a:r>
                      <a:r>
                        <a:rPr sz="9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Collection</a:t>
                      </a:r>
                      <a:r>
                        <a:rPr sz="9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Fingerprint</a:t>
                      </a:r>
                      <a:r>
                        <a:rPr sz="9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20" dirty="0">
                          <a:latin typeface="Arial"/>
                          <a:cs typeface="Arial"/>
                        </a:rPr>
                        <a:t>Data”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Given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sensitive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nature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fingerprint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data,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users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encouraged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conduct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privacy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impact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assessment.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B w="9143">
                      <a:solidFill>
                        <a:srgbClr val="0063C7"/>
                      </a:solidFill>
                      <a:prstDash val="solid"/>
                    </a:lnB>
                  </a:tcPr>
                </a:tc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E7C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b="1" spc="15" dirty="0">
                          <a:solidFill>
                            <a:srgbClr val="9E2F39"/>
                          </a:solidFill>
                          <a:latin typeface="Trebuchet MS"/>
                          <a:cs typeface="Trebuchet MS"/>
                        </a:rPr>
                        <a:t>Dec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F5EAEB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“Proper</a:t>
                      </a:r>
                      <a:r>
                        <a:rPr sz="9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Handling</a:t>
                      </a:r>
                      <a:r>
                        <a:rPr sz="900" b="1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1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Correction</a:t>
                      </a:r>
                      <a:r>
                        <a:rPr sz="9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Request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1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5" dirty="0">
                          <a:latin typeface="Arial"/>
                          <a:cs typeface="Arial"/>
                        </a:rPr>
                        <a:t>Users”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According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(Privacy)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Ordinance,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DCR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refers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correction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request.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obliged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give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written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notice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reasons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refusal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requestor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within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days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receiving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DCR.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required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keep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log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entry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containing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particulars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reasons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refusal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DCR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years.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B w="9143">
                      <a:solidFill>
                        <a:srgbClr val="0063C7"/>
                      </a:solidFill>
                      <a:prstDash val="solid"/>
                    </a:lnB>
                  </a:tcPr>
                </a:tc>
              </a:tr>
              <a:tr h="777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900" b="1" spc="-30" dirty="0">
                          <a:solidFill>
                            <a:srgbClr val="9E2F39"/>
                          </a:solidFill>
                          <a:latin typeface="Trebuchet MS"/>
                          <a:cs typeface="Trebuchet MS"/>
                        </a:rPr>
                        <a:t>2013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E7C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b="1" spc="20" dirty="0">
                          <a:solidFill>
                            <a:srgbClr val="9E2F39"/>
                          </a:solidFill>
                          <a:latin typeface="Trebuchet MS"/>
                          <a:cs typeface="Trebuchet MS"/>
                        </a:rPr>
                        <a:t>Jan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F5EAEB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900" b="1" i="1" spc="55" dirty="0">
                          <a:latin typeface="Arial"/>
                          <a:cs typeface="Arial"/>
                        </a:rPr>
                        <a:t>“New 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Guidance</a:t>
                      </a:r>
                      <a:r>
                        <a:rPr sz="900" b="1" i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on Direct </a:t>
                      </a:r>
                      <a:r>
                        <a:rPr sz="900" b="1" i="1" spc="20" dirty="0">
                          <a:latin typeface="Arial"/>
                          <a:cs typeface="Arial"/>
                        </a:rPr>
                        <a:t>Marketing”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marR="342900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3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provided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data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user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 provide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another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person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direct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marketing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unless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9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obtained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  </a:t>
                      </a:r>
                      <a:r>
                        <a:rPr sz="900" spc="45" dirty="0">
                          <a:latin typeface="Calibri"/>
                          <a:cs typeface="Calibri"/>
                        </a:rPr>
                        <a:t>subject’s</a:t>
                      </a:r>
                      <a:r>
                        <a:rPr sz="9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40" dirty="0">
                          <a:latin typeface="Calibri"/>
                          <a:cs typeface="Calibri"/>
                        </a:rPr>
                        <a:t>consent.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70180" marR="339725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users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required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inform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subjects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classes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marketing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subjects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relation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data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users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are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going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carry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out 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direct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marketing.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B w="9143">
                      <a:solidFill>
                        <a:srgbClr val="0063C7"/>
                      </a:solidFill>
                      <a:prstDash val="solid"/>
                    </a:lnB>
                  </a:tcPr>
                </a:tc>
              </a:tr>
              <a:tr h="64008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00" b="1" spc="-30" dirty="0">
                          <a:solidFill>
                            <a:srgbClr val="9E2F39"/>
                          </a:solidFill>
                          <a:latin typeface="Trebuchet MS"/>
                          <a:cs typeface="Trebuchet MS"/>
                        </a:rPr>
                        <a:t>2014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E7C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9E2F39"/>
                          </a:solidFill>
                          <a:latin typeface="Trebuchet MS"/>
                          <a:cs typeface="Trebuchet MS"/>
                        </a:rPr>
                        <a:t>Feb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F5EAEB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b="1" i="1" spc="-5" dirty="0">
                          <a:latin typeface="Arial"/>
                          <a:cs typeface="Arial"/>
                        </a:rPr>
                        <a:t>“Privacy</a:t>
                      </a:r>
                      <a:r>
                        <a:rPr sz="9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20" dirty="0">
                          <a:latin typeface="Arial"/>
                          <a:cs typeface="Arial"/>
                        </a:rPr>
                        <a:t>Management</a:t>
                      </a:r>
                      <a:r>
                        <a:rPr sz="900" b="1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15" dirty="0">
                          <a:latin typeface="Arial"/>
                          <a:cs typeface="Arial"/>
                        </a:rPr>
                        <a:t>Programme</a:t>
                      </a:r>
                      <a:r>
                        <a:rPr sz="900" b="1" i="1" spc="15" dirty="0">
                          <a:latin typeface="Trebuchet MS"/>
                          <a:cs typeface="Trebuchet MS"/>
                        </a:rPr>
                        <a:t>-A</a:t>
                      </a:r>
                      <a:r>
                        <a:rPr sz="900" b="1" i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i="1" spc="15" dirty="0">
                          <a:latin typeface="Trebuchet MS"/>
                          <a:cs typeface="Trebuchet MS"/>
                        </a:rPr>
                        <a:t>Best</a:t>
                      </a:r>
                      <a:r>
                        <a:rPr sz="900" b="1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i="1" spc="-15" dirty="0">
                          <a:latin typeface="Trebuchet MS"/>
                          <a:cs typeface="Trebuchet MS"/>
                        </a:rPr>
                        <a:t>Practice</a:t>
                      </a:r>
                      <a:r>
                        <a:rPr sz="900" b="1" i="1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i="1" spc="10" dirty="0">
                          <a:latin typeface="Arial"/>
                          <a:cs typeface="Arial"/>
                        </a:rPr>
                        <a:t>Guide”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marR="125095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Privacy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Management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requirement</a:t>
                      </a:r>
                      <a:r>
                        <a:rPr sz="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under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(Privacy)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Ordinance.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However,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organisational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users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encouraged 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embrace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personal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privacy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protection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corporate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governance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responsibilities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apply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them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business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imperative 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throughout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organisation.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B w="9143">
                      <a:solidFill>
                        <a:srgbClr val="0063C7"/>
                      </a:solidFill>
                      <a:prstDash val="solid"/>
                    </a:lnB>
                  </a:tcPr>
                </a:tc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E7C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b="1" spc="25" dirty="0">
                          <a:solidFill>
                            <a:srgbClr val="9E2F39"/>
                          </a:solidFill>
                          <a:latin typeface="Trebuchet MS"/>
                          <a:cs typeface="Trebuchet MS"/>
                        </a:rPr>
                        <a:t>Apr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F5EAEB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“Guidance on 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Personal </a:t>
                      </a:r>
                      <a:r>
                        <a:rPr sz="900" b="1" i="1" spc="1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Erasure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i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5" dirty="0">
                          <a:latin typeface="Arial"/>
                          <a:cs typeface="Arial"/>
                        </a:rPr>
                        <a:t>Anonymisation”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users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take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practicable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steps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erase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held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when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longer required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purpose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was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used.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marR="88265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users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required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take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practicable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steps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ensure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is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kept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longer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than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is necessary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fulfillment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purpose 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which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was</a:t>
                      </a:r>
                      <a:r>
                        <a:rPr sz="9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used.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B w="9143">
                      <a:solidFill>
                        <a:srgbClr val="0063C7"/>
                      </a:solidFill>
                      <a:prstDash val="solid"/>
                    </a:lnB>
                  </a:tcPr>
                </a:tc>
              </a:tr>
              <a:tr h="640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E7C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b="1" spc="10" dirty="0">
                          <a:solidFill>
                            <a:srgbClr val="9E2F39"/>
                          </a:solidFill>
                          <a:latin typeface="Trebuchet MS"/>
                          <a:cs typeface="Trebuchet MS"/>
                        </a:rPr>
                        <a:t>Jul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F5EAEB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“Guidance</a:t>
                      </a:r>
                      <a:r>
                        <a:rPr sz="9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5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9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Portable</a:t>
                      </a:r>
                      <a:r>
                        <a:rPr sz="9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5" dirty="0">
                          <a:latin typeface="Arial"/>
                          <a:cs typeface="Arial"/>
                        </a:rPr>
                        <a:t>Storage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Devices”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marR="131445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users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required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take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reasonably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practicable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steps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ensure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held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protected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against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unauthorised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accidental  access,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processing,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erasure,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loss.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users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should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take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steps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manage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security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risks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4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PSDs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order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comply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4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DPP4(1).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B w="9143">
                      <a:solidFill>
                        <a:srgbClr val="0063C7"/>
                      </a:solidFill>
                      <a:prstDash val="solid"/>
                    </a:lnB>
                  </a:tcPr>
                </a:tc>
              </a:tr>
              <a:tr h="40497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b="1" spc="-30" dirty="0">
                          <a:solidFill>
                            <a:srgbClr val="9E2F39"/>
                          </a:solidFill>
                          <a:latin typeface="Trebuchet MS"/>
                          <a:cs typeface="Trebuchet MS"/>
                        </a:rPr>
                        <a:t>2015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E7CAC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b="1" spc="60" dirty="0">
                          <a:solidFill>
                            <a:srgbClr val="9E2F39"/>
                          </a:solidFill>
                          <a:latin typeface="Trebuchet MS"/>
                          <a:cs typeface="Trebuchet MS"/>
                        </a:rPr>
                        <a:t>Mar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F5EA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“Guidance</a:t>
                      </a:r>
                      <a:r>
                        <a:rPr sz="9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CCTV</a:t>
                      </a:r>
                      <a:r>
                        <a:rPr sz="900" b="1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Surveillance</a:t>
                      </a:r>
                      <a:r>
                        <a:rPr sz="9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5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9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Drones”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10" dirty="0">
                          <a:latin typeface="Arial"/>
                          <a:cs typeface="Arial"/>
                        </a:rPr>
                        <a:t>Before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using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CCTV,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users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should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carry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privacy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impact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assessment.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CCTV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cameras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should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positioned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way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unnecessarily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intrude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into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privacy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individuals.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180" indent="-850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collected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should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deleted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CCTV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soon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practicable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once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purpose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collection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fulfilled.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B w="9143">
                      <a:solidFill>
                        <a:srgbClr val="0063C7"/>
                      </a:solidFill>
                      <a:prstDash val="solid"/>
                    </a:lnB>
                  </a:tcPr>
                </a:tc>
              </a:tr>
              <a:tr h="2351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E7CA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  <a:solidFill>
                      <a:srgbClr val="F5EA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R w="12700">
                      <a:solidFill>
                        <a:srgbClr val="CF979C"/>
                      </a:solidFill>
                      <a:prstDash val="solid"/>
                    </a:lnR>
                    <a:lnT w="12700">
                      <a:solidFill>
                        <a:srgbClr val="CF979C"/>
                      </a:solidFill>
                      <a:prstDash val="solid"/>
                    </a:lnT>
                    <a:lnB w="12700">
                      <a:solidFill>
                        <a:srgbClr val="CF97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49554">
                        <a:lnSpc>
                          <a:spcPts val="11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F979C"/>
                      </a:solidFill>
                      <a:prstDash val="solid"/>
                    </a:lnL>
                    <a:lnT w="9143">
                      <a:solidFill>
                        <a:srgbClr val="0063C7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6387" y="1532128"/>
            <a:ext cx="4705985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Overview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2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8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45" dirty="0">
                <a:solidFill>
                  <a:srgbClr val="0C2C83"/>
                </a:solidFill>
                <a:latin typeface="Trebuchet MS"/>
                <a:cs typeface="Trebuchet MS"/>
              </a:rPr>
              <a:t>Understanding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of </a:t>
            </a:r>
            <a:r>
              <a:rPr sz="1600" b="1" spc="20" dirty="0">
                <a:solidFill>
                  <a:srgbClr val="0C2C83"/>
                </a:solidFill>
                <a:latin typeface="Trebuchet MS"/>
                <a:cs typeface="Trebuchet MS"/>
              </a:rPr>
              <a:t>University</a:t>
            </a:r>
            <a:r>
              <a:rPr sz="1600" b="1" spc="-32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Challenge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7368" y="2276855"/>
            <a:ext cx="7077709" cy="289560"/>
          </a:xfrm>
          <a:prstGeom prst="rect">
            <a:avLst/>
          </a:prstGeom>
          <a:solidFill>
            <a:srgbClr val="80DFD2"/>
          </a:solidFill>
        </p:spPr>
        <p:txBody>
          <a:bodyPr vert="horz" wrap="square" lIns="0" tIns="1270" rIns="0" bIns="0" rtlCol="0">
            <a:spAutoFit/>
          </a:bodyPr>
          <a:lstStyle/>
          <a:p>
            <a:pPr marL="368300" indent="-177165">
              <a:lnSpc>
                <a:spcPct val="100000"/>
              </a:lnSpc>
              <a:spcBef>
                <a:spcPts val="10"/>
              </a:spcBef>
              <a:buClr>
                <a:srgbClr val="415299"/>
              </a:buClr>
              <a:buFont typeface="Calibri"/>
              <a:buChar char="•"/>
              <a:tabLst>
                <a:tab pos="368935" algn="l"/>
              </a:tabLst>
            </a:pP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spc="5" dirty="0">
                <a:solidFill>
                  <a:srgbClr val="0C2C83"/>
                </a:solidFill>
                <a:latin typeface="Trebuchet MS"/>
                <a:cs typeface="Trebuchet MS"/>
              </a:rPr>
              <a:t>in</a:t>
            </a:r>
            <a:r>
              <a:rPr sz="1600" b="1" spc="-3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universities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387" y="2520010"/>
            <a:ext cx="6650355" cy="266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0100"/>
              </a:lnSpc>
            </a:pP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Roles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20" dirty="0">
                <a:solidFill>
                  <a:srgbClr val="0C2C83"/>
                </a:solidFill>
                <a:latin typeface="Trebuchet MS"/>
                <a:cs typeface="Trebuchet MS"/>
              </a:rPr>
              <a:t>Responsibilities </a:t>
            </a:r>
            <a:r>
              <a:rPr sz="2000" b="1" spc="-5" dirty="0">
                <a:solidFill>
                  <a:srgbClr val="0C2C83"/>
                </a:solidFill>
                <a:latin typeface="Trebuchet MS"/>
                <a:cs typeface="Trebuchet MS"/>
              </a:rPr>
              <a:t>in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spc="10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2000" b="1" spc="-2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35" dirty="0">
                <a:solidFill>
                  <a:srgbClr val="0C2C83"/>
                </a:solidFill>
                <a:latin typeface="Trebuchet MS"/>
                <a:cs typeface="Trebuchet MS"/>
              </a:rPr>
              <a:t>Data  </a:t>
            </a:r>
            <a:r>
              <a:rPr sz="2000" b="1" spc="-2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Ordinance </a:t>
            </a:r>
            <a:r>
              <a:rPr sz="2000" b="1" spc="40" dirty="0">
                <a:solidFill>
                  <a:srgbClr val="0C2C83"/>
                </a:solidFill>
                <a:latin typeface="Trebuchet MS"/>
                <a:cs typeface="Trebuchet MS"/>
              </a:rPr>
              <a:t>and </a:t>
            </a:r>
            <a:r>
              <a:rPr sz="2000" b="1" dirty="0">
                <a:solidFill>
                  <a:srgbClr val="0C2C83"/>
                </a:solidFill>
                <a:latin typeface="Trebuchet MS"/>
                <a:cs typeface="Trebuchet MS"/>
              </a:rPr>
              <a:t>Relevant</a:t>
            </a:r>
            <a:r>
              <a:rPr sz="2000" b="1" spc="-16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45" dirty="0">
                <a:solidFill>
                  <a:srgbClr val="0C2C83"/>
                </a:solidFill>
                <a:latin typeface="Trebuchet MS"/>
                <a:cs typeface="Trebuchet MS"/>
              </a:rPr>
              <a:t>Regulations</a:t>
            </a:r>
            <a:endParaRPr sz="20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80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Hong</a:t>
            </a:r>
            <a:r>
              <a:rPr sz="1600" b="1" spc="-5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0C2C83"/>
                </a:solidFill>
                <a:latin typeface="Trebuchet MS"/>
                <a:cs typeface="Trebuchet MS"/>
              </a:rPr>
              <a:t>Kong</a:t>
            </a:r>
            <a:r>
              <a:rPr sz="1600" b="1" spc="-10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Personal</a:t>
            </a:r>
            <a:r>
              <a:rPr sz="1600" b="1" spc="-7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C2C83"/>
                </a:solidFill>
                <a:latin typeface="Trebuchet MS"/>
                <a:cs typeface="Trebuchet MS"/>
              </a:rPr>
              <a:t>(Privacy)</a:t>
            </a:r>
            <a:r>
              <a:rPr sz="1600" b="1" spc="-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C2C83"/>
                </a:solidFill>
                <a:latin typeface="Trebuchet MS"/>
                <a:cs typeface="Trebuchet MS"/>
              </a:rPr>
              <a:t>Ordinance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80" dirty="0">
                <a:solidFill>
                  <a:srgbClr val="0C2C83"/>
                </a:solidFill>
                <a:latin typeface="Trebuchet MS"/>
                <a:cs typeface="Trebuchet MS"/>
              </a:rPr>
              <a:t>Six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data</a:t>
            </a:r>
            <a:r>
              <a:rPr sz="1600" b="1" spc="-335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 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70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Practicing </a:t>
            </a:r>
            <a:r>
              <a:rPr sz="1600" b="1" spc="-5" dirty="0">
                <a:solidFill>
                  <a:srgbClr val="0C2C83"/>
                </a:solidFill>
                <a:latin typeface="Trebuchet MS"/>
                <a:cs typeface="Trebuchet MS"/>
              </a:rPr>
              <a:t>the </a:t>
            </a:r>
            <a:r>
              <a:rPr sz="1600" b="1" spc="25" dirty="0">
                <a:solidFill>
                  <a:srgbClr val="0C2C83"/>
                </a:solidFill>
                <a:latin typeface="Trebuchet MS"/>
                <a:cs typeface="Trebuchet MS"/>
              </a:rPr>
              <a:t>data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protection</a:t>
            </a:r>
            <a:r>
              <a:rPr sz="1600" b="1" spc="-33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C2C83"/>
                </a:solidFill>
                <a:latin typeface="Trebuchet MS"/>
                <a:cs typeface="Trebuchet MS"/>
              </a:rPr>
              <a:t>principles</a:t>
            </a:r>
            <a:endParaRPr sz="1600">
              <a:latin typeface="Trebuchet MS"/>
              <a:cs typeface="Trebuchet MS"/>
            </a:endParaRPr>
          </a:p>
          <a:p>
            <a:pPr marL="189230" indent="-176530">
              <a:lnSpc>
                <a:spcPct val="100000"/>
              </a:lnSpc>
              <a:spcBef>
                <a:spcPts val="765"/>
              </a:spcBef>
              <a:buClr>
                <a:srgbClr val="415299"/>
              </a:buClr>
              <a:buFont typeface="Calibri"/>
              <a:buChar char="•"/>
              <a:tabLst>
                <a:tab pos="189865" algn="l"/>
              </a:tabLst>
            </a:pPr>
            <a:r>
              <a:rPr sz="1600" b="1" spc="-15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10" dirty="0">
                <a:solidFill>
                  <a:srgbClr val="0C2C83"/>
                </a:solidFill>
                <a:latin typeface="Trebuchet MS"/>
                <a:cs typeface="Trebuchet MS"/>
              </a:rPr>
              <a:t>governance </a:t>
            </a:r>
            <a:r>
              <a:rPr sz="1600" b="1" spc="120" dirty="0">
                <a:solidFill>
                  <a:srgbClr val="0C2C83"/>
                </a:solidFill>
                <a:latin typeface="Trebuchet MS"/>
                <a:cs typeface="Trebuchet MS"/>
              </a:rPr>
              <a:t>&amp;</a:t>
            </a:r>
            <a:r>
              <a:rPr sz="1600" b="1" spc="-24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C2C83"/>
                </a:solidFill>
                <a:latin typeface="Trebuchet MS"/>
                <a:cs typeface="Trebuchet MS"/>
              </a:rPr>
              <a:t>privacy </a:t>
            </a:r>
            <a:r>
              <a:rPr sz="1600" b="1" spc="30" dirty="0">
                <a:solidFill>
                  <a:srgbClr val="0C2C83"/>
                </a:solidFill>
                <a:latin typeface="Trebuchet MS"/>
                <a:cs typeface="Trebuchet MS"/>
              </a:rPr>
              <a:t>processes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000" b="1" spc="5" dirty="0">
                <a:solidFill>
                  <a:srgbClr val="0C2C83"/>
                </a:solidFill>
                <a:latin typeface="Trebuchet MS"/>
                <a:cs typeface="Trebuchet MS"/>
              </a:rPr>
              <a:t>Security</a:t>
            </a:r>
            <a:r>
              <a:rPr sz="2000" b="1" spc="-80" dirty="0">
                <a:solidFill>
                  <a:srgbClr val="0C2C83"/>
                </a:solidFill>
                <a:latin typeface="Trebuchet MS"/>
                <a:cs typeface="Trebuchet MS"/>
              </a:rPr>
              <a:t> </a:t>
            </a:r>
            <a:r>
              <a:rPr sz="2000" b="1" spc="55" dirty="0">
                <a:solidFill>
                  <a:srgbClr val="0C2C83"/>
                </a:solidFill>
                <a:latin typeface="Trebuchet MS"/>
                <a:cs typeface="Trebuchet MS"/>
              </a:rPr>
              <a:t>Measures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Agen</a:t>
            </a:r>
            <a:r>
              <a:rPr spc="45" dirty="0"/>
              <a:t>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43471"/>
            <a:ext cx="4062984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8058912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231"/>
            <a:ext cx="7976616" cy="816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9183" y="304800"/>
            <a:ext cx="1956816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32231"/>
            <a:ext cx="1929383" cy="81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>
                <a:latin typeface="Trebuchet MS"/>
                <a:cs typeface="Trebuchet MS"/>
              </a:rPr>
              <a:t>Quiz</a:t>
            </a:r>
            <a:r>
              <a:rPr spc="-140" dirty="0">
                <a:latin typeface="Trebuchet MS"/>
                <a:cs typeface="Trebuchet MS"/>
              </a:rPr>
              <a:t> </a:t>
            </a:r>
            <a:r>
              <a:rPr spc="105" dirty="0">
                <a:latin typeface="Trebuchet MS"/>
                <a:cs typeface="Trebuchet MS"/>
              </a:rPr>
              <a:t>module…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dirty="0"/>
              <a:t>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ct val="100000"/>
              </a:lnSpc>
            </a:pPr>
            <a:r>
              <a:rPr sz="1600" b="1" spc="10" dirty="0">
                <a:solidFill>
                  <a:srgbClr val="00338D"/>
                </a:solidFill>
                <a:latin typeface="Arial"/>
                <a:cs typeface="Arial"/>
              </a:rPr>
              <a:t>Which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of the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following is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an example of personal information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which</a:t>
            </a:r>
            <a:r>
              <a:rPr sz="1600" b="1" spc="-3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can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be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used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</a:pP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uniquely </a:t>
            </a:r>
            <a:r>
              <a:rPr sz="1600" b="1" dirty="0">
                <a:solidFill>
                  <a:srgbClr val="00338D"/>
                </a:solidFill>
                <a:latin typeface="Arial"/>
                <a:cs typeface="Arial"/>
              </a:rPr>
              <a:t>identify </a:t>
            </a:r>
            <a:r>
              <a:rPr sz="1600" b="1" spc="-5" dirty="0">
                <a:solidFill>
                  <a:srgbClr val="00338D"/>
                </a:solidFill>
                <a:latin typeface="Arial"/>
                <a:cs typeface="Arial"/>
              </a:rPr>
              <a:t>an</a:t>
            </a:r>
            <a:r>
              <a:rPr sz="1600" b="1" spc="-16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338D"/>
                </a:solidFill>
                <a:latin typeface="Arial"/>
                <a:cs typeface="Arial"/>
              </a:rPr>
              <a:t>individual?</a:t>
            </a:r>
            <a:endParaRPr sz="1600">
              <a:latin typeface="Arial"/>
              <a:cs typeface="Arial"/>
            </a:endParaRPr>
          </a:p>
          <a:p>
            <a:pPr marL="302895" indent="-274320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Font typeface="Arial"/>
              <a:buChar char="■"/>
              <a:tabLst>
                <a:tab pos="302895" algn="l"/>
              </a:tabLst>
            </a:pPr>
            <a:r>
              <a:rPr sz="1600" spc="-5" dirty="0">
                <a:latin typeface="Arial"/>
                <a:cs typeface="Arial"/>
              </a:rPr>
              <a:t>Marital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status</a:t>
            </a:r>
            <a:endParaRPr sz="1600">
              <a:latin typeface="Arial"/>
              <a:cs typeface="Arial"/>
            </a:endParaRPr>
          </a:p>
          <a:p>
            <a:pPr marL="302895" indent="-274320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Font typeface="Arial"/>
              <a:buChar char="■"/>
              <a:tabLst>
                <a:tab pos="302895" algn="l"/>
              </a:tabLst>
            </a:pPr>
            <a:r>
              <a:rPr sz="1600" spc="-5" dirty="0">
                <a:latin typeface="Arial"/>
                <a:cs typeface="Arial"/>
              </a:rPr>
              <a:t>Address</a:t>
            </a:r>
            <a:endParaRPr sz="1600">
              <a:latin typeface="Arial"/>
              <a:cs typeface="Arial"/>
            </a:endParaRPr>
          </a:p>
          <a:p>
            <a:pPr marL="302895" indent="-274320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Font typeface="Arial"/>
              <a:buChar char="■"/>
              <a:tabLst>
                <a:tab pos="302895" algn="l"/>
              </a:tabLst>
            </a:pPr>
            <a:r>
              <a:rPr sz="1600" dirty="0">
                <a:latin typeface="Arial"/>
                <a:cs typeface="Arial"/>
              </a:rPr>
              <a:t>Identity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302895" indent="-274320">
              <a:lnSpc>
                <a:spcPct val="100000"/>
              </a:lnSpc>
              <a:spcBef>
                <a:spcPts val="1200"/>
              </a:spcBef>
              <a:buClr>
                <a:srgbClr val="96979A"/>
              </a:buClr>
              <a:buFont typeface="Arial"/>
              <a:buChar char="■"/>
              <a:tabLst>
                <a:tab pos="302895" algn="l"/>
              </a:tabLst>
            </a:pPr>
            <a:r>
              <a:rPr sz="1600" dirty="0">
                <a:latin typeface="Arial"/>
                <a:cs typeface="Arial"/>
              </a:rPr>
              <a:t>Race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4196</Words>
  <Application>Microsoft Office PowerPoint</Application>
  <PresentationFormat>A4 Paper (210x297 mm)</PresentationFormat>
  <Paragraphs>724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Times New Roman</vt:lpstr>
      <vt:lpstr>Trebuchet MS</vt:lpstr>
      <vt:lpstr>Wingdings</vt:lpstr>
      <vt:lpstr>Office Theme</vt:lpstr>
      <vt:lpstr>The University of Hong Kong</vt:lpstr>
      <vt:lpstr>Agenda</vt:lpstr>
      <vt:lpstr>Agenda</vt:lpstr>
      <vt:lpstr>Understanding of University Privacy Challenge</vt:lpstr>
      <vt:lpstr>Understanding of University Privacy Challenge</vt:lpstr>
      <vt:lpstr>Data privacy around the world (Courtesy of DLA Piper)</vt:lpstr>
      <vt:lpstr>Evolving Needs for Personal Data Protection</vt:lpstr>
      <vt:lpstr>Agenda</vt:lpstr>
      <vt:lpstr>Quiz module…</vt:lpstr>
      <vt:lpstr>Quiz module… (continued)</vt:lpstr>
      <vt:lpstr>Overview of Privacy and Personal Data</vt:lpstr>
      <vt:lpstr>Overview of Privacy and Personal Data</vt:lpstr>
      <vt:lpstr>Overview of Privacy and Personal Data</vt:lpstr>
      <vt:lpstr>Agenda</vt:lpstr>
      <vt:lpstr>Roles and Responsibilities in Privacy and Personal Data</vt:lpstr>
      <vt:lpstr>Roles and Responsibilities in Privacy and Personal Data</vt:lpstr>
      <vt:lpstr>Roles and Responsibilities in Privacy and Personal Data</vt:lpstr>
      <vt:lpstr>Roles and Responsibilities in Privacy and Personal Data</vt:lpstr>
      <vt:lpstr>Roles and Responsibilities in Privacy and Personal Data</vt:lpstr>
      <vt:lpstr>Agenda</vt:lpstr>
      <vt:lpstr>Privacy Ordinance and Relevant Regulations</vt:lpstr>
      <vt:lpstr>Information lifecycle management</vt:lpstr>
      <vt:lpstr>Privacy Ordinance and Relevant Regulations</vt:lpstr>
      <vt:lpstr>Privacy Ordinance and Relevant Regulations</vt:lpstr>
      <vt:lpstr>Privacy Ordinance and Relevant Regulations</vt:lpstr>
      <vt:lpstr>Privacy Ordinance and Relevant Regulations</vt:lpstr>
      <vt:lpstr>Agenda</vt:lpstr>
      <vt:lpstr>What could go wrong?</vt:lpstr>
      <vt:lpstr>Practicing the data protection principles</vt:lpstr>
      <vt:lpstr>Practicing the data protection principles</vt:lpstr>
      <vt:lpstr>Practicing the data protection principles</vt:lpstr>
      <vt:lpstr>Practicing the data protection principles</vt:lpstr>
      <vt:lpstr>Practicing the data protection principles</vt:lpstr>
      <vt:lpstr>Practicing the data protection principles</vt:lpstr>
      <vt:lpstr>Practicing the data protection principles</vt:lpstr>
      <vt:lpstr>Practicing the data protection principles</vt:lpstr>
      <vt:lpstr>Quiz module…</vt:lpstr>
      <vt:lpstr>Quiz module… (continued)</vt:lpstr>
      <vt:lpstr>Quiz module… (continued)</vt:lpstr>
      <vt:lpstr>Agenda</vt:lpstr>
      <vt:lpstr>Privacy governance &amp; privacy processes</vt:lpstr>
      <vt:lpstr>PCPD Privacy Management Programme</vt:lpstr>
      <vt:lpstr>The value of a strong program</vt:lpstr>
      <vt:lpstr>GAPP Privacy maturity overview</vt:lpstr>
      <vt:lpstr>The System and Practices in The University of Hong Kong</vt:lpstr>
      <vt:lpstr>The System and Practices in The University of Hong Kong</vt:lpstr>
      <vt:lpstr>Agenda</vt:lpstr>
      <vt:lpstr>Privacy vs. IT security</vt:lpstr>
      <vt:lpstr>Sensitive data flows – Market observations</vt:lpstr>
      <vt:lpstr>Protecting Data while surfing the Internet</vt:lpstr>
      <vt:lpstr>Protecting Data while surfing the Internet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Cheung, Brian (HK/MC)</dc:creator>
  <cp:lastModifiedBy>Jackie Ho</cp:lastModifiedBy>
  <cp:revision>1</cp:revision>
  <dcterms:created xsi:type="dcterms:W3CDTF">2015-12-15T04:48:01Z</dcterms:created>
  <dcterms:modified xsi:type="dcterms:W3CDTF">2017-11-15T03:12:09Z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2015-12-15T00:00:00Z</vt:filetime>
  </property>
</Properties>
</file>